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09" r:id="rId2"/>
    <p:sldId id="257" r:id="rId3"/>
    <p:sldId id="285" r:id="rId4"/>
    <p:sldId id="271" r:id="rId5"/>
    <p:sldId id="260" r:id="rId6"/>
    <p:sldId id="261" r:id="rId7"/>
    <p:sldId id="262" r:id="rId8"/>
    <p:sldId id="273" r:id="rId9"/>
    <p:sldId id="258" r:id="rId10"/>
    <p:sldId id="293" r:id="rId11"/>
    <p:sldId id="264" r:id="rId12"/>
    <p:sldId id="265" r:id="rId13"/>
    <p:sldId id="266" r:id="rId14"/>
    <p:sldId id="307" r:id="rId15"/>
    <p:sldId id="308" r:id="rId16"/>
    <p:sldId id="269" r:id="rId17"/>
    <p:sldId id="270" r:id="rId18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816" y="1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556350-FF28-4F3A-B81B-AC007314CA51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BCAEDD-B148-48FB-AB02-77B3A24FF8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407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570D4-9143-4E91-8959-8D963457B76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0167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://kpfu.ru/geology-oil/struktura/centr-dopolnitelnogo-obrazovaniya-menedzhmenta/soberi-svoju-programmu/sobrat-programmu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2.png"/><Relationship Id="rId7" Type="http://schemas.openxmlformats.org/officeDocument/2006/relationships/image" Target="../media/image35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7.png"/><Relationship Id="rId4" Type="http://schemas.openxmlformats.org/officeDocument/2006/relationships/image" Target="../media/image33.png"/><Relationship Id="rId9" Type="http://schemas.openxmlformats.org/officeDocument/2006/relationships/image" Target="../media/image37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12" Type="http://schemas.openxmlformats.org/officeDocument/2006/relationships/image" Target="../media/image23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jpeg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SShafigullin\Desktop\Проекты\Брендбук\Гайдлайн\Презентация\презентация шаблон КФУ-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72"/>
          <a:stretch/>
        </p:blipFill>
        <p:spPr bwMode="auto">
          <a:xfrm>
            <a:off x="0" y="1786"/>
            <a:ext cx="9144000" cy="5141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47"/>
          <a:stretch/>
        </p:blipFill>
        <p:spPr>
          <a:xfrm>
            <a:off x="2584579" y="2945566"/>
            <a:ext cx="3974843" cy="64807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15580" y="1526719"/>
            <a:ext cx="6312840" cy="1045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2689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0385" y="44600"/>
            <a:ext cx="8460430" cy="360040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>
                <a:solidFill>
                  <a:schemeClr val="accent6"/>
                </a:solidFill>
              </a:rPr>
              <a:t>«Приоритет 2030»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843559"/>
            <a:ext cx="8229600" cy="39604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b="1" dirty="0"/>
              <a:t>Программы повышения квалификации </a:t>
            </a:r>
          </a:p>
          <a:p>
            <a:pPr marL="0" indent="0" algn="ctr">
              <a:buNone/>
            </a:pPr>
            <a:endParaRPr lang="ru-RU" sz="1800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197050" y="515585"/>
          <a:ext cx="7344816" cy="3028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74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27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4340">
                <a:tc>
                  <a:txBody>
                    <a:bodyPr/>
                    <a:lstStyle/>
                    <a:p>
                      <a:r>
                        <a:rPr lang="ru-RU" sz="1100" dirty="0"/>
                        <a:t>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Наименование программы повышения квалификации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Сроки проведения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Объем</a:t>
                      </a:r>
                    </a:p>
                    <a:p>
                      <a:r>
                        <a:rPr lang="ru-RU" sz="1100" dirty="0"/>
                        <a:t>(</a:t>
                      </a:r>
                      <a:r>
                        <a:rPr lang="ru-RU" sz="1100" dirty="0" err="1"/>
                        <a:t>ак</a:t>
                      </a:r>
                      <a:r>
                        <a:rPr lang="ru-RU" sz="1100" dirty="0"/>
                        <a:t>. часах)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7240">
                <a:tc>
                  <a:txBody>
                    <a:bodyPr/>
                    <a:lstStyle/>
                    <a:p>
                      <a:r>
                        <a:rPr lang="ru-RU" sz="11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</a:rPr>
                        <a:t>«Актуальные вопросы перехода территорий и предприятий Республики Татарстан к новым технологиям зеленой энергетики и компенсации углеродного следа»</a:t>
                      </a:r>
                    </a:p>
                    <a:p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По требованию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72 </a:t>
                      </a:r>
                      <a:r>
                        <a:rPr lang="ru-RU" sz="1100" dirty="0" err="1"/>
                        <a:t>ак.часа</a:t>
                      </a:r>
                      <a:endParaRPr lang="ru-RU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5790">
                <a:tc>
                  <a:txBody>
                    <a:bodyPr/>
                    <a:lstStyle/>
                    <a:p>
                      <a:r>
                        <a:rPr lang="ru-RU" sz="11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</a:rPr>
                        <a:t>«Сертификация и </a:t>
                      </a:r>
                      <a:r>
                        <a:rPr lang="ru-RU" sz="1100" b="1" dirty="0" err="1">
                          <a:solidFill>
                            <a:schemeClr val="tx1"/>
                          </a:solidFill>
                        </a:rPr>
                        <a:t>валидация</a:t>
                      </a:r>
                      <a:r>
                        <a:rPr lang="ru-RU" sz="1100" b="1" dirty="0">
                          <a:solidFill>
                            <a:schemeClr val="tx1"/>
                          </a:solidFill>
                        </a:rPr>
                        <a:t> расчетов углеродного следа и климатических проектов»</a:t>
                      </a:r>
                    </a:p>
                    <a:p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12.09.</a:t>
                      </a:r>
                      <a:r>
                        <a:rPr lang="ru-RU" sz="1100" baseline="0" dirty="0"/>
                        <a:t> – 16.09. 2022</a:t>
                      </a:r>
                      <a:endParaRPr lang="ru-RU" sz="1100" dirty="0"/>
                    </a:p>
                    <a:p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40 </a:t>
                      </a:r>
                      <a:r>
                        <a:rPr lang="ru-RU" sz="1100" dirty="0" err="1"/>
                        <a:t>ак.часов</a:t>
                      </a:r>
                      <a:endParaRPr lang="ru-RU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7240">
                <a:tc>
                  <a:txBody>
                    <a:bodyPr/>
                    <a:lstStyle/>
                    <a:p>
                      <a:r>
                        <a:rPr lang="ru-RU" sz="11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</a:rPr>
                        <a:t>«Лучшие практики по сокращению выбросов парниковых газов и уменьшению углеродного (карбонового) следа для организаций и территорий»</a:t>
                      </a:r>
                    </a:p>
                    <a:p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/>
                        <a:t>По требованию</a:t>
                      </a:r>
                    </a:p>
                    <a:p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16 </a:t>
                      </a:r>
                      <a:r>
                        <a:rPr lang="ru-RU" sz="1100" dirty="0" err="1"/>
                        <a:t>ак.часов</a:t>
                      </a:r>
                      <a:endParaRPr lang="ru-RU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r>
                        <a:rPr lang="ru-RU" sz="11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</a:rPr>
                        <a:t>«Актуальные вопросы экологии, изменения климата и </a:t>
                      </a:r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ESG</a:t>
                      </a:r>
                      <a:r>
                        <a:rPr lang="ru-RU" sz="1100" b="1" dirty="0">
                          <a:solidFill>
                            <a:schemeClr val="tx1"/>
                          </a:solidFill>
                        </a:rPr>
                        <a:t> повестка»</a:t>
                      </a:r>
                    </a:p>
                    <a:p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/>
                        <a:t>По требованию</a:t>
                      </a:r>
                    </a:p>
                    <a:p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16 </a:t>
                      </a:r>
                      <a:r>
                        <a:rPr lang="ru-RU" sz="1100" dirty="0" err="1"/>
                        <a:t>ак.часов</a:t>
                      </a:r>
                      <a:endParaRPr lang="ru-RU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770102" y="3983454"/>
            <a:ext cx="83738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b="1" dirty="0"/>
          </a:p>
          <a:p>
            <a:r>
              <a:rPr lang="ru-RU" sz="1400" b="1" dirty="0"/>
              <a:t>Бесплатный просветительский курс по переходной энергетике и декарбонизации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" y="0"/>
            <a:ext cx="683568" cy="5143500"/>
          </a:xfrm>
          <a:prstGeom prst="rect">
            <a:avLst/>
          </a:prstGeom>
          <a:gradFill flip="none" rotWithShape="1">
            <a:gsLst>
              <a:gs pos="0">
                <a:srgbClr val="00549F">
                  <a:shade val="30000"/>
                  <a:satMod val="115000"/>
                </a:srgbClr>
              </a:gs>
              <a:gs pos="50000">
                <a:srgbClr val="00549F">
                  <a:shade val="67500"/>
                  <a:satMod val="115000"/>
                </a:srgbClr>
              </a:gs>
              <a:gs pos="100000">
                <a:srgbClr val="00549F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pic>
        <p:nvPicPr>
          <p:cNvPr id="7" name="Picture 2" descr="C:\Users\MSShafigullin\Desktop\2020\Презентация КФУ\kfu_logo_circle_ru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8" y="87534"/>
            <a:ext cx="614935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6D88C557-705C-4D2F-95DD-845CF7A905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9504" y="3729322"/>
            <a:ext cx="1317542" cy="1317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21551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87534"/>
            <a:ext cx="8229600" cy="857250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tx2"/>
                </a:solidFill>
              </a:rPr>
              <a:t>Наш сайт</a:t>
            </a:r>
            <a:br>
              <a:rPr lang="ru-RU" sz="2400" b="1" dirty="0">
                <a:solidFill>
                  <a:schemeClr val="tx2"/>
                </a:solidFill>
              </a:rPr>
            </a:br>
            <a:r>
              <a:rPr lang="en-US" sz="2400" b="1" u="sng" dirty="0">
                <a:solidFill>
                  <a:schemeClr val="tx2"/>
                </a:solidFill>
              </a:rPr>
              <a:t>cdogeo.kpfu.ru</a:t>
            </a:r>
            <a:endParaRPr lang="ru-RU" sz="2400" b="1" u="sng" dirty="0">
              <a:solidFill>
                <a:schemeClr val="tx2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" y="0"/>
            <a:ext cx="611560" cy="5143500"/>
          </a:xfrm>
          <a:prstGeom prst="rect">
            <a:avLst/>
          </a:prstGeom>
          <a:gradFill flip="none" rotWithShape="1">
            <a:gsLst>
              <a:gs pos="0">
                <a:srgbClr val="00549F">
                  <a:shade val="30000"/>
                  <a:satMod val="115000"/>
                </a:srgbClr>
              </a:gs>
              <a:gs pos="50000">
                <a:srgbClr val="00549F">
                  <a:shade val="67500"/>
                  <a:satMod val="115000"/>
                </a:srgbClr>
              </a:gs>
              <a:gs pos="100000">
                <a:srgbClr val="00549F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pic>
        <p:nvPicPr>
          <p:cNvPr id="6" name="Picture 2" descr="C:\Users\MSShafigullin\Desktop\2020\Презентация КФУ\kfu_logo_circle_ru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9" y="87534"/>
            <a:ext cx="577243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ReIBadrutdinova\Desktop\Логотипы\Безымянный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03599"/>
            <a:ext cx="8170946" cy="3757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ReIBadrutdinova\Desktop\Логотипы\суйт куар-код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5750" y="114869"/>
            <a:ext cx="930597" cy="930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78136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9842" y="240344"/>
            <a:ext cx="3710150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100" dirty="0">
              <a:solidFill>
                <a:srgbClr val="222222"/>
              </a:solidFill>
            </a:endParaRPr>
          </a:p>
          <a:p>
            <a:pPr algn="just"/>
            <a:r>
              <a:rPr lang="ru-RU" sz="1100" dirty="0"/>
              <a:t>Центр дополнительного образования, менеджмента качества и маркетинга приглашает Вас создать индивидуальную программу обучения в соответствии с Вашими потребностями.</a:t>
            </a:r>
          </a:p>
          <a:p>
            <a:r>
              <a:rPr lang="ru-RU" sz="1100" dirty="0">
                <a:solidFill>
                  <a:srgbClr val="222222"/>
                </a:solidFill>
              </a:rPr>
              <a:t>Для этого нужно перейти на страницу </a:t>
            </a:r>
            <a:r>
              <a:rPr lang="ru-RU" sz="1100" b="1" dirty="0">
                <a:solidFill>
                  <a:srgbClr val="222222"/>
                </a:solidFill>
              </a:rPr>
              <a:t>"</a:t>
            </a:r>
            <a:r>
              <a:rPr lang="ru-RU" sz="1100" b="1" dirty="0">
                <a:solidFill>
                  <a:srgbClr val="551A8B"/>
                </a:solidFill>
                <a:hlinkClick r:id="rId2"/>
              </a:rPr>
              <a:t>Собрать программу</a:t>
            </a:r>
            <a:r>
              <a:rPr lang="ru-RU" sz="1100" dirty="0">
                <a:solidFill>
                  <a:srgbClr val="222222"/>
                </a:solidFill>
              </a:rPr>
              <a:t>" и выделить галочками те дисциплины, которые Вы хотите изучить.</a:t>
            </a:r>
          </a:p>
          <a:p>
            <a:br>
              <a:rPr lang="ru-RU" sz="1100" dirty="0">
                <a:solidFill>
                  <a:srgbClr val="222222"/>
                </a:solidFill>
              </a:rPr>
            </a:br>
            <a:r>
              <a:rPr lang="ru-RU" sz="1100" dirty="0">
                <a:solidFill>
                  <a:srgbClr val="222222"/>
                </a:solidFill>
              </a:rPr>
              <a:t>Все дисциплины разделены на направления: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100" b="1" dirty="0">
                <a:solidFill>
                  <a:srgbClr val="222222"/>
                </a:solidFill>
              </a:rPr>
              <a:t>Геология и геофизика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100" b="1" dirty="0">
                <a:solidFill>
                  <a:srgbClr val="222222"/>
                </a:solidFill>
              </a:rPr>
              <a:t>Разработка месторождений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100" b="1" dirty="0">
                <a:solidFill>
                  <a:srgbClr val="222222"/>
                </a:solidFill>
              </a:rPr>
              <a:t>Экономика, менеджмент и финансы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100" b="1" dirty="0">
                <a:solidFill>
                  <a:srgbClr val="222222"/>
                </a:solidFill>
              </a:rPr>
              <a:t>Геодезия  и Маркшейдерское дело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100" b="1" dirty="0">
                <a:solidFill>
                  <a:srgbClr val="222222"/>
                </a:solidFill>
              </a:rPr>
              <a:t>Метрология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100" b="1" dirty="0" err="1">
                <a:solidFill>
                  <a:srgbClr val="222222"/>
                </a:solidFill>
              </a:rPr>
              <a:t>Техносферная</a:t>
            </a:r>
            <a:r>
              <a:rPr lang="ru-RU" sz="1100" b="1" dirty="0">
                <a:solidFill>
                  <a:srgbClr val="222222"/>
                </a:solidFill>
              </a:rPr>
              <a:t> безопасность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100" b="1" dirty="0">
                <a:solidFill>
                  <a:srgbClr val="222222"/>
                </a:solidFill>
              </a:rPr>
              <a:t>Английский язык для профессионального общения</a:t>
            </a:r>
          </a:p>
          <a:p>
            <a:br>
              <a:rPr lang="ru-RU" sz="1100" dirty="0">
                <a:solidFill>
                  <a:srgbClr val="222222"/>
                </a:solidFill>
              </a:rPr>
            </a:br>
            <a:r>
              <a:rPr lang="ru-RU" sz="1100" dirty="0">
                <a:solidFill>
                  <a:srgbClr val="222222"/>
                </a:solidFill>
              </a:rPr>
              <a:t>Для формирования программы повышения квалификации необходимо выбрать более 72 академических часов. </a:t>
            </a:r>
            <a:br>
              <a:rPr lang="ru-RU" sz="1100" dirty="0">
                <a:solidFill>
                  <a:srgbClr val="222222"/>
                </a:solidFill>
              </a:rPr>
            </a:br>
            <a:r>
              <a:rPr lang="ru-RU" sz="1100" dirty="0">
                <a:solidFill>
                  <a:srgbClr val="222222"/>
                </a:solidFill>
              </a:rPr>
              <a:t>Для формирования программы профессиональной переподготовки необходимо выбрать более 288 академических часов. По желанию можно пройти очные сессии любой дистанционной программы или повышения квалификации. Также в этом случае бесплатно предоставляется курс «</a:t>
            </a:r>
            <a:r>
              <a:rPr lang="ru-RU" sz="1100" b="1" dirty="0">
                <a:solidFill>
                  <a:srgbClr val="222222"/>
                </a:solidFill>
              </a:rPr>
              <a:t>Английский язык для профессионального общения</a:t>
            </a:r>
            <a:r>
              <a:rPr lang="ru-RU" sz="1100" dirty="0">
                <a:solidFill>
                  <a:srgbClr val="222222"/>
                </a:solidFill>
              </a:rPr>
              <a:t>».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23480"/>
            <a:ext cx="4612458" cy="4432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" y="0"/>
            <a:ext cx="758951" cy="5143500"/>
          </a:xfrm>
          <a:prstGeom prst="rect">
            <a:avLst/>
          </a:prstGeom>
          <a:gradFill flip="none" rotWithShape="1">
            <a:gsLst>
              <a:gs pos="0">
                <a:srgbClr val="00549F">
                  <a:shade val="30000"/>
                  <a:satMod val="115000"/>
                </a:srgbClr>
              </a:gs>
              <a:gs pos="50000">
                <a:srgbClr val="00549F">
                  <a:shade val="67500"/>
                  <a:satMod val="115000"/>
                </a:srgbClr>
              </a:gs>
              <a:gs pos="100000">
                <a:srgbClr val="00549F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pic>
        <p:nvPicPr>
          <p:cNvPr id="6" name="Picture 2" descr="C:\Users\MSShafigullin\Desktop\2020\Презентация КФУ\kfu_logo_circle_ru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6" y="87534"/>
            <a:ext cx="690317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64592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899593" y="123478"/>
            <a:ext cx="46838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PT Sans" panose="020B0503020203020204" pitchFamily="34" charset="-52"/>
              </a:rPr>
              <a:t>Приглашаем Вас вместе создавать курсы</a:t>
            </a:r>
            <a:endParaRPr lang="ru-RU" b="0" i="0" dirty="0">
              <a:solidFill>
                <a:srgbClr val="000000"/>
              </a:solidFill>
              <a:effectLst/>
              <a:latin typeface="PT Sans" panose="020B0503020203020204" pitchFamily="34" charset="-52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71600" y="1059582"/>
            <a:ext cx="38164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222222"/>
                </a:solidFill>
              </a:rPr>
              <a:t>1. Предложение о создании курса</a:t>
            </a:r>
            <a:br>
              <a:rPr lang="ru-RU" sz="1600" dirty="0">
                <a:solidFill>
                  <a:srgbClr val="222222"/>
                </a:solidFill>
              </a:rPr>
            </a:br>
            <a:r>
              <a:rPr lang="ru-RU" sz="1600" b="1" dirty="0">
                <a:solidFill>
                  <a:srgbClr val="222222"/>
                </a:solidFill>
              </a:rPr>
              <a:t>2. Оценка целесообразности создания курса по поданной заявке</a:t>
            </a:r>
            <a:endParaRPr lang="ru-RU" sz="1600" dirty="0">
              <a:solidFill>
                <a:srgbClr val="222222"/>
              </a:solidFill>
            </a:endParaRPr>
          </a:p>
          <a:p>
            <a:r>
              <a:rPr lang="ru-RU" sz="1600" b="1" dirty="0">
                <a:solidFill>
                  <a:srgbClr val="222222"/>
                </a:solidFill>
              </a:rPr>
              <a:t>3. Подготовка к реализации курса</a:t>
            </a:r>
            <a:br>
              <a:rPr lang="ru-RU" sz="1600" dirty="0">
                <a:solidFill>
                  <a:srgbClr val="222222"/>
                </a:solidFill>
              </a:rPr>
            </a:br>
            <a:r>
              <a:rPr lang="ru-RU" sz="1600" b="1" dirty="0">
                <a:solidFill>
                  <a:srgbClr val="222222"/>
                </a:solidFill>
              </a:rPr>
              <a:t>4. Реализация курса согласно</a:t>
            </a:r>
            <a:r>
              <a:rPr lang="ru-RU" sz="1600" dirty="0">
                <a:solidFill>
                  <a:srgbClr val="222222"/>
                </a:solidFill>
              </a:rPr>
              <a:t> </a:t>
            </a:r>
            <a:r>
              <a:rPr lang="ru-RU" sz="1600" b="1" dirty="0">
                <a:solidFill>
                  <a:srgbClr val="222222"/>
                </a:solidFill>
              </a:rPr>
              <a:t>«Регламент реализации программ ДПО»</a:t>
            </a:r>
            <a:endParaRPr lang="ru-RU" sz="1600" dirty="0">
              <a:solidFill>
                <a:srgbClr val="222222"/>
              </a:solidFill>
            </a:endParaRPr>
          </a:p>
          <a:p>
            <a:r>
              <a:rPr lang="ru-RU" sz="1600" b="1" dirty="0">
                <a:solidFill>
                  <a:srgbClr val="222222"/>
                </a:solidFill>
              </a:rPr>
              <a:t>5. Анализ результативности и предложения по улучшению курса</a:t>
            </a:r>
            <a:endParaRPr lang="ru-RU" sz="1600" dirty="0">
              <a:solidFill>
                <a:srgbClr val="222222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8" y="14919"/>
            <a:ext cx="3600483" cy="5118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" y="0"/>
            <a:ext cx="758951" cy="5143500"/>
          </a:xfrm>
          <a:prstGeom prst="rect">
            <a:avLst/>
          </a:prstGeom>
          <a:gradFill flip="none" rotWithShape="1">
            <a:gsLst>
              <a:gs pos="0">
                <a:srgbClr val="00549F">
                  <a:shade val="30000"/>
                  <a:satMod val="115000"/>
                </a:srgbClr>
              </a:gs>
              <a:gs pos="50000">
                <a:srgbClr val="00549F">
                  <a:shade val="67500"/>
                  <a:satMod val="115000"/>
                </a:srgbClr>
              </a:gs>
              <a:gs pos="100000">
                <a:srgbClr val="00549F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pic>
        <p:nvPicPr>
          <p:cNvPr id="7" name="Picture 2" descr="C:\Users\MSShafigullin\Desktop\2020\Презентация КФУ\kfu_logo_circle_ru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6" y="87534"/>
            <a:ext cx="690317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58819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484439" y="4794558"/>
            <a:ext cx="1389689" cy="225466"/>
          </a:xfrm>
        </p:spPr>
        <p:txBody>
          <a:bodyPr/>
          <a:lstStyle/>
          <a:p>
            <a:pPr>
              <a:defRPr/>
            </a:pPr>
            <a:fld id="{CE2FBCD5-1944-4569-932E-FEA17757C1F0}" type="slidenum">
              <a:rPr lang="ru-RU" sz="1100"/>
              <a:pPr>
                <a:defRPr/>
              </a:pPr>
              <a:t>14</a:t>
            </a:fld>
            <a:endParaRPr lang="ru-RU" sz="1100"/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814397" y="1070417"/>
            <a:ext cx="3730709" cy="3724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Bef>
                <a:spcPct val="0"/>
              </a:spcBef>
              <a:buFont typeface="Arial" charset="0"/>
              <a:buNone/>
            </a:pPr>
            <a:r>
              <a:rPr lang="ru-RU" altLang="ru-RU" sz="2000" dirty="0">
                <a:latin typeface="Arial" charset="0"/>
              </a:rPr>
              <a:t>	</a:t>
            </a:r>
            <a:r>
              <a:rPr lang="ru-RU" altLang="ru-RU" sz="1500" dirty="0">
                <a:latin typeface="+mn-lt"/>
              </a:rPr>
              <a:t>В соответствии с Вашими требованиями готовы сформировать программы дополнительного образования (подготовки, переподготовки и повышения квалификации) для Ваших сотрудников и для потребителей ваших услуг и технологий.</a:t>
            </a:r>
          </a:p>
          <a:p>
            <a:pPr algn="just">
              <a:spcBef>
                <a:spcPct val="0"/>
              </a:spcBef>
              <a:buFont typeface="Arial" charset="0"/>
              <a:buNone/>
            </a:pPr>
            <a:endParaRPr lang="ru-RU" altLang="ru-RU" sz="1500" dirty="0">
              <a:latin typeface="+mn-lt"/>
            </a:endParaRPr>
          </a:p>
          <a:p>
            <a:pPr algn="just">
              <a:spcBef>
                <a:spcPct val="0"/>
              </a:spcBef>
              <a:buFont typeface="Arial" charset="0"/>
              <a:buNone/>
            </a:pPr>
            <a:r>
              <a:rPr lang="ru-RU" altLang="ru-RU" sz="1500" dirty="0">
                <a:latin typeface="+mn-lt"/>
              </a:rPr>
              <a:t>	Мы готовы рассмотреть </a:t>
            </a:r>
            <a:r>
              <a:rPr lang="ru-RU" altLang="ru-RU" sz="1500" b="1" dirty="0">
                <a:latin typeface="+mn-lt"/>
              </a:rPr>
              <a:t>любые</a:t>
            </a:r>
            <a:r>
              <a:rPr lang="ru-RU" altLang="ru-RU" sz="1500" dirty="0">
                <a:latin typeface="+mn-lt"/>
              </a:rPr>
              <a:t> заявки на реализацию программ подготовки, переподготовки, повышения квалификации и стажировок для Вашего предприятия</a:t>
            </a:r>
          </a:p>
          <a:p>
            <a:pPr algn="just">
              <a:spcBef>
                <a:spcPct val="0"/>
              </a:spcBef>
            </a:pPr>
            <a:endParaRPr lang="ru-RU" altLang="ru-RU" sz="1800" dirty="0">
              <a:latin typeface="+mn-lt"/>
            </a:endParaRPr>
          </a:p>
          <a:p>
            <a:pPr algn="just">
              <a:spcBef>
                <a:spcPct val="0"/>
              </a:spcBef>
            </a:pPr>
            <a:endParaRPr lang="ru-RU" altLang="ru-RU" sz="1800" dirty="0">
              <a:latin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" y="0"/>
            <a:ext cx="683568" cy="5143500"/>
          </a:xfrm>
          <a:prstGeom prst="rect">
            <a:avLst/>
          </a:prstGeom>
          <a:gradFill flip="none" rotWithShape="1">
            <a:gsLst>
              <a:gs pos="0">
                <a:srgbClr val="00549F">
                  <a:shade val="30000"/>
                  <a:satMod val="115000"/>
                </a:srgbClr>
              </a:gs>
              <a:gs pos="50000">
                <a:srgbClr val="00549F">
                  <a:shade val="67500"/>
                  <a:satMod val="115000"/>
                </a:srgbClr>
              </a:gs>
              <a:gs pos="100000">
                <a:srgbClr val="00549F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pic>
        <p:nvPicPr>
          <p:cNvPr id="6" name="Picture 2" descr="C:\Users\MSShafigullin\Desktop\2020\Презентация КФУ\kfu_logo_circle_ru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1" y="87534"/>
            <a:ext cx="614935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153" y="821611"/>
            <a:ext cx="4272819" cy="427281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674159" y="27787"/>
            <a:ext cx="6770594" cy="646329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Повышение квалификации, профессиональная переподготовка, летние школы, стажировки </a:t>
            </a:r>
          </a:p>
        </p:txBody>
      </p:sp>
    </p:spTree>
    <p:extLst>
      <p:ext uri="{BB962C8B-B14F-4D97-AF65-F5344CB8AC3E}">
        <p14:creationId xmlns:p14="http://schemas.microsoft.com/office/powerpoint/2010/main" val="38873113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LAZinnatullina\Desktop\foto\Соц сети_Страница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1" y="2"/>
            <a:ext cx="2332430" cy="5104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43609" y="51472"/>
            <a:ext cx="6408712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Бесплатные </a:t>
            </a:r>
            <a:r>
              <a:rPr lang="ru-RU" dirty="0" err="1"/>
              <a:t>видеолекции</a:t>
            </a:r>
            <a:r>
              <a:rPr lang="ru-RU" dirty="0"/>
              <a:t>, </a:t>
            </a:r>
            <a:r>
              <a:rPr lang="ru-RU" dirty="0" err="1"/>
              <a:t>микроуроки</a:t>
            </a:r>
            <a:r>
              <a:rPr lang="ru-RU" dirty="0"/>
              <a:t> и </a:t>
            </a:r>
            <a:r>
              <a:rPr lang="ru-RU" dirty="0" err="1"/>
              <a:t>вебинары</a:t>
            </a:r>
            <a:r>
              <a:rPr lang="ru-RU" dirty="0"/>
              <a:t> от экспертов нефтегазовой отрасли и ведущих преподавателей Казанского федерального университета и его партнёров на </a:t>
            </a:r>
            <a:r>
              <a:rPr lang="en-US" sz="2000" b="1" dirty="0"/>
              <a:t>Y</a:t>
            </a:r>
            <a:r>
              <a:rPr lang="ru-RU" sz="2000" b="1" dirty="0" err="1"/>
              <a:t>ou</a:t>
            </a:r>
            <a:r>
              <a:rPr lang="en-US" sz="2000" b="1" dirty="0"/>
              <a:t>T</a:t>
            </a:r>
            <a:r>
              <a:rPr lang="ru-RU" sz="2000" b="1" dirty="0" err="1"/>
              <a:t>ube</a:t>
            </a:r>
            <a:r>
              <a:rPr lang="ru-RU" sz="2000" b="1" dirty="0"/>
              <a:t>-канале Института геологии и нефтегазовых технологий КФУ</a:t>
            </a:r>
          </a:p>
        </p:txBody>
      </p:sp>
      <p:pic>
        <p:nvPicPr>
          <p:cNvPr id="1030" name="Picture 6" descr="C:\Users\LAZinnatullina\Desktop\foto\1486147202-social-media-circled-network10_7947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146" y="3113106"/>
            <a:ext cx="723220" cy="723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2065683" y="3274661"/>
            <a:ext cx="31683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/>
              <a:t>Vk.com</a:t>
            </a:r>
            <a:r>
              <a:rPr lang="ru-RU" sz="2000" b="1" dirty="0"/>
              <a:t>/</a:t>
            </a:r>
            <a:r>
              <a:rPr lang="en-US" sz="2000" b="1" dirty="0" err="1"/>
              <a:t>CdoGEO</a:t>
            </a:r>
            <a:endParaRPr lang="ru-RU" sz="2000" b="1" dirty="0"/>
          </a:p>
        </p:txBody>
      </p:sp>
      <p:pic>
        <p:nvPicPr>
          <p:cNvPr id="1026" name="Picture 2" descr="C:\Users\ReIBadrutdinova\Desktop\t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712" y="4200351"/>
            <a:ext cx="792088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2009734" y="4138272"/>
            <a:ext cx="354639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 err="1"/>
              <a:t>CdoGEO</a:t>
            </a:r>
            <a:r>
              <a:rPr lang="ru-RU" sz="2000" b="1" dirty="0"/>
              <a:t> – курсы по геологии/нефтегазовому делу/геофизике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" y="0"/>
            <a:ext cx="758951" cy="5143500"/>
          </a:xfrm>
          <a:prstGeom prst="rect">
            <a:avLst/>
          </a:prstGeom>
          <a:gradFill flip="none" rotWithShape="1">
            <a:gsLst>
              <a:gs pos="0">
                <a:srgbClr val="00549F">
                  <a:shade val="30000"/>
                  <a:satMod val="115000"/>
                </a:srgbClr>
              </a:gs>
              <a:gs pos="50000">
                <a:srgbClr val="00549F">
                  <a:shade val="67500"/>
                  <a:satMod val="115000"/>
                </a:srgbClr>
              </a:gs>
              <a:gs pos="100000">
                <a:srgbClr val="00549F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 dirty="0"/>
          </a:p>
        </p:txBody>
      </p:sp>
      <p:pic>
        <p:nvPicPr>
          <p:cNvPr id="14" name="Picture 2" descr="C:\Users\MSShafigullin\Desktop\2020\Презентация КФУ\kfu_logo_circle_rus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" y="80481"/>
            <a:ext cx="690317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ReIBadrutdinova\Desktop\d962863f-3397-404c-a7ef-5e39d88ad4b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145" y="4079284"/>
            <a:ext cx="1040072" cy="1025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 descr="C:\Users\LAZinnatullina\Desktop\foto\youtube_PNG7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686" y="2090485"/>
            <a:ext cx="1224137" cy="594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993" y="1458993"/>
            <a:ext cx="1134223" cy="1299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2172766" y="1880136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000" b="1" dirty="0"/>
              <a:t>«Институт геологии и </a:t>
            </a:r>
          </a:p>
          <a:p>
            <a:pPr algn="just"/>
            <a:r>
              <a:rPr lang="ru-RU" sz="2000" b="1" dirty="0"/>
              <a:t>нефтегазовых технологий</a:t>
            </a:r>
          </a:p>
          <a:p>
            <a:pPr algn="just"/>
            <a:r>
              <a:rPr lang="ru-RU" sz="2000" b="1" dirty="0"/>
              <a:t> КФУ» </a:t>
            </a:r>
          </a:p>
        </p:txBody>
      </p:sp>
      <p:pic>
        <p:nvPicPr>
          <p:cNvPr id="3" name="Picture 2" descr="C:\Users\ReIBadrutdinova\Desktop\Логотипы\qr-code ВК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125" y="2787775"/>
            <a:ext cx="1188641" cy="1188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14694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6310" y="-59839"/>
            <a:ext cx="6154067" cy="584773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75000"/>
                  </a:schemeClr>
                </a:solidFill>
              </a:rPr>
              <a:t>От директора </a:t>
            </a:r>
            <a:r>
              <a:rPr lang="en-US" sz="1600" b="1" dirty="0" err="1">
                <a:solidFill>
                  <a:schemeClr val="accent6">
                    <a:lumMod val="75000"/>
                  </a:schemeClr>
                </a:solidFill>
              </a:rPr>
              <a:t>CdoGEO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</a:rPr>
              <a:t>КФУ</a:t>
            </a:r>
          </a:p>
          <a:p>
            <a:pPr algn="ctr"/>
            <a:r>
              <a:rPr lang="ru-RU" sz="1600" b="1" dirty="0">
                <a:solidFill>
                  <a:schemeClr val="accent6">
                    <a:lumMod val="75000"/>
                  </a:schemeClr>
                </a:solidFill>
              </a:rPr>
              <a:t>Для вашей личной эффективности</a:t>
            </a:r>
          </a:p>
        </p:txBody>
      </p:sp>
      <p:pic>
        <p:nvPicPr>
          <p:cNvPr id="2051" name="Picture 3" descr="C:\Users\LAZinnatullina\Desktop\foto\ЕКЖ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657" y="918384"/>
            <a:ext cx="6643975" cy="4196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01670" y="3921902"/>
            <a:ext cx="3618402" cy="784828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en-US" sz="4500" b="1" dirty="0">
                <a:solidFill>
                  <a:schemeClr val="accent6">
                    <a:lumMod val="50000"/>
                  </a:schemeClr>
                </a:solidFill>
              </a:rPr>
              <a:t>hq-diary.com</a:t>
            </a:r>
            <a:endParaRPr lang="ru-RU" sz="45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827584" cy="5143500"/>
          </a:xfrm>
          <a:prstGeom prst="rect">
            <a:avLst/>
          </a:prstGeom>
          <a:gradFill flip="none" rotWithShape="1">
            <a:gsLst>
              <a:gs pos="0">
                <a:srgbClr val="00549F">
                  <a:shade val="30000"/>
                  <a:satMod val="115000"/>
                </a:srgbClr>
              </a:gs>
              <a:gs pos="50000">
                <a:srgbClr val="00549F">
                  <a:shade val="67500"/>
                  <a:satMod val="115000"/>
                </a:srgbClr>
              </a:gs>
              <a:gs pos="100000">
                <a:srgbClr val="00549F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pic>
        <p:nvPicPr>
          <p:cNvPr id="6" name="Picture 2" descr="C:\Users\MSShafigullin\Desktop\2020\Презентация КФУ\kfu_logo_circle_ru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38" y="87534"/>
            <a:ext cx="690317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30787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3" y="25179"/>
            <a:ext cx="4994559" cy="504450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827584" cy="5143500"/>
          </a:xfrm>
          <a:prstGeom prst="rect">
            <a:avLst/>
          </a:prstGeom>
          <a:gradFill flip="none" rotWithShape="1">
            <a:gsLst>
              <a:gs pos="0">
                <a:srgbClr val="00549F">
                  <a:shade val="30000"/>
                  <a:satMod val="115000"/>
                </a:srgbClr>
              </a:gs>
              <a:gs pos="50000">
                <a:srgbClr val="00549F">
                  <a:shade val="67500"/>
                  <a:satMod val="115000"/>
                </a:srgbClr>
              </a:gs>
              <a:gs pos="100000">
                <a:srgbClr val="00549F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pic>
        <p:nvPicPr>
          <p:cNvPr id="4" name="Picture 2" descr="C:\Users\MSShafigullin\Desktop\2020\Презентация КФУ\kfu_logo_circle_ru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36" y="87534"/>
            <a:ext cx="690317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64325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277877" y="2668690"/>
            <a:ext cx="280831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err="1"/>
              <a:t>Чукмаров</a:t>
            </a:r>
            <a:r>
              <a:rPr lang="ru-RU" sz="1400" b="1" dirty="0"/>
              <a:t> </a:t>
            </a:r>
          </a:p>
          <a:p>
            <a:pPr algn="ctr"/>
            <a:r>
              <a:rPr lang="ru-RU" sz="1400" b="1" dirty="0" err="1"/>
              <a:t>Ильдус</a:t>
            </a:r>
            <a:r>
              <a:rPr lang="ru-RU" sz="1400" b="1" dirty="0"/>
              <a:t> </a:t>
            </a:r>
            <a:r>
              <a:rPr lang="ru-RU" sz="1400" b="1" dirty="0" err="1"/>
              <a:t>Адгамович</a:t>
            </a:r>
            <a:endParaRPr lang="ru-RU" sz="1400" b="1" dirty="0">
              <a:solidFill>
                <a:schemeClr val="bg1">
                  <a:lumMod val="50000"/>
                </a:schemeClr>
              </a:solidFill>
              <a:latin typeface="PT Sans" panose="020B0503020203020204" pitchFamily="34" charset="-5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10198" y="3127284"/>
            <a:ext cx="42338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Первый заместитель директора Института геологии и нефтегазовых технологий КФУ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Заместитель директора </a:t>
            </a:r>
            <a:r>
              <a:rPr lang="ru-RU" sz="1400" dirty="0" err="1"/>
              <a:t>ИГиНГТ</a:t>
            </a:r>
            <a:r>
              <a:rPr lang="ru-RU" sz="1400" dirty="0"/>
              <a:t> КФУ по маркетингу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Директор Центра дополнительного образования, менеджмента качества и маркетинга </a:t>
            </a:r>
            <a:r>
              <a:rPr lang="ru-RU" sz="1400" dirty="0" err="1"/>
              <a:t>ИГиНГТ</a:t>
            </a:r>
            <a:r>
              <a:rPr lang="ru-RU" sz="1400" dirty="0"/>
              <a:t> КФУ</a:t>
            </a:r>
          </a:p>
          <a:p>
            <a:endParaRPr lang="ru-RU" sz="1200" dirty="0">
              <a:latin typeface="PT Sans" panose="020B0503020203020204" pitchFamily="34" charset="-52"/>
            </a:endParaRPr>
          </a:p>
        </p:txBody>
      </p:sp>
      <p:pic>
        <p:nvPicPr>
          <p:cNvPr id="2052" name="Picture 4" descr="C:\Users\ReIBadrutdinova\Desktop\Portre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5536" y="438272"/>
            <a:ext cx="2123728" cy="2256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1382" y="3127285"/>
            <a:ext cx="423380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Проректор по направлениям нефтегазовых технологий, природопользования и наук о Земле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Главный научный сотрудник, доктор наук, (профессор) Института геологии и нефтегазовых технологий КФУ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Доктор геолого-</a:t>
            </a:r>
            <a:r>
              <a:rPr lang="ru-RU" sz="1400" dirty="0" err="1"/>
              <a:t>минералогическиех</a:t>
            </a:r>
            <a:r>
              <a:rPr lang="ru-RU" sz="1400" dirty="0"/>
              <a:t> наук по специальности «Науки о Земле»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/>
          </a:p>
          <a:p>
            <a:endParaRPr lang="ru-RU" sz="1400" dirty="0"/>
          </a:p>
          <a:p>
            <a:r>
              <a:rPr lang="ru-RU" sz="1400" dirty="0"/>
              <a:t> </a:t>
            </a:r>
            <a:endParaRPr lang="ru-RU" sz="1200" dirty="0">
              <a:latin typeface="PT Sans" panose="020B0503020203020204" pitchFamily="34" charset="-5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36276" y="2691608"/>
            <a:ext cx="280831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/>
              <a:t>Нургалиев </a:t>
            </a:r>
          </a:p>
          <a:p>
            <a:pPr algn="ctr"/>
            <a:r>
              <a:rPr lang="ru-RU" sz="1400" b="1" dirty="0" err="1"/>
              <a:t>Данис</a:t>
            </a:r>
            <a:r>
              <a:rPr lang="ru-RU" sz="1400" b="1" dirty="0"/>
              <a:t> Карлович</a:t>
            </a: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513248" y="-182556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chemeClr val="tx2"/>
                </a:solidFill>
              </a:rPr>
              <a:t>Мы объединяем возможности всех для успеха каждого!</a:t>
            </a:r>
          </a:p>
        </p:txBody>
      </p:sp>
      <p:pic>
        <p:nvPicPr>
          <p:cNvPr id="1026" name="Picture 2" descr="C:\Users\ReIBadrutdinova\Desktop\Фото по Китаю история\scale_1200 (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2125" y="554508"/>
            <a:ext cx="3644404" cy="2429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ReIBadrutdinova\Desktop\Общая фото\Ильдус Чукмаров\DSC_0162 - копия - копия укороченная - копия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7" y="438272"/>
            <a:ext cx="1800200" cy="225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7399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A12D0-DBFB-4149-8E80-0B7924D3AE24}" type="slidenum">
              <a:rPr lang="ru-RU" smtClean="0"/>
              <a:t>3</a:t>
            </a:fld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755577" y="36275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CdoGEO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–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экспортер программ ДПО КФУ</a:t>
            </a:r>
          </a:p>
        </p:txBody>
      </p:sp>
      <p:pic>
        <p:nvPicPr>
          <p:cNvPr id="12" name="Picture 2" descr="C:\Users\MSShafigullin\Desktop\2020\Презентация КФУ\kfu_logo_circle_ru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6" y="36275"/>
            <a:ext cx="55305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object 3">
            <a:extLst>
              <a:ext uri="{FF2B5EF4-FFF2-40B4-BE49-F238E27FC236}">
                <a16:creationId xmlns:a16="http://schemas.microsoft.com/office/drawing/2014/main" id="{594AE917-F561-4FB2-B3A9-A462205B0705}"/>
              </a:ext>
            </a:extLst>
          </p:cNvPr>
          <p:cNvSpPr/>
          <p:nvPr/>
        </p:nvSpPr>
        <p:spPr>
          <a:xfrm>
            <a:off x="123724" y="59134"/>
            <a:ext cx="521291" cy="50315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CustomShape 42"/>
          <p:cNvSpPr/>
          <p:nvPr/>
        </p:nvSpPr>
        <p:spPr>
          <a:xfrm>
            <a:off x="7128909" y="25483"/>
            <a:ext cx="633960" cy="33855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spAutoFit/>
          </a:bodyPr>
          <a:lstStyle/>
          <a:p>
            <a:pPr defTabSz="457142"/>
            <a:r>
              <a:rPr lang="ru-RU" sz="800" spc="-1" dirty="0">
                <a:solidFill>
                  <a:srgbClr val="FFFFFF"/>
                </a:solidFill>
                <a:latin typeface="PT Sans"/>
              </a:rPr>
              <a:t>601-800</a:t>
            </a:r>
            <a:endParaRPr lang="ru-RU" sz="800" spc="-1" dirty="0">
              <a:solidFill>
                <a:prstClr val="black"/>
              </a:solidFill>
            </a:endParaRPr>
          </a:p>
          <a:p>
            <a:pPr defTabSz="457142"/>
            <a:endParaRPr lang="ru-RU" sz="800" spc="-1" dirty="0">
              <a:solidFill>
                <a:prstClr val="black"/>
              </a:solidFill>
            </a:endParaRPr>
          </a:p>
        </p:txBody>
      </p:sp>
      <p:sp>
        <p:nvSpPr>
          <p:cNvPr id="21" name="CustomShape 41"/>
          <p:cNvSpPr/>
          <p:nvPr/>
        </p:nvSpPr>
        <p:spPr>
          <a:xfrm>
            <a:off x="7136820" y="300244"/>
            <a:ext cx="684720" cy="33855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spAutoFit/>
          </a:bodyPr>
          <a:lstStyle/>
          <a:p>
            <a:pPr defTabSz="457142"/>
            <a:r>
              <a:rPr lang="ru-RU" sz="800" spc="-1" dirty="0">
                <a:solidFill>
                  <a:srgbClr val="FFFFFF"/>
                </a:solidFill>
                <a:latin typeface="PT Sans"/>
              </a:rPr>
              <a:t>370</a:t>
            </a:r>
            <a:endParaRPr lang="ru-RU" sz="800" spc="-1" dirty="0">
              <a:solidFill>
                <a:prstClr val="black"/>
              </a:solidFill>
            </a:endParaRPr>
          </a:p>
          <a:p>
            <a:pPr defTabSz="457142"/>
            <a:endParaRPr lang="ru-RU" sz="800" spc="-1" dirty="0">
              <a:solidFill>
                <a:prstClr val="black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" y="0"/>
            <a:ext cx="649253" cy="5143500"/>
          </a:xfrm>
          <a:prstGeom prst="rect">
            <a:avLst/>
          </a:prstGeom>
          <a:gradFill flip="none" rotWithShape="1">
            <a:gsLst>
              <a:gs pos="0">
                <a:srgbClr val="00549F">
                  <a:shade val="30000"/>
                  <a:satMod val="115000"/>
                </a:srgbClr>
              </a:gs>
              <a:gs pos="50000">
                <a:srgbClr val="00549F">
                  <a:shade val="67500"/>
                  <a:satMod val="115000"/>
                </a:srgbClr>
              </a:gs>
              <a:gs pos="100000">
                <a:srgbClr val="00549F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pic>
        <p:nvPicPr>
          <p:cNvPr id="22" name="Picture 2" descr="C:\Users\MSShafigullin\Desktop\2020\Презентация КФУ\kfu_logo_circle_ru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3" y="87534"/>
            <a:ext cx="614935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9FB1DC3-DDB1-4CE1-B0B2-4E8239BF048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26" y="510334"/>
            <a:ext cx="5596304" cy="4633166"/>
          </a:xfrm>
          <a:prstGeom prst="rect">
            <a:avLst/>
          </a:prstGeom>
        </p:spPr>
      </p:pic>
      <p:sp>
        <p:nvSpPr>
          <p:cNvPr id="13" name="Объект 2">
            <a:extLst>
              <a:ext uri="{FF2B5EF4-FFF2-40B4-BE49-F238E27FC236}">
                <a16:creationId xmlns:a16="http://schemas.microsoft.com/office/drawing/2014/main" id="{8BE98A38-0E09-4DED-8DBF-571FED0B1E12}"/>
              </a:ext>
            </a:extLst>
          </p:cNvPr>
          <p:cNvSpPr txBox="1">
            <a:spLocks/>
          </p:cNvSpPr>
          <p:nvPr/>
        </p:nvSpPr>
        <p:spPr>
          <a:xfrm>
            <a:off x="6203395" y="1774734"/>
            <a:ext cx="2914341" cy="429211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975" b="1" dirty="0">
                <a:ea typeface="Calibri" panose="020F0502020204030204" pitchFamily="34" charset="0"/>
                <a:cs typeface="Times New Roman" panose="02020603050405020304" pitchFamily="18" charset="0"/>
              </a:rPr>
              <a:t>Наши партнеры и заказчики:</a:t>
            </a:r>
          </a:p>
          <a:p>
            <a:pPr algn="l"/>
            <a:r>
              <a:rPr lang="ru-RU" sz="975" dirty="0">
                <a:ea typeface="Calibri" panose="020F0502020204030204" pitchFamily="34" charset="0"/>
                <a:cs typeface="Times New Roman" panose="02020603050405020304" pitchFamily="18" charset="0"/>
              </a:rPr>
              <a:t>ПАО «НК «Роснефть»</a:t>
            </a:r>
          </a:p>
          <a:p>
            <a:pPr algn="l"/>
            <a:r>
              <a:rPr lang="ru-RU" sz="975" dirty="0">
                <a:ea typeface="Calibri" panose="020F0502020204030204" pitchFamily="34" charset="0"/>
                <a:cs typeface="Times New Roman" panose="02020603050405020304" pitchFamily="18" charset="0"/>
              </a:rPr>
              <a:t>ПАО «Татнефть»</a:t>
            </a:r>
          </a:p>
          <a:p>
            <a:pPr algn="l"/>
            <a:r>
              <a:rPr lang="ru-RU" sz="975" dirty="0">
                <a:ea typeface="Calibri" panose="020F0502020204030204" pitchFamily="34" charset="0"/>
                <a:cs typeface="Times New Roman" panose="02020603050405020304" pitchFamily="18" charset="0"/>
              </a:rPr>
              <a:t>ПАО «Газпром»</a:t>
            </a:r>
          </a:p>
          <a:p>
            <a:pPr algn="l"/>
            <a:r>
              <a:rPr lang="ru-RU" sz="975" dirty="0">
                <a:ea typeface="Calibri" panose="020F0502020204030204" pitchFamily="34" charset="0"/>
                <a:cs typeface="Times New Roman" panose="02020603050405020304" pitchFamily="18" charset="0"/>
              </a:rPr>
              <a:t>ПАО «Газпром нефть»</a:t>
            </a:r>
          </a:p>
          <a:p>
            <a:pPr algn="l"/>
            <a:r>
              <a:rPr lang="ru-RU" sz="975" dirty="0">
                <a:ea typeface="Calibri" panose="020F0502020204030204" pitchFamily="34" charset="0"/>
                <a:cs typeface="Times New Roman" panose="02020603050405020304" pitchFamily="18" charset="0"/>
              </a:rPr>
              <a:t>ПАО «ЛУКОЙЛ»</a:t>
            </a:r>
          </a:p>
          <a:p>
            <a:pPr algn="l"/>
            <a:r>
              <a:rPr lang="ru-RU" sz="975" dirty="0">
                <a:ea typeface="Calibri" panose="020F0502020204030204" pitchFamily="34" charset="0"/>
                <a:cs typeface="Times New Roman" panose="02020603050405020304" pitchFamily="18" charset="0"/>
              </a:rPr>
              <a:t>АО «</a:t>
            </a:r>
            <a:r>
              <a:rPr lang="ru-RU" sz="975" dirty="0" err="1">
                <a:ea typeface="Calibri" panose="020F0502020204030204" pitchFamily="34" charset="0"/>
                <a:cs typeface="Times New Roman" panose="02020603050405020304" pitchFamily="18" charset="0"/>
              </a:rPr>
              <a:t>Ритэк</a:t>
            </a:r>
            <a:r>
              <a:rPr lang="ru-RU" sz="975" dirty="0"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</a:p>
          <a:p>
            <a:pPr algn="l"/>
            <a:r>
              <a:rPr lang="ru-RU" sz="975" dirty="0">
                <a:ea typeface="Calibri" panose="020F0502020204030204" pitchFamily="34" charset="0"/>
                <a:cs typeface="Times New Roman" panose="02020603050405020304" pitchFamily="18" charset="0"/>
              </a:rPr>
              <a:t>ПАО «Сургутнефтегаз»</a:t>
            </a:r>
          </a:p>
          <a:p>
            <a:pPr algn="l"/>
            <a:r>
              <a:rPr lang="ru-RU" sz="975" dirty="0">
                <a:ea typeface="Calibri" panose="020F0502020204030204" pitchFamily="34" charset="0"/>
                <a:cs typeface="Times New Roman" panose="02020603050405020304" pitchFamily="18" charset="0"/>
              </a:rPr>
              <a:t>ООО «ТНГ-Групп»</a:t>
            </a:r>
          </a:p>
          <a:p>
            <a:pPr algn="l"/>
            <a:r>
              <a:rPr lang="ru-RU" sz="975" dirty="0">
                <a:ea typeface="Calibri" panose="020F0502020204030204" pitchFamily="34" charset="0"/>
                <a:cs typeface="Times New Roman" panose="02020603050405020304" pitchFamily="18" charset="0"/>
              </a:rPr>
              <a:t>АО «Башнефтегеофизика»</a:t>
            </a:r>
          </a:p>
          <a:p>
            <a:pPr algn="l"/>
            <a:r>
              <a:rPr lang="ru-RU" sz="975" dirty="0">
                <a:ea typeface="Calibri" panose="020F0502020204030204" pitchFamily="34" charset="0"/>
                <a:cs typeface="Times New Roman" panose="02020603050405020304" pitchFamily="18" charset="0"/>
              </a:rPr>
              <a:t>АО «</a:t>
            </a:r>
            <a:r>
              <a:rPr lang="ru-RU" sz="975" dirty="0" err="1">
                <a:ea typeface="Calibri" panose="020F0502020204030204" pitchFamily="34" charset="0"/>
                <a:cs typeface="Times New Roman" panose="02020603050405020304" pitchFamily="18" charset="0"/>
              </a:rPr>
              <a:t>Геотек</a:t>
            </a:r>
            <a:r>
              <a:rPr lang="ru-RU" sz="975" dirty="0"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en-US" sz="975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en-US" sz="975" dirty="0">
                <a:ea typeface="Calibri" panose="020F0502020204030204" pitchFamily="34" charset="0"/>
                <a:cs typeface="Times New Roman" panose="02020603050405020304" pitchFamily="18" charset="0"/>
              </a:rPr>
              <a:t>MH Industry (</a:t>
            </a:r>
            <a:r>
              <a:rPr lang="ru-RU" sz="975" dirty="0">
                <a:ea typeface="Calibri" panose="020F0502020204030204" pitchFamily="34" charset="0"/>
                <a:cs typeface="Times New Roman" panose="02020603050405020304" pitchFamily="18" charset="0"/>
              </a:rPr>
              <a:t>Казахстан</a:t>
            </a:r>
            <a:r>
              <a:rPr lang="en-US" sz="975" dirty="0"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975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ru-RU" sz="975" dirty="0"/>
              <a:t>ТОО «</a:t>
            </a:r>
            <a:r>
              <a:rPr lang="ru-RU" sz="975" dirty="0" err="1"/>
              <a:t>Бургылау</a:t>
            </a:r>
            <a:r>
              <a:rPr lang="ru-RU" sz="975" dirty="0"/>
              <a:t>» (Казахстан)</a:t>
            </a:r>
            <a:endParaRPr lang="ru-RU" sz="975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endParaRPr lang="ru-RU" sz="975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endParaRPr lang="ru-RU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endParaRPr lang="ru-RU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endParaRPr lang="ru-RU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35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35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8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E3FA29C-AD1C-4193-9B88-27FF04D14EB7}"/>
              </a:ext>
            </a:extLst>
          </p:cNvPr>
          <p:cNvSpPr txBox="1"/>
          <p:nvPr/>
        </p:nvSpPr>
        <p:spPr>
          <a:xfrm>
            <a:off x="6289474" y="782970"/>
            <a:ext cx="2946791" cy="9925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975" b="1" dirty="0">
                <a:ea typeface="Calibri" panose="020F0502020204030204" pitchFamily="34" charset="0"/>
                <a:cs typeface="Times New Roman" panose="02020603050405020304" pitchFamily="18" charset="0"/>
              </a:rPr>
              <a:t>16+</a:t>
            </a:r>
            <a:r>
              <a:rPr lang="ru-RU" sz="975" dirty="0">
                <a:ea typeface="Calibri" panose="020F0502020204030204" pitchFamily="34" charset="0"/>
                <a:cs typeface="Times New Roman" panose="02020603050405020304" pitchFamily="18" charset="0"/>
              </a:rPr>
              <a:t> программ профессиональной переподготовки</a:t>
            </a:r>
          </a:p>
          <a:p>
            <a:pPr algn="l"/>
            <a:r>
              <a:rPr lang="ru-RU" sz="975" b="1" dirty="0">
                <a:ea typeface="Calibri" panose="020F0502020204030204" pitchFamily="34" charset="0"/>
                <a:cs typeface="Times New Roman" panose="02020603050405020304" pitchFamily="18" charset="0"/>
              </a:rPr>
              <a:t>110+</a:t>
            </a:r>
            <a:r>
              <a:rPr lang="ru-RU" sz="975" dirty="0">
                <a:ea typeface="Calibri" panose="020F0502020204030204" pitchFamily="34" charset="0"/>
                <a:cs typeface="Times New Roman" panose="02020603050405020304" pitchFamily="18" charset="0"/>
              </a:rPr>
              <a:t> программ повышения квалификации</a:t>
            </a:r>
          </a:p>
          <a:p>
            <a:pPr algn="l"/>
            <a:r>
              <a:rPr lang="ru-RU" sz="975" b="1" dirty="0">
                <a:solidFill>
                  <a:srgbClr val="202122"/>
                </a:solidFill>
              </a:rPr>
              <a:t>10</a:t>
            </a:r>
            <a:r>
              <a:rPr lang="ru-RU" sz="975" b="1" baseline="30000" dirty="0">
                <a:solidFill>
                  <a:srgbClr val="202122"/>
                </a:solidFill>
              </a:rPr>
              <a:t>27</a:t>
            </a:r>
            <a:r>
              <a:rPr lang="ru-RU" sz="975" baseline="30000" dirty="0">
                <a:solidFill>
                  <a:srgbClr val="202122"/>
                </a:solidFill>
              </a:rPr>
              <a:t> </a:t>
            </a:r>
            <a:r>
              <a:rPr lang="ru-RU" sz="975" dirty="0"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975" dirty="0" err="1">
                <a:ea typeface="Calibri" panose="020F0502020204030204" pitchFamily="34" charset="0"/>
                <a:cs typeface="Times New Roman" panose="02020603050405020304" pitchFamily="18" charset="0"/>
              </a:rPr>
              <a:t>октиллион</a:t>
            </a:r>
            <a:r>
              <a:rPr lang="ru-RU" sz="975" dirty="0">
                <a:ea typeface="Calibri" panose="020F0502020204030204" pitchFamily="34" charset="0"/>
                <a:cs typeface="Times New Roman" panose="02020603050405020304" pitchFamily="18" charset="0"/>
              </a:rPr>
              <a:t>) индивидуальных траекторий дистанционного обучения</a:t>
            </a:r>
          </a:p>
          <a:p>
            <a:pPr algn="l"/>
            <a:r>
              <a:rPr lang="ru-RU" sz="975" b="1" dirty="0">
                <a:ea typeface="Calibri" panose="020F0502020204030204" pitchFamily="34" charset="0"/>
                <a:cs typeface="Times New Roman" panose="02020603050405020304" pitchFamily="18" charset="0"/>
              </a:rPr>
              <a:t>170+</a:t>
            </a:r>
            <a:r>
              <a:rPr lang="ru-RU" sz="975" dirty="0">
                <a:ea typeface="Calibri" panose="020F0502020204030204" pitchFamily="34" charset="0"/>
                <a:cs typeface="Times New Roman" panose="02020603050405020304" pitchFamily="18" charset="0"/>
              </a:rPr>
              <a:t> преподавателей и экспертов</a:t>
            </a:r>
          </a:p>
          <a:p>
            <a:pPr algn="l"/>
            <a:r>
              <a:rPr lang="ru-RU" sz="975" b="1" dirty="0">
                <a:ea typeface="Calibri" panose="020F0502020204030204" pitchFamily="34" charset="0"/>
                <a:cs typeface="Times New Roman" panose="02020603050405020304" pitchFamily="18" charset="0"/>
              </a:rPr>
              <a:t>1500+</a:t>
            </a:r>
            <a:r>
              <a:rPr lang="ru-RU" sz="975" dirty="0">
                <a:ea typeface="Calibri" panose="020F0502020204030204" pitchFamily="34" charset="0"/>
                <a:cs typeface="Times New Roman" panose="02020603050405020304" pitchFamily="18" charset="0"/>
              </a:rPr>
              <a:t> слушателей в год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3E85C5A-B68D-4B1C-B71B-86B22A741DFE}"/>
              </a:ext>
            </a:extLst>
          </p:cNvPr>
          <p:cNvSpPr txBox="1"/>
          <p:nvPr/>
        </p:nvSpPr>
        <p:spPr>
          <a:xfrm>
            <a:off x="6709975" y="489034"/>
            <a:ext cx="1805375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350" dirty="0">
                <a:solidFill>
                  <a:schemeClr val="accent1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CdoGEO.kpfu.ru</a:t>
            </a:r>
            <a:endParaRPr lang="ru-RU" sz="1350" dirty="0">
              <a:solidFill>
                <a:schemeClr val="accent1">
                  <a:lumMod val="75000"/>
                </a:schemeClr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F9EB465-4AB6-4470-B1B2-1695854AEBBD}"/>
              </a:ext>
            </a:extLst>
          </p:cNvPr>
          <p:cNvSpPr txBox="1"/>
          <p:nvPr/>
        </p:nvSpPr>
        <p:spPr>
          <a:xfrm>
            <a:off x="7660566" y="2135171"/>
            <a:ext cx="1483435" cy="33470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75" dirty="0">
                <a:ea typeface="Calibri" panose="020F0502020204030204" pitchFamily="34" charset="0"/>
                <a:cs typeface="Times New Roman" panose="02020603050405020304" pitchFamily="18" charset="0"/>
              </a:rPr>
              <a:t>Cuba </a:t>
            </a:r>
            <a:r>
              <a:rPr lang="en-US" sz="975" dirty="0" err="1">
                <a:ea typeface="Calibri" panose="020F0502020204030204" pitchFamily="34" charset="0"/>
                <a:cs typeface="Times New Roman" panose="02020603050405020304" pitchFamily="18" charset="0"/>
              </a:rPr>
              <a:t>Petrolto</a:t>
            </a:r>
            <a:r>
              <a:rPr lang="ru-RU" sz="975" dirty="0">
                <a:ea typeface="Calibri" panose="020F0502020204030204" pitchFamily="34" charset="0"/>
                <a:cs typeface="Times New Roman" panose="02020603050405020304" pitchFamily="18" charset="0"/>
              </a:rPr>
              <a:t> (Куба)</a:t>
            </a:r>
          </a:p>
          <a:p>
            <a:r>
              <a:rPr lang="en-US" sz="975" dirty="0">
                <a:solidFill>
                  <a:srgbClr val="212529"/>
                </a:solidFill>
              </a:rPr>
              <a:t>South Oil Company</a:t>
            </a:r>
            <a:r>
              <a:rPr lang="ru-RU" sz="975" dirty="0">
                <a:solidFill>
                  <a:srgbClr val="212529"/>
                </a:solidFill>
              </a:rPr>
              <a:t> (Ирак)</a:t>
            </a:r>
          </a:p>
          <a:p>
            <a:r>
              <a:rPr lang="en-US" sz="975" dirty="0" err="1">
                <a:solidFill>
                  <a:srgbClr val="000000"/>
                </a:solidFill>
              </a:rPr>
              <a:t>Roxar</a:t>
            </a:r>
            <a:endParaRPr lang="ru-RU" sz="975" dirty="0">
              <a:solidFill>
                <a:srgbClr val="000000"/>
              </a:solidFill>
            </a:endParaRPr>
          </a:p>
          <a:p>
            <a:r>
              <a:rPr lang="ru-RU" sz="975" dirty="0">
                <a:solidFill>
                  <a:srgbClr val="000000"/>
                </a:solidFill>
              </a:rPr>
              <a:t>Всероссийский научно-исследовательский институт </a:t>
            </a:r>
            <a:r>
              <a:rPr lang="ru-RU" sz="975" dirty="0" err="1">
                <a:solidFill>
                  <a:srgbClr val="000000"/>
                </a:solidFill>
              </a:rPr>
              <a:t>Расходометрии</a:t>
            </a:r>
            <a:endParaRPr lang="ru-RU" sz="975" dirty="0">
              <a:solidFill>
                <a:srgbClr val="000000"/>
              </a:solidFill>
            </a:endParaRPr>
          </a:p>
          <a:p>
            <a:r>
              <a:rPr lang="ru-RU" sz="975" dirty="0">
                <a:solidFill>
                  <a:srgbClr val="000000"/>
                </a:solidFill>
              </a:rPr>
              <a:t>ООО НПФ «Пакер»</a:t>
            </a:r>
          </a:p>
          <a:p>
            <a:r>
              <a:rPr lang="ru-RU" sz="975" dirty="0">
                <a:solidFill>
                  <a:srgbClr val="000000"/>
                </a:solidFill>
              </a:rPr>
              <a:t>ГК «</a:t>
            </a:r>
            <a:r>
              <a:rPr lang="ru-RU" sz="975" dirty="0" err="1">
                <a:solidFill>
                  <a:srgbClr val="000000"/>
                </a:solidFill>
              </a:rPr>
              <a:t>Миррико</a:t>
            </a:r>
            <a:r>
              <a:rPr lang="ru-RU" sz="975" dirty="0">
                <a:solidFill>
                  <a:srgbClr val="000000"/>
                </a:solidFill>
              </a:rPr>
              <a:t>»</a:t>
            </a:r>
          </a:p>
          <a:p>
            <a:r>
              <a:rPr lang="ru-RU" sz="975" dirty="0" err="1">
                <a:solidFill>
                  <a:srgbClr val="000000"/>
                </a:solidFill>
              </a:rPr>
              <a:t>Шлюмберже</a:t>
            </a:r>
            <a:endParaRPr lang="ru-RU" sz="975" dirty="0">
              <a:solidFill>
                <a:srgbClr val="000000"/>
              </a:solidFill>
            </a:endParaRPr>
          </a:p>
          <a:p>
            <a:r>
              <a:rPr lang="en-US" sz="975" dirty="0">
                <a:solidFill>
                  <a:srgbClr val="000000"/>
                </a:solidFill>
              </a:rPr>
              <a:t>Trimble</a:t>
            </a:r>
            <a:r>
              <a:rPr lang="ru-RU" sz="975" dirty="0">
                <a:solidFill>
                  <a:srgbClr val="000000"/>
                </a:solidFill>
              </a:rPr>
              <a:t> (США)</a:t>
            </a:r>
            <a:endParaRPr lang="en-US" sz="975" dirty="0">
              <a:solidFill>
                <a:srgbClr val="000000"/>
              </a:solidFill>
            </a:endParaRPr>
          </a:p>
          <a:p>
            <a:r>
              <a:rPr lang="en-US" sz="975" dirty="0">
                <a:solidFill>
                  <a:srgbClr val="000000"/>
                </a:solidFill>
              </a:rPr>
              <a:t>CMG</a:t>
            </a:r>
            <a:r>
              <a:rPr lang="ru-RU" sz="975" dirty="0">
                <a:solidFill>
                  <a:srgbClr val="000000"/>
                </a:solidFill>
              </a:rPr>
              <a:t> (Канада)</a:t>
            </a:r>
          </a:p>
          <a:p>
            <a:r>
              <a:rPr lang="en-US" sz="975" dirty="0">
                <a:solidFill>
                  <a:srgbClr val="000000"/>
                </a:solidFill>
              </a:rPr>
              <a:t>IFP</a:t>
            </a:r>
            <a:r>
              <a:rPr lang="ru-RU" sz="975" dirty="0">
                <a:solidFill>
                  <a:srgbClr val="000000"/>
                </a:solidFill>
              </a:rPr>
              <a:t> (Франция)</a:t>
            </a:r>
          </a:p>
          <a:p>
            <a:r>
              <a:rPr lang="ru-RU" sz="975" dirty="0">
                <a:solidFill>
                  <a:srgbClr val="000000"/>
                </a:solidFill>
              </a:rPr>
              <a:t>Китайский нефтяной университет в г. Циндао (</a:t>
            </a:r>
            <a:r>
              <a:rPr lang="en-US" sz="975" dirty="0">
                <a:solidFill>
                  <a:srgbClr val="000000"/>
                </a:solidFill>
              </a:rPr>
              <a:t>UPS</a:t>
            </a:r>
            <a:r>
              <a:rPr lang="ru-RU" sz="975" dirty="0">
                <a:solidFill>
                  <a:srgbClr val="000000"/>
                </a:solidFill>
              </a:rPr>
              <a:t>)</a:t>
            </a:r>
          </a:p>
          <a:p>
            <a:r>
              <a:rPr lang="ru-RU" sz="975" dirty="0">
                <a:solidFill>
                  <a:srgbClr val="000000"/>
                </a:solidFill>
              </a:rPr>
              <a:t>УП «ПО «Белоруснефть»</a:t>
            </a:r>
          </a:p>
          <a:p>
            <a:endParaRPr lang="ru-RU" sz="900" dirty="0">
              <a:solidFill>
                <a:srgbClr val="000000"/>
              </a:solidFill>
            </a:endParaRPr>
          </a:p>
          <a:p>
            <a:r>
              <a:rPr lang="ru-RU" sz="900" dirty="0">
                <a:solidFill>
                  <a:srgbClr val="000000"/>
                </a:solidFill>
              </a:rPr>
              <a:t> </a:t>
            </a:r>
            <a:endParaRPr lang="en-US" sz="900" dirty="0">
              <a:solidFill>
                <a:srgbClr val="000000"/>
              </a:solidFill>
            </a:endParaRPr>
          </a:p>
          <a:p>
            <a:endParaRPr lang="ru-RU" sz="900" dirty="0">
              <a:solidFill>
                <a:srgbClr val="212529"/>
              </a:solidFill>
            </a:endParaRPr>
          </a:p>
          <a:p>
            <a:endParaRPr lang="ru-RU" sz="9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RU" sz="975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430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0349"/>
            <a:ext cx="8229600" cy="661764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tx2"/>
                </a:solidFill>
              </a:rPr>
              <a:t>Обучение по программе «Маркшейдерское дело»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734684"/>
            <a:ext cx="8064896" cy="3674132"/>
          </a:xfrm>
        </p:spPr>
        <p:txBody>
          <a:bodyPr>
            <a:normAutofit/>
          </a:bodyPr>
          <a:lstStyle/>
          <a:p>
            <a:r>
              <a:rPr lang="ru-RU" sz="1600" dirty="0"/>
              <a:t>Всего в </a:t>
            </a:r>
            <a:r>
              <a:rPr lang="en-US" sz="1600" dirty="0" err="1"/>
              <a:t>CdoGEO</a:t>
            </a:r>
            <a:r>
              <a:rPr lang="en-US" sz="1600" dirty="0"/>
              <a:t> </a:t>
            </a:r>
            <a:r>
              <a:rPr lang="ru-RU" sz="1600" b="1" dirty="0"/>
              <a:t>было обучено 704 маркшейдера и геодезиста из разных компаний</a:t>
            </a:r>
          </a:p>
          <a:p>
            <a:r>
              <a:rPr lang="ru-RU" sz="1600" dirty="0"/>
              <a:t>С 2017 по 2024 годы в </a:t>
            </a:r>
            <a:r>
              <a:rPr lang="en-US" sz="1600" dirty="0" err="1"/>
              <a:t>CdoGEO</a:t>
            </a:r>
            <a:r>
              <a:rPr lang="ru-RU" sz="1600" dirty="0"/>
              <a:t> обучение прошли </a:t>
            </a:r>
            <a:r>
              <a:rPr lang="ru-RU" sz="1600" b="1" dirty="0"/>
              <a:t>9 групп (170 человек) маркшейдеров ПАО «Татнефть»</a:t>
            </a:r>
          </a:p>
          <a:p>
            <a:r>
              <a:rPr lang="ru-RU" sz="1600" dirty="0"/>
              <a:t>В 2022-2023 году были обучены 159 </a:t>
            </a:r>
            <a:r>
              <a:rPr lang="ru-RU" sz="1600" b="1" dirty="0"/>
              <a:t>маркшейдеров ПАО НК «Роснефть»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" y="0"/>
            <a:ext cx="649253" cy="5143500"/>
          </a:xfrm>
          <a:prstGeom prst="rect">
            <a:avLst/>
          </a:prstGeom>
          <a:gradFill flip="none" rotWithShape="1">
            <a:gsLst>
              <a:gs pos="0">
                <a:srgbClr val="00549F">
                  <a:shade val="30000"/>
                  <a:satMod val="115000"/>
                </a:srgbClr>
              </a:gs>
              <a:gs pos="50000">
                <a:srgbClr val="00549F">
                  <a:shade val="67500"/>
                  <a:satMod val="115000"/>
                </a:srgbClr>
              </a:gs>
              <a:gs pos="100000">
                <a:srgbClr val="00549F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pic>
        <p:nvPicPr>
          <p:cNvPr id="5" name="Picture 2" descr="C:\Users\MSShafigullin\Desktop\2020\Презентация КФУ\kfu_logo_circle_ru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2" y="87534"/>
            <a:ext cx="614935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C:\Users\ReIBadrutdinova\Desktop\Общая фото\Закрытие маркшейдеры Роснефть 28 октября\отоб\IMG_78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752623"/>
            <a:ext cx="3987055" cy="2236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ReIBadrutdinova\Desktop\Общая фото\Закрытие маркшейдеры Роснефть 28 октября\IMG_790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951" y="2752623"/>
            <a:ext cx="3984689" cy="2236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07671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709684" y="107257"/>
            <a:ext cx="6350999" cy="1200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 typeface="Arial" charset="0"/>
              <a:buNone/>
            </a:pPr>
            <a:r>
              <a:rPr lang="ru-RU" altLang="ru-RU" sz="1800" dirty="0">
                <a:latin typeface="Arial" charset="0"/>
              </a:rPr>
              <a:t>Программы профессиональной переподготовки</a:t>
            </a:r>
          </a:p>
          <a:p>
            <a:pPr algn="ctr">
              <a:spcBef>
                <a:spcPct val="0"/>
              </a:spcBef>
              <a:buFont typeface="Arial" charset="0"/>
              <a:buNone/>
            </a:pPr>
            <a:r>
              <a:rPr lang="ru-RU" altLang="ru-RU" sz="1800" dirty="0">
                <a:latin typeface="Arial" charset="0"/>
              </a:rPr>
              <a:t>Реализованы с применением дистанционного обучения (Система </a:t>
            </a:r>
            <a:r>
              <a:rPr lang="en-US" altLang="ru-RU" sz="1800" dirty="0">
                <a:latin typeface="Arial" charset="0"/>
              </a:rPr>
              <a:t>Moodle</a:t>
            </a:r>
            <a:r>
              <a:rPr lang="ru-RU" altLang="ru-RU" sz="1800" dirty="0">
                <a:latin typeface="Arial" charset="0"/>
              </a:rPr>
              <a:t>)</a:t>
            </a:r>
          </a:p>
          <a:p>
            <a:pPr algn="ctr">
              <a:spcBef>
                <a:spcPct val="0"/>
              </a:spcBef>
              <a:buFont typeface="Arial" charset="0"/>
              <a:buNone/>
            </a:pPr>
            <a:endParaRPr lang="ru-RU" altLang="ru-RU" sz="1800" dirty="0">
              <a:latin typeface="Arial" charset="0"/>
            </a:endParaRPr>
          </a:p>
        </p:txBody>
      </p:sp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1043608" y="1531370"/>
            <a:ext cx="6210300" cy="1400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ru-RU" altLang="ru-RU" sz="1500" b="1" dirty="0">
                <a:solidFill>
                  <a:schemeClr val="tx2"/>
                </a:solidFill>
                <a:latin typeface="Arial" charset="0"/>
              </a:rPr>
              <a:t>Маркшейдерское дело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ru-RU" altLang="ru-RU" sz="1500" b="1" dirty="0">
                <a:latin typeface="Arial" charset="0"/>
              </a:rPr>
              <a:t>Геодезия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ru-RU" sz="1600" b="1" dirty="0">
                <a:solidFill>
                  <a:schemeClr val="tx2"/>
                </a:solidFill>
                <a:latin typeface="Arial" charset="0"/>
              </a:rPr>
              <a:t>Кадастровая деятельность</a:t>
            </a:r>
          </a:p>
          <a:p>
            <a:pPr algn="just">
              <a:spcBef>
                <a:spcPct val="0"/>
              </a:spcBef>
            </a:pPr>
            <a:endParaRPr lang="ru-RU" sz="1600" b="1" dirty="0">
              <a:latin typeface="Arial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" y="0"/>
            <a:ext cx="632094" cy="5143500"/>
          </a:xfrm>
          <a:prstGeom prst="rect">
            <a:avLst/>
          </a:prstGeom>
          <a:gradFill flip="none" rotWithShape="1">
            <a:gsLst>
              <a:gs pos="0">
                <a:srgbClr val="00549F">
                  <a:shade val="30000"/>
                  <a:satMod val="115000"/>
                </a:srgbClr>
              </a:gs>
              <a:gs pos="50000">
                <a:srgbClr val="00549F">
                  <a:shade val="67500"/>
                  <a:satMod val="115000"/>
                </a:srgbClr>
              </a:gs>
              <a:gs pos="100000">
                <a:srgbClr val="00549F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pic>
        <p:nvPicPr>
          <p:cNvPr id="5" name="Picture 2" descr="C:\Users\MSShafigullin\Desktop\2020\Презентация КФУ\kfu_logo_circle_ru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2" y="87534"/>
            <a:ext cx="614935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D0DB17F-144E-4DC8-AF59-252530FD10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7878" y="2231561"/>
            <a:ext cx="4138092" cy="2769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7618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484440" y="4794558"/>
            <a:ext cx="1389689" cy="225466"/>
          </a:xfrm>
        </p:spPr>
        <p:txBody>
          <a:bodyPr/>
          <a:lstStyle/>
          <a:p>
            <a:pPr>
              <a:defRPr/>
            </a:pPr>
            <a:fld id="{CE2FBCD5-1944-4569-932E-FEA17757C1F0}" type="slidenum">
              <a:rPr lang="ru-RU" sz="1100"/>
              <a:pPr>
                <a:defRPr/>
              </a:pPr>
              <a:t>6</a:t>
            </a:fld>
            <a:endParaRPr lang="ru-RU" sz="1100"/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1790701" y="-20537"/>
            <a:ext cx="6210300" cy="646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 typeface="Arial" charset="0"/>
              <a:buNone/>
            </a:pPr>
            <a:r>
              <a:rPr lang="ru-RU" altLang="ru-RU" sz="1800" dirty="0">
                <a:latin typeface="Arial" charset="0"/>
              </a:rPr>
              <a:t>Программы повышения квалификации:</a:t>
            </a:r>
            <a:endParaRPr lang="ru-RU" altLang="ru-RU" sz="1800" b="1" dirty="0">
              <a:latin typeface="Arial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 dirty="0">
                <a:latin typeface="Arial" charset="0"/>
              </a:rPr>
              <a:t>Геодезия и Маркшейдерское дело</a:t>
            </a:r>
            <a:endParaRPr lang="ru-RU" altLang="ru-RU" sz="1600" dirty="0">
              <a:latin typeface="Arial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821069" y="915567"/>
            <a:ext cx="7992888" cy="3539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Bef>
                <a:spcPct val="0"/>
              </a:spcBef>
              <a:buFont typeface="Calibri" pitchFamily="34" charset="0"/>
              <a:buAutoNum type="arabicPeriod"/>
            </a:pPr>
            <a:r>
              <a:rPr lang="ru-RU" altLang="ru-RU" sz="1400" b="1" dirty="0">
                <a:latin typeface="Arial" charset="0"/>
              </a:rPr>
              <a:t>Требование промышленной безопасности в области маркшейдерского обеспечения горных работ</a:t>
            </a:r>
          </a:p>
          <a:p>
            <a:pPr algn="just">
              <a:spcBef>
                <a:spcPct val="0"/>
              </a:spcBef>
              <a:buFont typeface="Calibri" pitchFamily="34" charset="0"/>
              <a:buAutoNum type="arabicPeriod"/>
            </a:pPr>
            <a:r>
              <a:rPr lang="ru-RU" altLang="ru-RU" sz="1400" b="1" dirty="0">
                <a:solidFill>
                  <a:schemeClr val="tx2"/>
                </a:solidFill>
                <a:latin typeface="Arial" charset="0"/>
              </a:rPr>
              <a:t>Современные геофизические и геодезические методы и технологии проведения сейсморазведочных работ</a:t>
            </a:r>
          </a:p>
          <a:p>
            <a:pPr algn="just">
              <a:spcBef>
                <a:spcPct val="0"/>
              </a:spcBef>
              <a:buFont typeface="Calibri" pitchFamily="34" charset="0"/>
              <a:buAutoNum type="arabicPeriod"/>
            </a:pPr>
            <a:r>
              <a:rPr lang="ru-RU" altLang="ru-RU" sz="1400" b="1" dirty="0">
                <a:latin typeface="Arial" charset="0"/>
              </a:rPr>
              <a:t>Современные геодезические технологии в изысканиях и строительстве</a:t>
            </a:r>
          </a:p>
          <a:p>
            <a:pPr algn="just">
              <a:spcBef>
                <a:spcPct val="0"/>
              </a:spcBef>
              <a:buFont typeface="Calibri" pitchFamily="34" charset="0"/>
              <a:buAutoNum type="arabicPeriod"/>
            </a:pPr>
            <a:r>
              <a:rPr lang="ru-RU" altLang="ru-RU" sz="1400" b="1" dirty="0">
                <a:solidFill>
                  <a:schemeClr val="tx2"/>
                </a:solidFill>
                <a:latin typeface="Arial" charset="0"/>
              </a:rPr>
              <a:t>Применение глобальных навигационных спутниковых систем (ГЛОНАСС/GPS) в геодезии, картографии и навигации</a:t>
            </a:r>
          </a:p>
          <a:p>
            <a:pPr algn="just">
              <a:spcBef>
                <a:spcPct val="0"/>
              </a:spcBef>
              <a:buFont typeface="Calibri" pitchFamily="34" charset="0"/>
              <a:buAutoNum type="arabicPeriod"/>
            </a:pPr>
            <a:r>
              <a:rPr lang="ru-RU" altLang="ru-RU" sz="1400" b="1" dirty="0">
                <a:solidFill>
                  <a:schemeClr val="tx2"/>
                </a:solidFill>
                <a:latin typeface="Arial" charset="0"/>
              </a:rPr>
              <a:t>Дистанционное зондирование Земли</a:t>
            </a:r>
          </a:p>
          <a:p>
            <a:pPr algn="just">
              <a:spcBef>
                <a:spcPct val="0"/>
              </a:spcBef>
              <a:buFont typeface="Calibri" pitchFamily="34" charset="0"/>
              <a:buAutoNum type="arabicPeriod"/>
            </a:pPr>
            <a:r>
              <a:rPr lang="ru-RU" altLang="ru-RU" sz="1400" b="1" dirty="0">
                <a:latin typeface="Arial" charset="0"/>
              </a:rPr>
              <a:t>Прикладное использование геоинформационных технологий в нефтегазовой геологии</a:t>
            </a:r>
          </a:p>
          <a:p>
            <a:pPr algn="just">
              <a:spcBef>
                <a:spcPct val="0"/>
              </a:spcBef>
              <a:buFont typeface="Calibri" pitchFamily="34" charset="0"/>
              <a:buAutoNum type="arabicPeriod"/>
            </a:pPr>
            <a:r>
              <a:rPr lang="ru-RU" altLang="ru-RU" sz="1400" b="1" dirty="0" err="1">
                <a:solidFill>
                  <a:schemeClr val="tx2"/>
                </a:solidFill>
                <a:latin typeface="Arial" charset="0"/>
              </a:rPr>
              <a:t>ArcGIS</a:t>
            </a:r>
            <a:r>
              <a:rPr lang="ru-RU" altLang="ru-RU" sz="1400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ru-RU" altLang="ru-RU" sz="1400" b="1" dirty="0" err="1">
                <a:solidFill>
                  <a:schemeClr val="tx2"/>
                </a:solidFill>
                <a:latin typeface="Arial" charset="0"/>
              </a:rPr>
              <a:t>Desktop</a:t>
            </a:r>
            <a:r>
              <a:rPr lang="ru-RU" altLang="ru-RU" sz="1400" b="1" dirty="0">
                <a:solidFill>
                  <a:schemeClr val="tx2"/>
                </a:solidFill>
                <a:latin typeface="Arial" charset="0"/>
              </a:rPr>
              <a:t> I: начало работы с ГИС</a:t>
            </a:r>
          </a:p>
          <a:p>
            <a:pPr algn="just">
              <a:spcBef>
                <a:spcPct val="0"/>
              </a:spcBef>
              <a:buFont typeface="Calibri" pitchFamily="34" charset="0"/>
              <a:buAutoNum type="arabicPeriod"/>
            </a:pPr>
            <a:r>
              <a:rPr lang="ru-RU" altLang="ru-RU" sz="1400" b="1" dirty="0" err="1">
                <a:latin typeface="Arial" charset="0"/>
              </a:rPr>
              <a:t>ArcGIS</a:t>
            </a:r>
            <a:r>
              <a:rPr lang="ru-RU" altLang="ru-RU" sz="1400" b="1" dirty="0">
                <a:latin typeface="Arial" charset="0"/>
              </a:rPr>
              <a:t> </a:t>
            </a:r>
            <a:r>
              <a:rPr lang="ru-RU" altLang="ru-RU" sz="1400" b="1" dirty="0" err="1">
                <a:latin typeface="Arial" charset="0"/>
              </a:rPr>
              <a:t>DesktopII</a:t>
            </a:r>
            <a:r>
              <a:rPr lang="ru-RU" altLang="ru-RU" sz="1400" b="1" dirty="0">
                <a:latin typeface="Arial" charset="0"/>
              </a:rPr>
              <a:t>: Инструменты и </a:t>
            </a:r>
          </a:p>
          <a:p>
            <a:pPr marL="0" indent="0" algn="just">
              <a:spcBef>
                <a:spcPct val="0"/>
              </a:spcBef>
              <a:buNone/>
            </a:pPr>
            <a:r>
              <a:rPr lang="ru-RU" altLang="ru-RU" sz="1400" b="1" dirty="0">
                <a:latin typeface="Arial" charset="0"/>
              </a:rPr>
              <a:t>функциональность</a:t>
            </a:r>
          </a:p>
          <a:p>
            <a:pPr marL="0" indent="0" algn="just">
              <a:spcBef>
                <a:spcPct val="0"/>
              </a:spcBef>
              <a:buNone/>
            </a:pPr>
            <a:r>
              <a:rPr lang="ru-RU" altLang="ru-RU" sz="1400" b="1" dirty="0">
                <a:solidFill>
                  <a:schemeClr val="tx2"/>
                </a:solidFill>
                <a:latin typeface="Arial" charset="0"/>
              </a:rPr>
              <a:t>9.    </a:t>
            </a:r>
            <a:r>
              <a:rPr lang="ru-RU" altLang="ru-RU" sz="1400" b="1" dirty="0" err="1">
                <a:solidFill>
                  <a:schemeClr val="tx2"/>
                </a:solidFill>
                <a:latin typeface="Arial" charset="0"/>
              </a:rPr>
              <a:t>ArcGIS</a:t>
            </a:r>
            <a:r>
              <a:rPr lang="ru-RU" altLang="ru-RU" sz="1400" b="1" dirty="0">
                <a:solidFill>
                  <a:schemeClr val="tx2"/>
                </a:solidFill>
                <a:latin typeface="Arial" charset="0"/>
              </a:rPr>
              <a:t> Desktop III: Рабочие процессы ГИС</a:t>
            </a:r>
          </a:p>
          <a:p>
            <a:pPr marL="0" indent="0" algn="just">
              <a:spcBef>
                <a:spcPct val="0"/>
              </a:spcBef>
              <a:buNone/>
            </a:pPr>
            <a:r>
              <a:rPr lang="ru-RU" altLang="ru-RU" sz="1400" b="1" dirty="0">
                <a:solidFill>
                  <a:schemeClr val="tx2"/>
                </a:solidFill>
                <a:latin typeface="Arial" charset="0"/>
              </a:rPr>
              <a:t> и анализ</a:t>
            </a:r>
          </a:p>
          <a:p>
            <a:pPr marL="0" indent="0" algn="just">
              <a:spcBef>
                <a:spcPct val="0"/>
              </a:spcBef>
              <a:buNone/>
            </a:pPr>
            <a:r>
              <a:rPr lang="ru-RU" altLang="ru-RU" sz="1400" b="1" dirty="0">
                <a:latin typeface="Arial" charset="0"/>
              </a:rPr>
              <a:t>10.  </a:t>
            </a:r>
            <a:r>
              <a:rPr lang="ru-RU" altLang="ru-RU" sz="1400" b="1" dirty="0" err="1">
                <a:latin typeface="Arial" charset="0"/>
              </a:rPr>
              <a:t>Георадарная</a:t>
            </a:r>
            <a:r>
              <a:rPr lang="ru-RU" altLang="ru-RU" sz="1400" b="1" dirty="0">
                <a:latin typeface="Arial" charset="0"/>
              </a:rPr>
              <a:t> съемка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" y="0"/>
            <a:ext cx="632094" cy="5143500"/>
          </a:xfrm>
          <a:prstGeom prst="rect">
            <a:avLst/>
          </a:prstGeom>
          <a:gradFill flip="none" rotWithShape="1">
            <a:gsLst>
              <a:gs pos="0">
                <a:srgbClr val="00549F">
                  <a:shade val="30000"/>
                  <a:satMod val="115000"/>
                </a:srgbClr>
              </a:gs>
              <a:gs pos="50000">
                <a:srgbClr val="00549F">
                  <a:shade val="67500"/>
                  <a:satMod val="115000"/>
                </a:srgbClr>
              </a:gs>
              <a:gs pos="100000">
                <a:srgbClr val="00549F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pic>
        <p:nvPicPr>
          <p:cNvPr id="7" name="Picture 2" descr="C:\Users\MSShafigullin\Desktop\2020\Презентация КФУ\kfu_logo_circle_ru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2" y="87534"/>
            <a:ext cx="614935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4280143-4F91-4D8B-9D51-66990F58D4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028942"/>
            <a:ext cx="3494827" cy="210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7150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0"/>
            <a:ext cx="632094" cy="5143500"/>
          </a:xfrm>
          <a:prstGeom prst="rect">
            <a:avLst/>
          </a:prstGeom>
          <a:gradFill flip="none" rotWithShape="1">
            <a:gsLst>
              <a:gs pos="0">
                <a:srgbClr val="00549F">
                  <a:shade val="30000"/>
                  <a:satMod val="115000"/>
                </a:srgbClr>
              </a:gs>
              <a:gs pos="50000">
                <a:srgbClr val="00549F">
                  <a:shade val="67500"/>
                  <a:satMod val="115000"/>
                </a:srgbClr>
              </a:gs>
              <a:gs pos="100000">
                <a:srgbClr val="00549F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pic>
        <p:nvPicPr>
          <p:cNvPr id="3" name="Picture 2" descr="C:\Users\MSShafigullin\Desktop\2020\Презентация КФУ\kfu_logo_circle_ru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2" y="87534"/>
            <a:ext cx="614935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1943101" y="-20538"/>
            <a:ext cx="6210300" cy="369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 typeface="Arial" charset="0"/>
              <a:buNone/>
            </a:pPr>
            <a:r>
              <a:rPr lang="ru-RU" altLang="ru-RU" sz="1800" dirty="0">
                <a:latin typeface="Arial" charset="0"/>
              </a:rPr>
              <a:t>Беспилотные воздушные системы (БПЛА)</a:t>
            </a:r>
            <a:endParaRPr lang="ru-RU" altLang="ru-RU" sz="1600" dirty="0">
              <a:latin typeface="Arial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1043608" y="586593"/>
            <a:ext cx="6210300" cy="954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Bef>
                <a:spcPct val="0"/>
              </a:spcBef>
              <a:buFont typeface="Calibri" pitchFamily="34" charset="0"/>
              <a:buAutoNum type="arabicPeriod"/>
            </a:pPr>
            <a:r>
              <a:rPr lang="ru-RU" altLang="ru-RU" sz="1400" b="1" dirty="0">
                <a:solidFill>
                  <a:schemeClr val="tx2"/>
                </a:solidFill>
                <a:latin typeface="Arial" charset="0"/>
              </a:rPr>
              <a:t>Сборка, использование и обслуживание беспилотных воздушных систем в полевых условие</a:t>
            </a:r>
          </a:p>
          <a:p>
            <a:pPr algn="just">
              <a:spcBef>
                <a:spcPct val="0"/>
              </a:spcBef>
              <a:buFont typeface="Calibri" pitchFamily="34" charset="0"/>
              <a:buAutoNum type="arabicPeriod"/>
            </a:pPr>
            <a:r>
              <a:rPr lang="ru-RU" altLang="ru-RU" sz="1400" b="1" dirty="0">
                <a:latin typeface="Arial" charset="0"/>
              </a:rPr>
              <a:t>Эксплуатация комплексов с беспилотными летательными аппаратами</a:t>
            </a: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1763688" y="1833735"/>
            <a:ext cx="6210300" cy="369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 typeface="Arial" charset="0"/>
              <a:buNone/>
            </a:pPr>
            <a:r>
              <a:rPr lang="ru-RU" altLang="ru-RU" sz="1800" dirty="0">
                <a:latin typeface="Arial" charset="0"/>
              </a:rPr>
              <a:t>Кадастровая деятельность</a:t>
            </a:r>
            <a:endParaRPr lang="ru-RU" altLang="ru-RU" sz="1600" dirty="0">
              <a:latin typeface="Arial" charset="0"/>
            </a:endParaRPr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1175384" y="2571751"/>
            <a:ext cx="6210300" cy="1384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Bef>
                <a:spcPct val="0"/>
              </a:spcBef>
              <a:buFont typeface="Calibri" pitchFamily="34" charset="0"/>
              <a:buAutoNum type="arabicPeriod"/>
            </a:pPr>
            <a:r>
              <a:rPr lang="ru-RU" altLang="ru-RU" sz="1400" b="1" dirty="0">
                <a:solidFill>
                  <a:schemeClr val="tx2"/>
                </a:solidFill>
                <a:latin typeface="Arial" charset="0"/>
              </a:rPr>
              <a:t>Картографо-геодезическое обеспечение кадастровых работ</a:t>
            </a:r>
          </a:p>
          <a:p>
            <a:pPr algn="just">
              <a:spcBef>
                <a:spcPct val="0"/>
              </a:spcBef>
              <a:buFont typeface="Calibri" pitchFamily="34" charset="0"/>
              <a:buAutoNum type="arabicPeriod"/>
            </a:pPr>
            <a:r>
              <a:rPr lang="ru-RU" altLang="ru-RU" sz="1400" b="1" dirty="0">
                <a:latin typeface="Arial" charset="0"/>
              </a:rPr>
              <a:t>Актуальные проблемы взаимодействия субъектов кадастровых отношений</a:t>
            </a:r>
          </a:p>
          <a:p>
            <a:pPr algn="just">
              <a:spcBef>
                <a:spcPct val="0"/>
              </a:spcBef>
              <a:buFont typeface="Calibri" pitchFamily="34" charset="0"/>
              <a:buAutoNum type="arabicPeriod"/>
            </a:pPr>
            <a:r>
              <a:rPr lang="ru-RU" altLang="ru-RU" sz="1400" b="1" dirty="0">
                <a:solidFill>
                  <a:schemeClr val="tx2"/>
                </a:solidFill>
                <a:latin typeface="Arial" charset="0"/>
              </a:rPr>
              <a:t>Современные технологии в области кадастровой деятельности</a:t>
            </a:r>
          </a:p>
          <a:p>
            <a:pPr algn="just">
              <a:spcBef>
                <a:spcPct val="0"/>
              </a:spcBef>
              <a:buFont typeface="Calibri" pitchFamily="34" charset="0"/>
              <a:buAutoNum type="arabicPeriod"/>
            </a:pPr>
            <a:r>
              <a:rPr lang="ru-RU" altLang="ru-RU" sz="1400" b="1" dirty="0">
                <a:latin typeface="Arial" charset="0"/>
              </a:rPr>
              <a:t>Актуальные вопросы законодательства в области кадастровой деятельности  </a:t>
            </a:r>
          </a:p>
        </p:txBody>
      </p:sp>
    </p:spTree>
    <p:extLst>
      <p:ext uri="{BB962C8B-B14F-4D97-AF65-F5344CB8AC3E}">
        <p14:creationId xmlns:p14="http://schemas.microsoft.com/office/powerpoint/2010/main" val="31139521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0"/>
            <a:ext cx="632094" cy="5143500"/>
          </a:xfrm>
          <a:prstGeom prst="rect">
            <a:avLst/>
          </a:prstGeom>
          <a:gradFill flip="none" rotWithShape="1">
            <a:gsLst>
              <a:gs pos="0">
                <a:srgbClr val="00549F">
                  <a:shade val="30000"/>
                  <a:satMod val="115000"/>
                </a:srgbClr>
              </a:gs>
              <a:gs pos="50000">
                <a:srgbClr val="00549F">
                  <a:shade val="67500"/>
                  <a:satMod val="115000"/>
                </a:srgbClr>
              </a:gs>
              <a:gs pos="100000">
                <a:srgbClr val="00549F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pic>
        <p:nvPicPr>
          <p:cNvPr id="3" name="Picture 2" descr="C:\Users\MSShafigullin\Desktop\2020\Презентация КФУ\kfu_logo_circle_ru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2" y="87534"/>
            <a:ext cx="614935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758008" y="223259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>
                <a:solidFill>
                  <a:schemeClr val="tx2"/>
                </a:solidFill>
                <a:cs typeface="Arial" panose="020B0604020202020204" pitchFamily="34" charset="0"/>
              </a:rPr>
              <a:t>Участие в проектах</a:t>
            </a:r>
            <a:endParaRPr lang="ru-RU" sz="2400" dirty="0">
              <a:solidFill>
                <a:schemeClr val="tx2"/>
              </a:solidFill>
            </a:endParaRPr>
          </a:p>
        </p:txBody>
      </p:sp>
      <p:pic>
        <p:nvPicPr>
          <p:cNvPr id="1026" name="Picture 2" descr="C:\Users\ReIBadrutdinova\Desktop\Логотипы\3нцму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3" y="80981"/>
            <a:ext cx="720080" cy="603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ReIBadrutdinova\Desktop\Логотипы\8bO8KKvMIP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19" y="60475"/>
            <a:ext cx="1694791" cy="60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ReIBadrutdinova\Desktop\Логотипы\priority203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08939"/>
            <a:ext cx="1728124" cy="331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721918" y="984428"/>
            <a:ext cx="3770283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В</a:t>
            </a:r>
            <a:r>
              <a:rPr lang="ru-RU" sz="1400" b="1" dirty="0"/>
              <a:t> </a:t>
            </a:r>
            <a:r>
              <a:rPr lang="ru-RU" sz="1400" dirty="0"/>
              <a:t>2020 году </a:t>
            </a:r>
            <a:r>
              <a:rPr lang="ru-RU" sz="1400" dirty="0" err="1"/>
              <a:t>CdoGEO</a:t>
            </a:r>
            <a:r>
              <a:rPr lang="ru-RU" sz="1400" dirty="0"/>
              <a:t> вошел в состав Научного центра мирового уровня </a:t>
            </a:r>
            <a:r>
              <a:rPr lang="ru-RU" sz="1400" b="1" dirty="0">
                <a:solidFill>
                  <a:schemeClr val="tx2"/>
                </a:solidFill>
              </a:rPr>
              <a:t>«Рациональное освоение жидких углеводородов планеты». </a:t>
            </a:r>
            <a:r>
              <a:rPr lang="ru-RU" sz="1400" dirty="0"/>
              <a:t>В рамках проекта </a:t>
            </a:r>
            <a:r>
              <a:rPr lang="ru-RU" sz="1400" dirty="0" err="1"/>
              <a:t>CdoGEO</a:t>
            </a:r>
            <a:r>
              <a:rPr lang="ru-RU" sz="1400" dirty="0"/>
              <a:t> разработал программы профессиональной переподготовки и повышения квалификации по востребованным направлениям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932040" y="709029"/>
            <a:ext cx="377028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/>
          </a:p>
          <a:p>
            <a:r>
              <a:rPr lang="ru-RU" sz="1400" dirty="0"/>
              <a:t> В рамках стратегического федерального проекта «Приоритет 2030» </a:t>
            </a:r>
            <a:r>
              <a:rPr lang="ru-RU" sz="1400" dirty="0" err="1"/>
              <a:t>ИГиНГТ</a:t>
            </a:r>
            <a:r>
              <a:rPr lang="ru-RU" sz="1400" dirty="0"/>
              <a:t> КФУ реализует направление </a:t>
            </a:r>
            <a:r>
              <a:rPr lang="ru-RU" sz="1400" b="1" dirty="0">
                <a:solidFill>
                  <a:schemeClr val="tx2"/>
                </a:solidFill>
              </a:rPr>
              <a:t>«Российский энергетический переход: баланс природного потенциала и глобальных трендов». </a:t>
            </a:r>
            <a:r>
              <a:rPr lang="ru-RU" sz="1400" dirty="0"/>
              <a:t>На базе </a:t>
            </a:r>
            <a:r>
              <a:rPr lang="ru-RU" sz="1400" dirty="0" err="1"/>
              <a:t>CdoGEO</a:t>
            </a:r>
            <a:r>
              <a:rPr lang="ru-RU" sz="1400" dirty="0"/>
              <a:t> был образован Центр знаний зеленого энергетического перехода и компенсации углеродного следа. </a:t>
            </a:r>
          </a:p>
        </p:txBody>
      </p:sp>
      <p:pic>
        <p:nvPicPr>
          <p:cNvPr id="11" name="Picture 3" descr="C:\Users\ReIBadrutdinova\Desktop\scale_120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3174" y="2867523"/>
            <a:ext cx="2788270" cy="1792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ReIBadrutdinova\Desktop\e0caeaf5880a4ee3e56e4fbb0d4337bd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05273"/>
            <a:ext cx="2620249" cy="1746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2">
            <a:extLst>
              <a:ext uri="{FF2B5EF4-FFF2-40B4-BE49-F238E27FC236}">
                <a16:creationId xmlns:a16="http://schemas.microsoft.com/office/drawing/2014/main" id="{2C0E41F1-00EC-494D-9B02-9CE1F19F8B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919" y="2740354"/>
            <a:ext cx="1989544" cy="2129318"/>
          </a:xfrm>
          <a:prstGeom prst="rect">
            <a:avLst/>
          </a:prstGeom>
          <a:solidFill>
            <a:srgbClr val="1246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267653" marR="18098" indent="-953" algn="ctr">
              <a:lnSpc>
                <a:spcPct val="88000"/>
              </a:lnSpc>
              <a:spcBef>
                <a:spcPts val="1894"/>
              </a:spcBef>
            </a:pPr>
            <a:r>
              <a:rPr lang="ru-RU" sz="700" b="1" spc="-53" dirty="0">
                <a:solidFill>
                  <a:srgbClr val="FFFFFF"/>
                </a:solidFill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«РАЦИОНАЛЬНОЕ ОСВОЕНИЕ </a:t>
            </a:r>
            <a:r>
              <a:rPr lang="ru-RU" sz="700" b="1" spc="-49" dirty="0">
                <a:solidFill>
                  <a:srgbClr val="FFFFFF"/>
                </a:solidFill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ЗАПАСОВ ЖИДКИХ </a:t>
            </a:r>
            <a:r>
              <a:rPr lang="ru-RU" sz="700" b="1" spc="-53" dirty="0">
                <a:solidFill>
                  <a:srgbClr val="FFFFFF"/>
                </a:solidFill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УГЛЕВОДОРОДОВ </a:t>
            </a:r>
            <a:r>
              <a:rPr lang="ru-RU" sz="700" b="1" spc="-49" dirty="0">
                <a:solidFill>
                  <a:srgbClr val="FFFFFF"/>
                </a:solidFill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ПЛАНЕТЫ»</a:t>
            </a:r>
            <a:endParaRPr lang="ru-RU" sz="7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r>
              <a:rPr lang="ru-RU" sz="700" b="1" dirty="0"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ru-RU" sz="7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77679" marR="258604" algn="ctr">
              <a:lnSpc>
                <a:spcPct val="87000"/>
              </a:lnSpc>
            </a:pPr>
            <a:r>
              <a:rPr lang="ru-RU" sz="700" b="1" spc="124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НАУЧНО-</a:t>
            </a:r>
            <a:r>
              <a:rPr lang="ru-RU" sz="700" b="1" spc="13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ОБРАЗОВАТЕЛЬН</a:t>
            </a:r>
            <a:r>
              <a:rPr lang="ru-RU" sz="700" b="1" spc="79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ЫЙ </a:t>
            </a:r>
            <a:r>
              <a:rPr lang="ru-RU" sz="700" b="1" spc="127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ЦЕНТР </a:t>
            </a:r>
            <a:r>
              <a:rPr lang="ru-RU" sz="700" b="1" spc="13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МИРОВОГО</a:t>
            </a:r>
            <a:r>
              <a:rPr lang="ru-RU" sz="700" b="1" spc="353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u-RU" sz="700" b="1" spc="13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УРОВНЯ</a:t>
            </a:r>
            <a:endParaRPr lang="ru-RU" sz="700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>
              <a:spcBef>
                <a:spcPts val="38"/>
              </a:spcBef>
            </a:pPr>
            <a:r>
              <a:rPr lang="ru-RU" sz="700" b="1" dirty="0"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ru-RU" sz="7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78155" marR="258604" algn="ctr"/>
            <a:r>
              <a:rPr lang="ru-RU" sz="700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В  ОБЛАСТИ</a:t>
            </a:r>
            <a:r>
              <a:rPr lang="ru-RU" sz="700" b="1" dirty="0"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ru-RU" sz="7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84346" marR="258604" algn="ctr">
              <a:lnSpc>
                <a:spcPts val="1553"/>
              </a:lnSpc>
            </a:pPr>
            <a:r>
              <a:rPr lang="ru-RU" sz="700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ЭКОЛОГИЧЕСКИ ЧИСТОЙ</a:t>
            </a:r>
            <a:endParaRPr lang="ru-RU" sz="7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82918" marR="258604" algn="ctr">
              <a:lnSpc>
                <a:spcPct val="87000"/>
              </a:lnSpc>
              <a:spcBef>
                <a:spcPts val="60"/>
              </a:spcBef>
            </a:pPr>
            <a:r>
              <a:rPr lang="ru-RU" sz="700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РЕСУРСОСБЕРЕГАЮЩЕЙ ЭНЕРГЕТИКИ, ЭФФЕКТИВНОГО РАЦИОНАЛЬНОГО</a:t>
            </a:r>
            <a:endParaRPr lang="ru-RU" sz="7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86728" marR="258604" algn="ctr">
              <a:lnSpc>
                <a:spcPts val="1526"/>
              </a:lnSpc>
            </a:pPr>
            <a:r>
              <a:rPr lang="ru-RU" sz="700" b="1" spc="98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ИСПОЛЬЗОВАНИЯ </a:t>
            </a:r>
            <a:r>
              <a:rPr lang="ru-RU" sz="700" b="1" spc="83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НЕДР </a:t>
            </a:r>
            <a:r>
              <a:rPr lang="ru-RU" sz="700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И</a:t>
            </a:r>
            <a:r>
              <a:rPr lang="ru-RU" sz="700" b="1" spc="19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u-RU" sz="700" b="1" spc="10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БИОРЕСУРСОВ</a:t>
            </a:r>
            <a:endParaRPr lang="ru-RU" sz="7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1C9EAC4-D05E-4529-9FD2-21D63C7A150E}"/>
              </a:ext>
            </a:extLst>
          </p:cNvPr>
          <p:cNvPicPr/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11547" y="2718885"/>
            <a:ext cx="1597633" cy="505345"/>
          </a:xfrm>
          <a:prstGeom prst="rect">
            <a:avLst/>
          </a:prstGeom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454BABEC-1285-4F2C-B27B-20D2AD4F09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127" y="3224231"/>
            <a:ext cx="1101063" cy="539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A181486D-D7B9-4652-9CF1-1D57DAF28CEE}"/>
              </a:ext>
            </a:extLst>
          </p:cNvPr>
          <p:cNvGrpSpPr/>
          <p:nvPr/>
        </p:nvGrpSpPr>
        <p:grpSpPr>
          <a:xfrm>
            <a:off x="2824306" y="3763752"/>
            <a:ext cx="1527635" cy="392174"/>
            <a:chOff x="607321" y="5207156"/>
            <a:chExt cx="5286066" cy="985644"/>
          </a:xfrm>
        </p:grpSpPr>
        <p:pic>
          <p:nvPicPr>
            <p:cNvPr id="16" name="Picture 6">
              <a:extLst>
                <a:ext uri="{FF2B5EF4-FFF2-40B4-BE49-F238E27FC236}">
                  <a16:creationId xmlns:a16="http://schemas.microsoft.com/office/drawing/2014/main" id="{E723041F-0CBE-473E-A792-412AF6E26FC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90" t="12869" b="29831"/>
            <a:stretch/>
          </p:blipFill>
          <p:spPr bwMode="auto">
            <a:xfrm>
              <a:off x="1568824" y="5417590"/>
              <a:ext cx="4324563" cy="5647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6">
              <a:extLst>
                <a:ext uri="{FF2B5EF4-FFF2-40B4-BE49-F238E27FC236}">
                  <a16:creationId xmlns:a16="http://schemas.microsoft.com/office/drawing/2014/main" id="{EAEB42A7-1B11-4076-BB9C-547A434C3FD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1811"/>
            <a:stretch/>
          </p:blipFill>
          <p:spPr bwMode="auto">
            <a:xfrm>
              <a:off x="607321" y="5207156"/>
              <a:ext cx="961503" cy="9856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7B0C5F16-1A22-4A7A-B268-5800CFEA291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945016" y="4278689"/>
            <a:ext cx="1176793" cy="448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5901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ReIBadrutdinova\Desktop\Логотипы\8bO8KKvMIP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8" y="0"/>
            <a:ext cx="1754771" cy="627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4358406"/>
              </p:ext>
            </p:extLst>
          </p:nvPr>
        </p:nvGraphicFramePr>
        <p:xfrm>
          <a:off x="1691680" y="738709"/>
          <a:ext cx="6552728" cy="41905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786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860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0873">
                <a:tc>
                  <a:txBody>
                    <a:bodyPr/>
                    <a:lstStyle/>
                    <a:p>
                      <a:r>
                        <a:rPr lang="ru-RU" sz="900" dirty="0"/>
                        <a:t>№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900" dirty="0"/>
                        <a:t>Наименование программы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900" dirty="0"/>
                        <a:t>Кол-во часов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endParaRPr lang="ru-RU" sz="900" dirty="0"/>
                    </a:p>
                  </a:txBody>
                  <a:tcPr marL="68580" marR="68580" marT="34290" marB="3429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900" b="1" dirty="0"/>
                        <a:t>Профессиональная переподготовка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6397">
                <a:tc>
                  <a:txBody>
                    <a:bodyPr/>
                    <a:lstStyle/>
                    <a:p>
                      <a:r>
                        <a:rPr lang="ru-RU" sz="900" dirty="0"/>
                        <a:t>1.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«Гидродинамическое моделирование для оптимизации системы разработки месторождения, повышения </a:t>
                      </a:r>
                      <a:r>
                        <a:rPr lang="ru-RU" sz="9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нефтеотдачи</a:t>
                      </a:r>
                      <a:r>
                        <a:rPr lang="ru-RU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 снижения затрат»</a:t>
                      </a:r>
                    </a:p>
                    <a:p>
                      <a:endParaRPr lang="ru-RU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900" dirty="0"/>
                        <a:t>492</a:t>
                      </a:r>
                      <a:r>
                        <a:rPr lang="ru-RU" sz="900" baseline="0" dirty="0"/>
                        <a:t> часа, из них 40 ч. очно, 452 ч. заочно</a:t>
                      </a:r>
                      <a:endParaRPr lang="ru-RU" sz="9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5241">
                <a:tc>
                  <a:txBody>
                    <a:bodyPr/>
                    <a:lstStyle/>
                    <a:p>
                      <a:r>
                        <a:rPr lang="ru-RU" sz="900" dirty="0"/>
                        <a:t>2.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«Бурение горизонтальных нефтяных и газовых скважин в осложненных условиях»</a:t>
                      </a:r>
                    </a:p>
                    <a:p>
                      <a:endParaRPr lang="ru-RU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900" dirty="0"/>
                        <a:t>350 ч., из них 40 ч. очно, 310 заочно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endParaRPr lang="ru-RU" sz="900"/>
                    </a:p>
                  </a:txBody>
                  <a:tcPr marL="68580" marR="68580" marT="34290" marB="3429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900" b="1" dirty="0"/>
                        <a:t>Повышение квалификации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1215">
                <a:tc>
                  <a:txBody>
                    <a:bodyPr/>
                    <a:lstStyle/>
                    <a:p>
                      <a:r>
                        <a:rPr lang="ru-RU" sz="900" dirty="0"/>
                        <a:t>1.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«Исследования карбонатных коллекторов: </a:t>
                      </a:r>
                      <a:r>
                        <a:rPr lang="ru-RU" sz="9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седиментология</a:t>
                      </a:r>
                      <a:r>
                        <a:rPr lang="ru-RU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 вторичные изменения»</a:t>
                      </a:r>
                      <a:endParaRPr lang="ru-RU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900" dirty="0"/>
                        <a:t>160 ч., из них 40 часов очно, 120 заочно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3203">
                <a:tc>
                  <a:txBody>
                    <a:bodyPr/>
                    <a:lstStyle/>
                    <a:p>
                      <a:r>
                        <a:rPr lang="ru-RU" sz="900" dirty="0"/>
                        <a:t>2.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«Применение катализаторов для добычи высоковязких </a:t>
                      </a:r>
                      <a:r>
                        <a:rPr lang="ru-RU" sz="9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нефтей</a:t>
                      </a:r>
                      <a:r>
                        <a:rPr lang="ru-RU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</a:p>
                    <a:p>
                      <a:endParaRPr lang="ru-RU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/>
                        <a:t>160 ч., из них 40 часов очно, 120 заочно</a:t>
                      </a:r>
                    </a:p>
                    <a:p>
                      <a:endParaRPr lang="ru-RU" sz="9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7199">
                <a:tc>
                  <a:txBody>
                    <a:bodyPr/>
                    <a:lstStyle/>
                    <a:p>
                      <a:r>
                        <a:rPr lang="ru-RU" sz="900" dirty="0"/>
                        <a:t>3.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«Геолого-технологические исследования скважин»</a:t>
                      </a:r>
                    </a:p>
                    <a:p>
                      <a:endParaRPr lang="ru-RU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900" dirty="0"/>
                        <a:t>162 ч., из них</a:t>
                      </a:r>
                      <a:r>
                        <a:rPr lang="ru-RU" sz="900" baseline="0" dirty="0"/>
                        <a:t> 40 ч. очно, 122 заочно</a:t>
                      </a:r>
                      <a:endParaRPr lang="ru-RU" sz="9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9187">
                <a:tc>
                  <a:txBody>
                    <a:bodyPr/>
                    <a:lstStyle/>
                    <a:p>
                      <a:r>
                        <a:rPr lang="ru-RU" sz="900" dirty="0"/>
                        <a:t>4.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«Технология SAGD для добычи высоковязких </a:t>
                      </a:r>
                      <a:r>
                        <a:rPr lang="ru-RU" sz="9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нефтей</a:t>
                      </a:r>
                      <a:r>
                        <a:rPr lang="ru-RU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  <a:endParaRPr lang="ru-RU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/>
                        <a:t>160 ч., из них 40 часов очно, 120 заочно</a:t>
                      </a:r>
                    </a:p>
                    <a:p>
                      <a:endParaRPr lang="ru-RU" sz="9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9188">
                <a:tc>
                  <a:txBody>
                    <a:bodyPr/>
                    <a:lstStyle/>
                    <a:p>
                      <a:r>
                        <a:rPr lang="ru-RU" sz="900" dirty="0"/>
                        <a:t>5.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</a:t>
                      </a:r>
                      <a:r>
                        <a:rPr lang="ru-RU" sz="9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Геомеханика</a:t>
                      </a:r>
                      <a:r>
                        <a:rPr lang="ru-RU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(продвинутый курс)»</a:t>
                      </a:r>
                    </a:p>
                    <a:p>
                      <a:endParaRPr lang="ru-RU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900" dirty="0"/>
                        <a:t>172 ч., из них 40 ч. очно, 132 заочно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5112">
                <a:tc>
                  <a:txBody>
                    <a:bodyPr/>
                    <a:lstStyle/>
                    <a:p>
                      <a:r>
                        <a:rPr lang="ru-RU" sz="900" b="0" dirty="0"/>
                        <a:t>6.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«Повышение эффективности разработки месторождений на поздней стадии»</a:t>
                      </a:r>
                    </a:p>
                    <a:p>
                      <a:endParaRPr lang="ru-RU" sz="900" b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900" dirty="0"/>
                        <a:t>160 часов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" y="0"/>
            <a:ext cx="758951" cy="5143500"/>
          </a:xfrm>
          <a:prstGeom prst="rect">
            <a:avLst/>
          </a:prstGeom>
          <a:gradFill flip="none" rotWithShape="1">
            <a:gsLst>
              <a:gs pos="0">
                <a:srgbClr val="00549F">
                  <a:shade val="30000"/>
                  <a:satMod val="115000"/>
                </a:srgbClr>
              </a:gs>
              <a:gs pos="50000">
                <a:srgbClr val="00549F">
                  <a:shade val="67500"/>
                  <a:satMod val="115000"/>
                </a:srgbClr>
              </a:gs>
              <a:gs pos="100000">
                <a:srgbClr val="00549F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pic>
        <p:nvPicPr>
          <p:cNvPr id="5" name="Picture 2" descr="C:\Users\MSShafigullin\Desktop\2020\Презентация КФУ\kfu_logo_circle_ru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6" y="87534"/>
            <a:ext cx="690317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304356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1154</Words>
  <Application>Microsoft Office PowerPoint</Application>
  <PresentationFormat>Экран (16:9)</PresentationFormat>
  <Paragraphs>188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Calibri</vt:lpstr>
      <vt:lpstr>PT Sans</vt:lpstr>
      <vt:lpstr>Tahoma</vt:lpstr>
      <vt:lpstr>Times New Roman</vt:lpstr>
      <vt:lpstr>Тема Office</vt:lpstr>
      <vt:lpstr>Презентация PowerPoint</vt:lpstr>
      <vt:lpstr>Мы объединяем возможности всех для успеха каждого!</vt:lpstr>
      <vt:lpstr>Презентация PowerPoint</vt:lpstr>
      <vt:lpstr>Обучение по программе «Маркшейдерское дело»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«Приоритет 2030»</vt:lpstr>
      <vt:lpstr>Наш сайт cdogeo.kpfu.ru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Бадрутдинова Регина Исламовна</dc:creator>
  <cp:lastModifiedBy>Люда Бадрутдинова</cp:lastModifiedBy>
  <cp:revision>14</cp:revision>
  <dcterms:created xsi:type="dcterms:W3CDTF">2023-03-20T06:29:38Z</dcterms:created>
  <dcterms:modified xsi:type="dcterms:W3CDTF">2024-08-26T13:33:39Z</dcterms:modified>
</cp:coreProperties>
</file>