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presProps" Target="presProps.xml" /><Relationship Id="rId9" Type="http://schemas.openxmlformats.org/officeDocument/2006/relationships/tableStyles" Target="tableStyles.xml" /><Relationship Id="rId10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  <a:endParaRPr lang="ru-RU"/>
          </a:p>
        </p:txBody>
      </p:sp>
      <p:sp>
        <p:nvSpPr>
          <p:cNvPr id="4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  <a:endParaRPr lang="ru-RU"/>
          </a:p>
        </p:txBody>
      </p:sp>
      <p:sp>
        <p:nvSpPr>
          <p:cNvPr id="4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Click to edit Master text styles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 hidden="0"/>
          <p:cNvSpPr>
            <a:spLocks noChangeAspect="1" noGrp="1"/>
          </p:cNvSpPr>
          <p:nvPr isPhoto="0" userDrawn="0">
            <p:ph type="pic" idx="1" hasCustomPrompt="0"/>
          </p:nvPr>
        </p:nvSpPr>
        <p:spPr bwMode="auto"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Click icon to add picture</a:t>
            </a:r>
            <a:endParaRPr lang="ru-RU"/>
          </a:p>
        </p:txBody>
      </p:sp>
      <p:sp>
        <p:nvSpPr>
          <p:cNvPr id="4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Click to edit Master title style</a:t>
            </a:r>
            <a:endParaRPr lang="ru-RU"/>
          </a:p>
        </p:txBody>
      </p:sp>
      <p:sp>
        <p:nvSpPr>
          <p:cNvPr id="3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Click to edit Master text styles</a:t>
            </a:r>
            <a:endParaRPr/>
          </a:p>
          <a:p>
            <a:pPr lvl="1">
              <a:defRPr/>
            </a:pPr>
            <a:r>
              <a:rPr lang="ru-RU"/>
              <a:t>Second level</a:t>
            </a:r>
            <a:endParaRPr/>
          </a:p>
          <a:p>
            <a:pPr lvl="2">
              <a:defRPr/>
            </a:pPr>
            <a:r>
              <a:rPr lang="ru-RU"/>
              <a:t>Third level</a:t>
            </a:r>
            <a:endParaRPr/>
          </a:p>
          <a:p>
            <a:pPr lvl="3">
              <a:defRPr/>
            </a:pPr>
            <a:r>
              <a:rPr lang="ru-RU"/>
              <a:t>Fourth level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  <a:endParaRPr lang="ru-RU"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PT Sans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PT Sans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PT Sans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PT Sans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PT Sans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PT Sans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PT Sans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PT Sans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PT Sans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2">
            <a:lumMod val="25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11605806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 flipH="0" flipV="0">
            <a:off x="533026" y="2052960"/>
            <a:ext cx="10953404" cy="1969732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 fontScale="90000" lnSpcReduction="2000"/>
          </a:bodyPr>
          <a:lstStyle/>
          <a:p>
            <a:pPr>
              <a:defRPr/>
            </a:pPr>
            <a:r>
              <a:rPr lang="ru-RU" sz="4800" b="1" i="0" u="none" strike="noStrike" cap="none" spc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Инфраструктура </a:t>
            </a:r>
            <a:br>
              <a:rPr lang="ru-RU" sz="4800" b="1" i="0" u="none" strike="noStrike" cap="none" spc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4800" b="1" i="0" u="none" strike="noStrike" cap="none" spc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пространственных данных </a:t>
            </a:r>
            <a:br>
              <a:rPr lang="ru-RU" sz="4800" b="1" i="0" u="none" strike="noStrike" cap="none" spc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4800" b="1" i="0" u="none" strike="noStrike" cap="none" spc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Ямало-Ненецкого </a:t>
            </a:r>
            <a:br>
              <a:rPr lang="ru-RU" sz="4800" b="1" i="0" u="none" strike="noStrike" cap="none" spc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4800" b="1" i="0" u="none" strike="noStrike" cap="none" spc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автономного округа</a:t>
            </a:r>
            <a:r>
              <a:rPr lang="ru-RU" sz="4800" b="0" i="0" u="none" strike="noStrike" cap="none" spc="0">
                <a:solidFill>
                  <a:schemeClr val="bg1"/>
                </a:solidFill>
                <a:latin typeface="Cantarell Extra Bold"/>
                <a:ea typeface="Cantarell Extra Bold"/>
                <a:cs typeface="Cantarell Extra Bold"/>
              </a:rPr>
              <a:t> </a:t>
            </a:r>
            <a:endParaRPr sz="4800">
              <a:solidFill>
                <a:schemeClr val="accent2">
                  <a:lumMod val="40000"/>
                  <a:lumOff val="60000"/>
                </a:schemeClr>
              </a:solidFill>
              <a:latin typeface="Cantarell Extra Bold"/>
              <a:ea typeface="Cantarell Extra Bold"/>
              <a:cs typeface="Cantarell Extra Bold"/>
            </a:endParaRPr>
          </a:p>
        </p:txBody>
      </p:sp>
      <p:pic>
        <p:nvPicPr>
          <p:cNvPr id="60395494" name="Рисунок 4" descr=""/>
          <p:cNvPicPr/>
          <p:nvPr/>
        </p:nvPicPr>
        <p:blipFill>
          <a:blip r:embed="rId2"/>
          <a:stretch/>
        </p:blipFill>
        <p:spPr bwMode="auto">
          <a:xfrm flipH="0" flipV="0">
            <a:off x="9017330" y="683370"/>
            <a:ext cx="2552596" cy="860973"/>
          </a:xfrm>
          <a:prstGeom prst="rect">
            <a:avLst/>
          </a:prstGeom>
          <a:ln w="0">
            <a:noFill/>
          </a:ln>
        </p:spPr>
      </p:pic>
      <p:sp>
        <p:nvSpPr>
          <p:cNvPr id="457884481" name="Скругленный прямоугольник 5"/>
          <p:cNvSpPr/>
          <p:nvPr/>
        </p:nvSpPr>
        <p:spPr bwMode="auto">
          <a:xfrm flipH="0" flipV="0">
            <a:off x="579264" y="5095412"/>
            <a:ext cx="4554084" cy="1511501"/>
          </a:xfrm>
          <a:prstGeom prst="roundRect">
            <a:avLst>
              <a:gd name="adj" fmla="val 13210"/>
            </a:avLst>
          </a:prstGeom>
          <a:noFill/>
          <a:ln w="38099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lIns="100080" tIns="62280" rIns="68760" bIns="62280" numCol="1" spcCol="0" anchor="t">
            <a:noAutofit/>
          </a:bodyPr>
          <a:p>
            <a:pPr defTabSz="685800">
              <a:lnSpc>
                <a:spcPct val="100000"/>
              </a:lnSpc>
              <a:defRPr/>
            </a:pPr>
            <a:r>
              <a:rPr lang="ru-RU" sz="2000" b="0" strike="noStrike" spc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Департамент информационных </a:t>
            </a:r>
            <a:endParaRPr sz="2000" b="0" strike="noStrike" spc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defTabSz="685800">
              <a:lnSpc>
                <a:spcPct val="100000"/>
              </a:lnSpc>
              <a:defRPr/>
            </a:pPr>
            <a:r>
              <a:rPr lang="ru-RU" sz="2000" b="0" strike="noStrike" spc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технологий и связи </a:t>
            </a:r>
            <a:endParaRPr sz="2000" b="0" strike="noStrike" spc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defTabSz="685800">
              <a:lnSpc>
                <a:spcPct val="100000"/>
              </a:lnSpc>
              <a:defRPr/>
            </a:pPr>
            <a:r>
              <a:rPr lang="ru-RU" sz="2000" b="0" strike="noStrike" spc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Ямало-Ненецкого автономного округа</a:t>
            </a:r>
            <a:endParaRPr sz="2000" b="0" strike="noStrike" spc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defTabSz="685800">
              <a:lnSpc>
                <a:spcPct val="100000"/>
              </a:lnSpc>
              <a:defRPr/>
            </a:pPr>
            <a:r>
              <a:rPr lang="ru-RU" sz="2000" b="1" strike="noStrike" spc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Трофимчук Владимир Николаевич</a:t>
            </a:r>
            <a:endParaRPr sz="2000" b="0" strike="noStrike" spc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2">
            <a:lumMod val="25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47652167" name=""/>
          <p:cNvSpPr/>
          <p:nvPr/>
        </p:nvSpPr>
        <p:spPr bwMode="auto">
          <a:xfrm flipH="0" flipV="0">
            <a:off x="601663" y="495898"/>
            <a:ext cx="3869530" cy="111621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7866296" name=""/>
          <p:cNvSpPr txBox="1"/>
          <p:nvPr/>
        </p:nvSpPr>
        <p:spPr bwMode="auto">
          <a:xfrm flipH="0" flipV="0">
            <a:off x="541521" y="1885758"/>
            <a:ext cx="4392180" cy="5185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sz="2800" b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</a:rPr>
              <a:t>8</a:t>
            </a:r>
            <a:r>
              <a:rPr sz="2800" b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МО работает в Системе</a:t>
            </a:r>
            <a:endParaRPr sz="2800" b="1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92601969" name=""/>
          <p:cNvSpPr txBox="1"/>
          <p:nvPr/>
        </p:nvSpPr>
        <p:spPr bwMode="auto">
          <a:xfrm flipH="0" flipV="0">
            <a:off x="5323683" y="1468035"/>
            <a:ext cx="5139225" cy="145425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spcAft>
                <a:spcPts val="282"/>
              </a:spcAft>
              <a:defRPr/>
            </a:pPr>
            <a:r>
              <a:rPr lang="ru-RU" sz="1600" b="1" i="0" u="none" strike="noStrike" cap="none" spc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</a:rPr>
              <a:t>53</a:t>
            </a:r>
            <a:r>
              <a:rPr lang="ru-RU" sz="1600" b="1" i="0" u="none" strike="noStrike" cap="none" spc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sz="1600" b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контракта</a:t>
            </a:r>
            <a:endParaRPr sz="1600" b="1">
              <a:solidFill>
                <a:schemeClr val="accent2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  <a:p>
            <a:pPr algn="l">
              <a:spcAft>
                <a:spcPts val="282"/>
              </a:spcAft>
              <a:defRPr/>
            </a:pPr>
            <a:r>
              <a:rPr lang="ru-RU" sz="1600" b="1" i="0" u="none" strike="noStrike" cap="none" spc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</a:rPr>
              <a:t>99</a:t>
            </a:r>
            <a:r>
              <a:rPr lang="ru-RU" sz="1600" b="1" i="0" u="none" strike="noStrike" cap="none" spc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sz="1600" b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организаций</a:t>
            </a:r>
            <a:endParaRPr sz="1600" b="1" i="0" u="none" strike="noStrike" cap="none" spc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l">
              <a:spcAft>
                <a:spcPts val="282"/>
              </a:spcAft>
              <a:defRPr/>
            </a:pPr>
            <a:r>
              <a:rPr lang="ru-RU" sz="1600" b="1" i="0" u="none" strike="noStrike" cap="none" spc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</a:rPr>
              <a:t>1 215</a:t>
            </a:r>
            <a:r>
              <a:rPr lang="ru-RU" sz="1600" b="1" i="0" u="none" strike="noStrike" cap="none" spc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b="1" i="0" u="none" strike="noStrike" cap="none" spc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пользователей (773 -ТС и 442 сотрудника)</a:t>
            </a:r>
            <a:endParaRPr sz="1600" b="1" i="0" u="none" strike="noStrike" cap="none" spc="0">
              <a:solidFill>
                <a:schemeClr val="accent2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  <a:p>
            <a:pPr algn="l">
              <a:spcAft>
                <a:spcPts val="282"/>
              </a:spcAft>
              <a:defRPr/>
            </a:pPr>
            <a:r>
              <a:rPr lang="ru-RU" sz="1600" b="1" i="0" u="none" strike="noStrike" cap="none" spc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</a:rPr>
              <a:t>28 177</a:t>
            </a:r>
            <a:r>
              <a:rPr lang="ru-RU" sz="1600" b="1" i="0" u="none" strike="noStrike" cap="none" spc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lang="ru-RU" sz="1600" b="1" i="0" u="none" strike="noStrike" cap="none" spc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объектов обслуживания</a:t>
            </a:r>
            <a:endParaRPr sz="1600" b="1">
              <a:solidFill>
                <a:schemeClr val="accent2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  <a:p>
            <a:pPr algn="l">
              <a:spcAft>
                <a:spcPts val="282"/>
              </a:spcAft>
              <a:defRPr/>
            </a:pPr>
            <a:r>
              <a:rPr lang="ru-RU" sz="1600" b="1" i="0" u="none" strike="noStrike" cap="none" spc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</a:rPr>
              <a:t>294 342</a:t>
            </a:r>
            <a:r>
              <a:rPr lang="ru-RU" sz="1600" b="1" i="0" u="none" strike="noStrike" cap="none" spc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lang="ru-RU" sz="1600" b="1" i="0" u="none" strike="noStrike" cap="none" spc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заданий</a:t>
            </a:r>
            <a:endParaRPr sz="1600" b="1" i="0" u="none" strike="noStrike" cap="none" spc="0">
              <a:solidFill>
                <a:schemeClr val="accent2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867687866" name=""/>
          <p:cNvSpPr txBox="1"/>
          <p:nvPr/>
        </p:nvSpPr>
        <p:spPr bwMode="auto">
          <a:xfrm flipH="0" flipV="0">
            <a:off x="541521" y="2404279"/>
            <a:ext cx="4851161" cy="5185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sz="2800" b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</a:rPr>
              <a:t>13</a:t>
            </a:r>
            <a:r>
              <a:rPr sz="2800" b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направлений по содержанию</a:t>
            </a:r>
            <a:endParaRPr sz="2800" b="1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211210437" name=""/>
          <p:cNvSpPr txBox="1"/>
          <p:nvPr/>
        </p:nvSpPr>
        <p:spPr bwMode="auto">
          <a:xfrm flipH="0" flipV="0">
            <a:off x="508280" y="3671793"/>
            <a:ext cx="5913080" cy="292910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306"/>
              </a:spcAft>
              <a:defRPr/>
            </a:pPr>
            <a:r>
              <a:rPr lang="ru-RU" sz="2200" b="1" i="0" u="none" strike="noStrike" cap="none" spc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</a:rPr>
              <a:t>Расширяем</a:t>
            </a:r>
            <a:r>
              <a:rPr lang="ru-RU" sz="2200" b="1" i="0" u="none" strike="noStrike" cap="none" spc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200" b="1" i="0" u="none" strike="noStrike" cap="none" spc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зону внедрения (</a:t>
            </a:r>
            <a:r>
              <a:rPr lang="ru-RU" sz="2200" b="1" i="0" u="none" strike="noStrike" cap="none" spc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+2 МО</a:t>
            </a:r>
            <a:r>
              <a:rPr lang="ru-RU" sz="2200" b="1" i="0" u="none" strike="noStrike" cap="none" spc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)</a:t>
            </a:r>
            <a:endParaRPr sz="2200" b="1" i="0" u="none" strike="noStrike" cap="none" spc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305"/>
              </a:spcAft>
              <a:defRPr/>
            </a:pPr>
            <a:endParaRPr sz="2200" b="1" i="0" u="none" strike="noStrike" cap="none" spc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305"/>
              </a:spcAft>
              <a:defRPr/>
            </a:pPr>
            <a:r>
              <a:rPr lang="ru-RU" sz="2200" b="1" i="0" u="none" strike="noStrike" cap="none" spc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</a:rPr>
              <a:t>Формируем</a:t>
            </a:r>
            <a:r>
              <a:rPr lang="ru-RU" sz="2200" b="1" i="0" u="none" strike="noStrike" cap="none" spc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200" b="1" i="0" u="none" strike="noStrike" cap="none" spc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отчеты</a:t>
            </a:r>
            <a:r>
              <a:rPr lang="ru-RU" sz="2200" b="1" i="0" u="none" strike="noStrike" cap="none" spc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в электронном виде с применением </a:t>
            </a:r>
            <a:r>
              <a:rPr lang="ru-RU" sz="2200" b="1" i="0" u="none" strike="noStrike" cap="none" spc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ЭЦП</a:t>
            </a:r>
            <a:endParaRPr sz="2200" b="1" i="0" u="none" strike="noStrike" cap="none" spc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305"/>
              </a:spcAft>
              <a:defRPr/>
            </a:pPr>
            <a:endParaRPr sz="2200" b="1" i="0" u="none" strike="noStrike" cap="none" spc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305"/>
              </a:spcAft>
              <a:defRPr/>
            </a:pPr>
            <a:r>
              <a:rPr lang="ru-RU" sz="2200" b="1" i="0" u="none" strike="noStrike" cap="none" spc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</a:rPr>
              <a:t>Подключаем</a:t>
            </a:r>
            <a:r>
              <a:rPr lang="ru-RU" sz="2200" b="1" i="0" u="none" strike="noStrike" cap="none" spc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200" b="1" i="0" u="none" strike="noStrike" cap="none" spc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искусственный интеллект к определению выполнения поставленных заданий</a:t>
            </a:r>
            <a:endParaRPr sz="2200" b="1" i="0" u="none" strike="noStrike" cap="none" spc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236930280" name="Номер слайда 5" hidden="0"/>
          <p:cNvSpPr>
            <a:spLocks noGrp="1"/>
          </p:cNvSpPr>
          <p:nvPr isPhoto="0" userDrawn="0"/>
        </p:nvSpPr>
        <p:spPr bwMode="auto">
          <a:xfrm>
            <a:off x="9042201" y="384372"/>
            <a:ext cx="2743200" cy="365124"/>
          </a:xfr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71F2BC1-E1CF-2871-DDB3-850EA6B0CA61}" type="slidenum">
              <a:rPr lang="ru-RU" sz="1600" b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</a:rPr>
              <a:t/>
            </a:fld>
            <a:endParaRPr sz="1600" b="1">
              <a:solidFill>
                <a:schemeClr val="accent2">
                  <a:lumMod val="40000"/>
                  <a:lumOff val="6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270294247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 flipH="0" flipV="0">
            <a:off x="4769615" y="600769"/>
            <a:ext cx="6843852" cy="800066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 fontScale="95000" lnSpcReduction="1000"/>
          </a:bodyPr>
          <a:lstStyle/>
          <a:p>
            <a:pPr>
              <a:defRPr/>
            </a:pPr>
            <a:r>
              <a:rPr lang="ru-RU" sz="2800" b="1" i="0" u="none" strike="noStrike" cap="none" spc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</a:rPr>
              <a:t>Единое</a:t>
            </a:r>
            <a:r>
              <a:rPr lang="ru-RU" sz="2800" b="1" i="0" u="none" strike="noStrike" cap="none" spc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инфополе в сфере коммунального и дорожного хозяйства</a:t>
            </a:r>
            <a:endParaRPr b="1">
              <a:latin typeface="Times New Roman"/>
              <a:cs typeface="Times New Roman"/>
            </a:endParaRPr>
          </a:p>
        </p:txBody>
      </p:sp>
      <p:sp>
        <p:nvSpPr>
          <p:cNvPr id="643900994" name=""/>
          <p:cNvSpPr/>
          <p:nvPr/>
        </p:nvSpPr>
        <p:spPr bwMode="auto">
          <a:xfrm flipH="0" flipV="0">
            <a:off x="601664" y="3168577"/>
            <a:ext cx="852899" cy="292992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/>
          <a:p>
            <a:pPr algn="ctr">
              <a:defRPr/>
            </a:pPr>
            <a:r>
              <a:rPr sz="1800" b="1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  <a:cs typeface="Times New Roman"/>
              </a:rPr>
              <a:t>2024</a:t>
            </a:r>
            <a:endParaRPr sz="1800" b="1">
              <a:solidFill>
                <a:schemeClr val="bg2">
                  <a:lumMod val="2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498352265" name=""/>
          <p:cNvSpPr/>
          <p:nvPr/>
        </p:nvSpPr>
        <p:spPr bwMode="auto">
          <a:xfrm flipH="0" flipV="0">
            <a:off x="6577792" y="3364030"/>
            <a:ext cx="5108014" cy="825852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/>
          <a:p>
            <a:pPr lvl="0" algn="ctr" defTabSz="115569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0" u="none" strike="noStrike" cap="none" spc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  <a:cs typeface="Times New Roman"/>
              </a:rPr>
              <a:t>Геосервис</a:t>
            </a:r>
            <a:r>
              <a:rPr lang="ru-RU" sz="2200" b="1" i="0" u="none" strike="noStrike" cap="none" spc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  <a:cs typeface="Times New Roman"/>
              </a:rPr>
              <a:t> ЕКС ЯНАО</a:t>
            </a:r>
            <a:endParaRPr sz="2200" b="1">
              <a:solidFill>
                <a:schemeClr val="bg2">
                  <a:lumMod val="25000"/>
                </a:schemeClr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2200" b="1" i="0" u="none" strike="noStrike" cap="none" spc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  <a:cs typeface="Times New Roman"/>
              </a:rPr>
              <a:t>«Уборка улично-дорожной сети</a:t>
            </a:r>
            <a:r>
              <a:rPr lang="ru-RU" sz="2200" b="1" i="0" u="none" strike="noStrike" cap="none" spc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  <a:cs typeface="Times New Roman"/>
              </a:rPr>
              <a:t>»</a:t>
            </a:r>
            <a:endParaRPr sz="1800" b="1">
              <a:solidFill>
                <a:schemeClr val="bg2">
                  <a:lumMod val="2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179049217" name="Заголовок 1" hidden="0"/>
          <p:cNvSpPr>
            <a:spLocks noGrp="1"/>
          </p:cNvSpPr>
          <p:nvPr isPhoto="0" userDrawn="0"/>
        </p:nvSpPr>
        <p:spPr bwMode="auto">
          <a:xfrm flipH="0" flipV="0">
            <a:off x="7629493" y="2677428"/>
            <a:ext cx="3559467" cy="800064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sz="3600" b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Для населения</a:t>
            </a:r>
            <a:endParaRPr sz="3600" b="1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635404214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6636788" y="4344545"/>
            <a:ext cx="2554651" cy="1781174"/>
          </a:xfrm>
          <a:prstGeom prst="rect">
            <a:avLst/>
          </a:prstGeom>
        </p:spPr>
      </p:pic>
      <p:pic>
        <p:nvPicPr>
          <p:cNvPr id="1783384339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7765407" y="4781090"/>
            <a:ext cx="2675731" cy="1607297"/>
          </a:xfrm>
          <a:prstGeom prst="rect">
            <a:avLst/>
          </a:prstGeom>
        </p:spPr>
      </p:pic>
      <p:pic>
        <p:nvPicPr>
          <p:cNvPr id="1377380448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9287117" y="4297854"/>
            <a:ext cx="2351998" cy="2163838"/>
          </a:xfrm>
          <a:prstGeom prst="rect">
            <a:avLst/>
          </a:prstGeom>
        </p:spPr>
      </p:pic>
      <p:pic>
        <p:nvPicPr>
          <p:cNvPr id="1032000635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866818" y="600769"/>
            <a:ext cx="3339222" cy="9064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2">
            <a:lumMod val="25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34096008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9042201" y="384372"/>
            <a:ext cx="2743200" cy="365124"/>
          </a:xfrm>
        </p:spPr>
        <p:txBody>
          <a:bodyPr/>
          <a:lstStyle/>
          <a:p>
            <a:pPr>
              <a:defRPr/>
            </a:pPr>
            <a:fld id="{A9696C3D-838A-1AF9-C7FD-C3825417E087}" type="slidenum">
              <a:rPr lang="ru-RU" sz="1600" b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</a:rPr>
              <a:t/>
            </a:fld>
            <a:endParaRPr sz="1600" b="1">
              <a:solidFill>
                <a:schemeClr val="accent2">
                  <a:lumMod val="40000"/>
                  <a:lumOff val="6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473481659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3697893" y="4868314"/>
            <a:ext cx="2557357" cy="1445691"/>
          </a:xfrm>
          <a:prstGeom prst="rect">
            <a:avLst/>
          </a:prstGeom>
        </p:spPr>
      </p:pic>
      <p:sp>
        <p:nvSpPr>
          <p:cNvPr id="1024150572" name=""/>
          <p:cNvSpPr/>
          <p:nvPr/>
        </p:nvSpPr>
        <p:spPr bwMode="auto">
          <a:xfrm flipH="0" flipV="0">
            <a:off x="3835849" y="1699752"/>
            <a:ext cx="1149666" cy="500301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/>
          <a:p>
            <a:pPr algn="ctr">
              <a:defRPr/>
            </a:pPr>
            <a:r>
              <a:rPr sz="1800">
                <a:solidFill>
                  <a:schemeClr val="bg2">
                    <a:lumMod val="25000"/>
                  </a:schemeClr>
                </a:solidFill>
                <a:latin typeface="Cantarell Extra Bold"/>
                <a:ea typeface="Cantarell Extra Bold"/>
                <a:cs typeface="Cantarell Extra Bold"/>
              </a:rPr>
              <a:t>iOS</a:t>
            </a:r>
            <a:endParaRPr sz="1800">
              <a:solidFill>
                <a:schemeClr val="bg2">
                  <a:lumMod val="25000"/>
                </a:schemeClr>
              </a:solidFill>
              <a:latin typeface="Cantarell Extra Bold"/>
              <a:cs typeface="Cantarell Extra Bold"/>
            </a:endParaRPr>
          </a:p>
        </p:txBody>
      </p:sp>
      <p:sp>
        <p:nvSpPr>
          <p:cNvPr id="1807480478" name=""/>
          <p:cNvSpPr/>
          <p:nvPr/>
        </p:nvSpPr>
        <p:spPr bwMode="auto">
          <a:xfrm flipH="0" flipV="0">
            <a:off x="5137915" y="1699752"/>
            <a:ext cx="1149666" cy="500301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/>
          <a:p>
            <a:pPr algn="ctr">
              <a:defRPr/>
            </a:pPr>
            <a:r>
              <a:rPr sz="1800">
                <a:solidFill>
                  <a:schemeClr val="bg2">
                    <a:lumMod val="25000"/>
                  </a:schemeClr>
                </a:solidFill>
                <a:latin typeface="Cantarell Extra Bold"/>
                <a:ea typeface="Cantarell Extra Bold"/>
                <a:cs typeface="Cantarell Extra Bold"/>
              </a:rPr>
              <a:t>Android</a:t>
            </a:r>
            <a:endParaRPr sz="1800">
              <a:solidFill>
                <a:schemeClr val="bg2">
                  <a:lumMod val="25000"/>
                </a:schemeClr>
              </a:solidFill>
              <a:latin typeface="Cantarell Extra Bold"/>
              <a:cs typeface="Cantarell Extra Bold"/>
            </a:endParaRPr>
          </a:p>
        </p:txBody>
      </p:sp>
      <p:sp>
        <p:nvSpPr>
          <p:cNvPr id="2138586408" name=""/>
          <p:cNvSpPr/>
          <p:nvPr/>
        </p:nvSpPr>
        <p:spPr bwMode="auto">
          <a:xfrm flipH="0" flipV="0">
            <a:off x="6442840" y="1699752"/>
            <a:ext cx="1149666" cy="500301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/>
          <a:p>
            <a:pPr algn="ctr">
              <a:defRPr/>
            </a:pPr>
            <a:r>
              <a:rPr sz="1800">
                <a:solidFill>
                  <a:schemeClr val="bg2">
                    <a:lumMod val="25000"/>
                  </a:schemeClr>
                </a:solidFill>
                <a:latin typeface="Cantarell Extra Bold"/>
                <a:ea typeface="Cantarell Extra Bold"/>
                <a:cs typeface="Cantarell Extra Bold"/>
              </a:rPr>
              <a:t>Web</a:t>
            </a:r>
            <a:endParaRPr sz="1800">
              <a:solidFill>
                <a:schemeClr val="bg2">
                  <a:lumMod val="25000"/>
                </a:schemeClr>
              </a:solidFill>
              <a:latin typeface="Cantarell Extra Bold"/>
              <a:cs typeface="Cantarell Extra Bold"/>
            </a:endParaRPr>
          </a:p>
        </p:txBody>
      </p:sp>
      <p:pic>
        <p:nvPicPr>
          <p:cNvPr id="2061709142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9261716" y="4580988"/>
            <a:ext cx="2077473" cy="1352006"/>
          </a:xfrm>
          <a:prstGeom prst="rect">
            <a:avLst/>
          </a:prstGeom>
        </p:spPr>
      </p:pic>
      <p:pic>
        <p:nvPicPr>
          <p:cNvPr id="1637477327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2588025" y="5327651"/>
            <a:ext cx="2054004" cy="1124931"/>
          </a:xfrm>
          <a:prstGeom prst="rect">
            <a:avLst/>
          </a:prstGeom>
        </p:spPr>
      </p:pic>
      <p:pic>
        <p:nvPicPr>
          <p:cNvPr id="524531756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1548932" y="5443378"/>
            <a:ext cx="1984804" cy="1162284"/>
          </a:xfrm>
          <a:prstGeom prst="rect">
            <a:avLst/>
          </a:prstGeom>
        </p:spPr>
      </p:pic>
      <p:pic>
        <p:nvPicPr>
          <p:cNvPr id="1434536534" name="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flipH="0" flipV="0">
            <a:off x="363391" y="5348517"/>
            <a:ext cx="2050813" cy="1083198"/>
          </a:xfrm>
          <a:prstGeom prst="rect">
            <a:avLst/>
          </a:prstGeom>
        </p:spPr>
      </p:pic>
      <p:pic>
        <p:nvPicPr>
          <p:cNvPr id="369053013" name="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 flipH="0" flipV="0">
            <a:off x="6577882" y="5145990"/>
            <a:ext cx="2281723" cy="1228010"/>
          </a:xfrm>
          <a:prstGeom prst="rect">
            <a:avLst/>
          </a:prstGeom>
        </p:spPr>
      </p:pic>
      <p:pic>
        <p:nvPicPr>
          <p:cNvPr id="1761462083" name="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 flipH="0" flipV="0">
            <a:off x="8255556" y="5098713"/>
            <a:ext cx="1781505" cy="1322565"/>
          </a:xfrm>
          <a:prstGeom prst="rect">
            <a:avLst/>
          </a:prstGeom>
        </p:spPr>
      </p:pic>
      <p:pic>
        <p:nvPicPr>
          <p:cNvPr id="1197730630" name="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 flipH="0" flipV="0">
            <a:off x="408119" y="352796"/>
            <a:ext cx="3137202" cy="1533294"/>
          </a:xfrm>
          <a:prstGeom prst="rect">
            <a:avLst/>
          </a:prstGeom>
          <a:effectLst/>
        </p:spPr>
      </p:pic>
      <p:sp>
        <p:nvSpPr>
          <p:cNvPr id="976428493" name=""/>
          <p:cNvSpPr txBox="1"/>
          <p:nvPr/>
        </p:nvSpPr>
        <p:spPr bwMode="auto">
          <a:xfrm flipH="0" flipV="0">
            <a:off x="930435" y="2192627"/>
            <a:ext cx="4952343" cy="4575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spcAft>
                <a:spcPts val="1244"/>
              </a:spcAft>
              <a:defRPr/>
            </a:pPr>
            <a:r>
              <a:rPr sz="2400" b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Популярные </a:t>
            </a:r>
            <a:r>
              <a:rPr sz="2400" b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</a:rPr>
              <a:t>геосервисы</a:t>
            </a:r>
            <a:endParaRPr sz="2400" b="1">
              <a:solidFill>
                <a:schemeClr val="accent2">
                  <a:lumMod val="40000"/>
                  <a:lumOff val="6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345144068" name=""/>
          <p:cNvSpPr txBox="1"/>
          <p:nvPr/>
        </p:nvSpPr>
        <p:spPr bwMode="auto">
          <a:xfrm flipH="0" flipV="0">
            <a:off x="7017673" y="2258717"/>
            <a:ext cx="4960261" cy="4575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spcAft>
                <a:spcPts val="1244"/>
              </a:spcAft>
              <a:defRPr/>
            </a:pPr>
            <a:r>
              <a:rPr sz="2400" b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Планируемые</a:t>
            </a:r>
            <a:r>
              <a:rPr sz="2400" b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</a:rPr>
              <a:t> к вводу</a:t>
            </a:r>
            <a:endParaRPr sz="2400" b="1">
              <a:solidFill>
                <a:schemeClr val="accent2">
                  <a:lumMod val="40000"/>
                  <a:lumOff val="6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2068553880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 flipH="0" flipV="0">
            <a:off x="3754923" y="803103"/>
            <a:ext cx="11401983" cy="800065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 fontScale="90000" lnSpcReduction="2000"/>
          </a:bodyPr>
          <a:lstStyle/>
          <a:p>
            <a:pPr>
              <a:defRPr/>
            </a:pPr>
            <a:r>
              <a:rPr lang="ru-RU" sz="3600" b="1" i="0" u="none" strike="noStrike" cap="none" spc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</a:rPr>
              <a:t>Мультиплатформенный</a:t>
            </a:r>
            <a:r>
              <a:rPr lang="ru-RU" sz="3600" b="1" i="0" u="none" strike="noStrike" cap="none" spc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доступ к  </a:t>
            </a:r>
            <a:br>
              <a:rPr lang="ru-RU" sz="3600" b="1" i="0" u="none" strike="noStrike" cap="none" spc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3600" b="1" i="0" u="none" strike="noStrike" cap="none" spc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пространственным данным</a:t>
            </a:r>
            <a:endParaRPr sz="3600" b="1">
              <a:latin typeface="Times New Roman"/>
              <a:cs typeface="Times New Roman"/>
            </a:endParaRPr>
          </a:p>
        </p:txBody>
      </p:sp>
      <p:sp>
        <p:nvSpPr>
          <p:cNvPr id="1820543760" name=""/>
          <p:cNvSpPr/>
          <p:nvPr/>
        </p:nvSpPr>
        <p:spPr bwMode="auto">
          <a:xfrm flipH="0" flipV="0">
            <a:off x="3835849" y="1692326"/>
            <a:ext cx="1149665" cy="500301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/>
          <a:p>
            <a:pPr algn="ctr">
              <a:defRPr/>
            </a:pPr>
            <a:r>
              <a:rPr sz="1800" b="1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  <a:cs typeface="Times New Roman"/>
              </a:rPr>
              <a:t>iOS</a:t>
            </a:r>
            <a:endParaRPr sz="1800" b="1">
              <a:solidFill>
                <a:schemeClr val="bg2">
                  <a:lumMod val="2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223869748" name=""/>
          <p:cNvSpPr/>
          <p:nvPr/>
        </p:nvSpPr>
        <p:spPr bwMode="auto">
          <a:xfrm flipH="0" flipV="0">
            <a:off x="5137915" y="1692326"/>
            <a:ext cx="1149665" cy="500301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/>
          <a:p>
            <a:pPr algn="ctr">
              <a:defRPr/>
            </a:pPr>
            <a:r>
              <a:rPr sz="1800" b="1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  <a:cs typeface="Times New Roman"/>
              </a:rPr>
              <a:t>Android</a:t>
            </a:r>
            <a:endParaRPr sz="1800" b="1">
              <a:solidFill>
                <a:schemeClr val="bg2">
                  <a:lumMod val="2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637782400" name=""/>
          <p:cNvSpPr/>
          <p:nvPr/>
        </p:nvSpPr>
        <p:spPr bwMode="auto">
          <a:xfrm flipH="0" flipV="0">
            <a:off x="6442840" y="1692326"/>
            <a:ext cx="1149665" cy="500301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/>
          <a:p>
            <a:pPr algn="ctr">
              <a:defRPr/>
            </a:pPr>
            <a:r>
              <a:rPr sz="1800" b="1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  <a:cs typeface="Times New Roman"/>
              </a:rPr>
              <a:t>Web</a:t>
            </a:r>
            <a:endParaRPr sz="1800" b="1">
              <a:solidFill>
                <a:schemeClr val="bg2">
                  <a:lumMod val="2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475098875" name=""/>
          <p:cNvSpPr txBox="1"/>
          <p:nvPr/>
        </p:nvSpPr>
        <p:spPr bwMode="auto">
          <a:xfrm flipH="0" flipV="0">
            <a:off x="474721" y="2685135"/>
            <a:ext cx="5171624" cy="257185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261849" indent="-261849" algn="l">
              <a:spcAft>
                <a:spcPts val="280"/>
              </a:spcAft>
              <a:buFont typeface="Arial"/>
              <a:buChar char="–"/>
              <a:defRPr/>
            </a:pPr>
            <a:r>
              <a:rPr lang="ru-RU" sz="1600" b="1" i="0" u="none" strike="noStrike" cap="none" spc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</a:rPr>
              <a:t>Выдача разрешений на посещение ООПТ</a:t>
            </a:r>
            <a:endParaRPr sz="1600" b="1">
              <a:solidFill>
                <a:schemeClr val="accent2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  <a:p>
            <a:pPr marL="261849" indent="-261849" algn="l">
              <a:spcAft>
                <a:spcPts val="280"/>
              </a:spcAft>
              <a:buFont typeface="Arial"/>
              <a:buChar char="–"/>
              <a:defRPr/>
            </a:pPr>
            <a:r>
              <a:rPr lang="ru-RU" sz="1600" b="1" i="0" u="none" strike="noStrike" cap="none" spc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Благоустройство муниципальных территорий</a:t>
            </a:r>
            <a:endParaRPr sz="1600" b="1" i="0" u="none" strike="noStrike" cap="none" spc="0">
              <a:solidFill>
                <a:schemeClr val="accent2">
                  <a:lumMod val="40000"/>
                  <a:lumOff val="60000"/>
                </a:schemeClr>
              </a:solidFill>
              <a:latin typeface="Times New Roman"/>
              <a:cs typeface="Times New Roman"/>
            </a:endParaRPr>
          </a:p>
          <a:p>
            <a:pPr marL="261849" indent="-261849" algn="l">
              <a:spcAft>
                <a:spcPts val="280"/>
              </a:spcAft>
              <a:buFont typeface="Arial"/>
              <a:buChar char="–"/>
              <a:defRPr/>
            </a:pPr>
            <a:r>
              <a:rPr lang="ru-RU" sz="1600" b="1" i="0" u="none" strike="noStrike" cap="none" spc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</a:rPr>
              <a:t>Сервис «Пересечений»</a:t>
            </a:r>
            <a:endParaRPr sz="1600" b="1" i="0" u="none" strike="noStrike" cap="none" spc="0">
              <a:solidFill>
                <a:schemeClr val="accent2">
                  <a:lumMod val="40000"/>
                  <a:lumOff val="60000"/>
                </a:schemeClr>
              </a:solidFill>
              <a:latin typeface="Times New Roman"/>
              <a:cs typeface="Times New Roman"/>
            </a:endParaRPr>
          </a:p>
          <a:p>
            <a:pPr marL="261849" indent="-261849" algn="l">
              <a:spcAft>
                <a:spcPts val="280"/>
              </a:spcAft>
              <a:buFont typeface="Arial"/>
              <a:buChar char="–"/>
              <a:defRPr/>
            </a:pPr>
            <a:r>
              <a:rPr lang="ru-RU" sz="1600" b="1" i="0" u="none" strike="noStrike" cap="none" spc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Общественный земельный контроль</a:t>
            </a:r>
            <a:endParaRPr sz="1600" b="1" i="0" u="none" strike="noStrike" cap="none" spc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261849" indent="-261849" algn="l">
              <a:spcAft>
                <a:spcPts val="280"/>
              </a:spcAft>
              <a:buFont typeface="Arial"/>
              <a:buChar char="–"/>
              <a:defRPr/>
            </a:pPr>
            <a:r>
              <a:rPr lang="ru-RU" sz="1600" b="1" i="0" u="none" strike="noStrike" cap="none" spc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</a:rPr>
              <a:t>Реестр свалок ЯНАО</a:t>
            </a:r>
            <a:endParaRPr sz="1600" b="1" i="0" u="none" strike="noStrike" cap="none" spc="0">
              <a:solidFill>
                <a:schemeClr val="accent2">
                  <a:lumMod val="40000"/>
                  <a:lumOff val="60000"/>
                </a:schemeClr>
              </a:solidFill>
              <a:latin typeface="Times New Roman"/>
              <a:cs typeface="Times New Roman"/>
            </a:endParaRPr>
          </a:p>
          <a:p>
            <a:pPr marL="261849" indent="-261849" algn="l">
              <a:spcAft>
                <a:spcPts val="280"/>
              </a:spcAft>
              <a:buFont typeface="Arial"/>
              <a:buChar char="–"/>
              <a:defRPr/>
            </a:pPr>
            <a:r>
              <a:rPr lang="ru-RU" sz="1600" b="1" i="0" u="none" strike="noStrike" cap="none" spc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Реестр средств видеонаблюдения</a:t>
            </a:r>
            <a:endParaRPr sz="1600" b="1" i="0" u="none" strike="noStrike" cap="none" spc="0">
              <a:solidFill>
                <a:schemeClr val="accent2">
                  <a:lumMod val="40000"/>
                  <a:lumOff val="60000"/>
                </a:schemeClr>
              </a:solidFill>
              <a:latin typeface="Times New Roman"/>
              <a:cs typeface="Times New Roman"/>
            </a:endParaRPr>
          </a:p>
          <a:p>
            <a:pPr marL="261849" indent="-261849" algn="l">
              <a:spcAft>
                <a:spcPts val="280"/>
              </a:spcAft>
              <a:buFont typeface="Arial"/>
              <a:buChar char="–"/>
              <a:defRPr/>
            </a:pPr>
            <a:r>
              <a:rPr lang="ru-RU" sz="1600" b="1" i="0" u="none" strike="noStrike" cap="none" spc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</a:rPr>
              <a:t>Экологические риски при нефтеразливах</a:t>
            </a:r>
            <a:endParaRPr sz="1600" b="1" i="0" u="none" strike="noStrike" cap="none" spc="0">
              <a:solidFill>
                <a:schemeClr val="accent2">
                  <a:lumMod val="40000"/>
                  <a:lumOff val="60000"/>
                </a:schemeClr>
              </a:solidFill>
              <a:latin typeface="Times New Roman"/>
              <a:cs typeface="Times New Roman"/>
            </a:endParaRPr>
          </a:p>
          <a:p>
            <a:pPr marL="261849" indent="-261849" algn="l">
              <a:spcAft>
                <a:spcPts val="280"/>
              </a:spcAft>
              <a:buFont typeface="Arial"/>
              <a:buChar char="–"/>
              <a:defRPr/>
            </a:pPr>
            <a:r>
              <a:rPr lang="ru-RU" sz="1600" b="1" i="0" u="none" strike="noStrike" cap="none" spc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Водный транспорт</a:t>
            </a:r>
            <a:endParaRPr sz="1600" b="1" i="0" u="none" strike="noStrike" cap="none" spc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261849" indent="-261849" algn="l">
              <a:spcAft>
                <a:spcPts val="280"/>
              </a:spcAft>
              <a:buFont typeface="Arial"/>
              <a:buChar char="–"/>
              <a:defRPr/>
            </a:pPr>
            <a:r>
              <a:rPr lang="ru-RU" sz="1600" b="1" i="0" u="none" strike="noStrike" cap="none" spc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</a:rPr>
              <a:t>Ледовая обстановка</a:t>
            </a:r>
            <a:endParaRPr sz="1600" b="1" i="0" u="none" strike="noStrike" cap="none" spc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664073075" name=""/>
          <p:cNvSpPr txBox="1"/>
          <p:nvPr/>
        </p:nvSpPr>
        <p:spPr bwMode="auto">
          <a:xfrm flipH="0" flipV="0">
            <a:off x="6507217" y="2716277"/>
            <a:ext cx="5278182" cy="22101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261848" indent="-261848" algn="l">
              <a:spcAft>
                <a:spcPts val="279"/>
              </a:spcAft>
              <a:buFont typeface="Arial"/>
              <a:buChar char="–"/>
              <a:defRPr/>
            </a:pPr>
            <a:r>
              <a:rPr sz="2200" b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</a:rPr>
              <a:t>Результаты аэрофотосъемки</a:t>
            </a:r>
            <a:endParaRPr sz="2200" b="1">
              <a:solidFill>
                <a:schemeClr val="accent2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  <a:p>
            <a:pPr marL="261848" indent="-261848" algn="l">
              <a:spcAft>
                <a:spcPts val="279"/>
              </a:spcAft>
              <a:buFont typeface="Arial"/>
              <a:buChar char="–"/>
              <a:defRPr/>
            </a:pPr>
            <a:r>
              <a:rPr sz="2200" b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Мониторинг инфраструктуры мест проживания инвалидов</a:t>
            </a:r>
            <a:endParaRPr sz="2200" b="1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261848" indent="-261848" algn="l">
              <a:spcAft>
                <a:spcPts val="279"/>
              </a:spcAft>
              <a:buFont typeface="Arial"/>
              <a:buChar char="–"/>
              <a:defRPr/>
            </a:pPr>
            <a:r>
              <a:rPr sz="2200" b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</a:rPr>
              <a:t>Подготовка и утверждение проектной документации лесного участ</a:t>
            </a:r>
            <a:r>
              <a:rPr sz="2200" b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</a:rPr>
              <a:t>ка</a:t>
            </a:r>
            <a:endParaRPr sz="2200" b="1">
              <a:solidFill>
                <a:schemeClr val="accent2">
                  <a:lumMod val="40000"/>
                  <a:lumOff val="60000"/>
                </a:schemeClr>
              </a:solidFill>
              <a:latin typeface="Times New Roman"/>
              <a:cs typeface="Times New Roman"/>
            </a:endParaRPr>
          </a:p>
          <a:p>
            <a:pPr marL="261848" indent="-261848" algn="l">
              <a:spcAft>
                <a:spcPts val="279"/>
              </a:spcAft>
              <a:buFont typeface="Arial"/>
              <a:buChar char="–"/>
              <a:defRPr/>
            </a:pPr>
            <a:r>
              <a:rPr sz="2200" b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ГИС «Ритуал»</a:t>
            </a:r>
            <a:endParaRPr sz="2200" b="1">
              <a:solidFill>
                <a:schemeClr val="accent2">
                  <a:lumMod val="40000"/>
                  <a:lumOff val="60000"/>
                </a:schemeClr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2">
            <a:lumMod val="25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3831000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 flipH="0" flipV="0">
            <a:off x="430514" y="785343"/>
            <a:ext cx="11401985" cy="800067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 fontScale="90000" lnSpcReduction="2000"/>
          </a:bodyPr>
          <a:lstStyle/>
          <a:p>
            <a:pPr>
              <a:defRPr/>
            </a:pPr>
            <a:r>
              <a:rPr lang="ru-RU" sz="4400" b="1" i="0" u="none" strike="noStrike" cap="none" spc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Развитие </a:t>
            </a:r>
            <a:r>
              <a:rPr lang="ru-RU" sz="4400" b="1" i="0" u="none" strike="noStrike" cap="none" spc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</a:rPr>
              <a:t>регионального фонда</a:t>
            </a:r>
            <a:r>
              <a:rPr lang="ru-RU" sz="4400" b="1" i="0" u="none" strike="noStrike" cap="none" spc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пространственных данных</a:t>
            </a:r>
            <a:endParaRPr b="1">
              <a:latin typeface="Times New Roman"/>
              <a:cs typeface="Times New Roman"/>
            </a:endParaRPr>
          </a:p>
        </p:txBody>
      </p:sp>
      <p:pic>
        <p:nvPicPr>
          <p:cNvPr id="1945633268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9044027" y="616322"/>
            <a:ext cx="1442623" cy="2306543"/>
          </a:xfrm>
          <a:prstGeom prst="rect">
            <a:avLst/>
          </a:prstGeom>
        </p:spPr>
      </p:pic>
      <p:sp>
        <p:nvSpPr>
          <p:cNvPr id="374859975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9042201" y="384372"/>
            <a:ext cx="2743200" cy="365124"/>
          </a:xfrm>
        </p:spPr>
        <p:txBody>
          <a:bodyPr/>
          <a:lstStyle/>
          <a:p>
            <a:pPr>
              <a:defRPr/>
            </a:pPr>
            <a:fld id="{6DBD80C7-BD4A-7D31-827D-D0F6193F16E9}" type="slidenum">
              <a:rPr lang="ru-RU" sz="1600" b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</a:rPr>
              <a:t/>
            </a:fld>
            <a:endParaRPr sz="1600" b="1">
              <a:solidFill>
                <a:schemeClr val="accent2">
                  <a:lumMod val="40000"/>
                  <a:lumOff val="6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994855663" name=""/>
          <p:cNvSpPr txBox="1"/>
          <p:nvPr/>
        </p:nvSpPr>
        <p:spPr bwMode="auto">
          <a:xfrm flipH="0" flipV="0">
            <a:off x="511920" y="1885950"/>
            <a:ext cx="6256134" cy="6404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lang="ru-RU" b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</a:rPr>
              <a:t>Постановление</a:t>
            </a:r>
            <a:r>
              <a:rPr lang="ru-RU" b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Правительства ЯНАО </a:t>
            </a:r>
            <a:r>
              <a:rPr lang="ru-RU" b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</a:rPr>
              <a:t>№532-П</a:t>
            </a:r>
            <a:r>
              <a:rPr lang="ru-RU" b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«О </a:t>
            </a:r>
            <a:r>
              <a:rPr lang="ru-RU" b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региональном </a:t>
            </a:r>
            <a:r>
              <a:rPr lang="ru-RU" b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фонде пространственных данных ЯНАО»</a:t>
            </a:r>
            <a:endParaRPr sz="1400" b="1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939296754" name=""/>
          <p:cNvSpPr txBox="1"/>
          <p:nvPr/>
        </p:nvSpPr>
        <p:spPr bwMode="auto">
          <a:xfrm flipH="0" flipV="0">
            <a:off x="511920" y="2863251"/>
            <a:ext cx="6176762" cy="4575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spcAft>
                <a:spcPts val="1244"/>
              </a:spcAft>
              <a:defRPr/>
            </a:pPr>
            <a:r>
              <a:rPr sz="2400" b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</a:rPr>
              <a:t>Фондодержатель </a:t>
            </a:r>
            <a:r>
              <a:rPr sz="2400" b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ГКУ «Ресурсы Ямала»</a:t>
            </a:r>
            <a:endParaRPr sz="2400" b="1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2101875182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7509891" y="4166457"/>
            <a:ext cx="3799258" cy="2406102"/>
          </a:xfrm>
          <a:prstGeom prst="rect">
            <a:avLst/>
          </a:prstGeom>
        </p:spPr>
      </p:pic>
      <p:pic>
        <p:nvPicPr>
          <p:cNvPr id="2115949299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5647085" y="3481994"/>
            <a:ext cx="4411740" cy="2407028"/>
          </a:xfrm>
          <a:prstGeom prst="rect">
            <a:avLst/>
          </a:prstGeom>
        </p:spPr>
      </p:pic>
      <p:sp>
        <p:nvSpPr>
          <p:cNvPr id="1538512481" name=""/>
          <p:cNvSpPr/>
          <p:nvPr/>
        </p:nvSpPr>
        <p:spPr bwMode="auto">
          <a:xfrm flipH="0" flipV="0">
            <a:off x="595482" y="3481995"/>
            <a:ext cx="1506576" cy="318666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/>
          <a:p>
            <a:pPr algn="ctr">
              <a:defRPr/>
            </a:pPr>
            <a:r>
              <a:rPr sz="1800" b="1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  <a:cs typeface="Times New Roman"/>
              </a:rPr>
              <a:t>MVP в 2025</a:t>
            </a:r>
            <a:endParaRPr sz="1800" b="1">
              <a:solidFill>
                <a:schemeClr val="bg2">
                  <a:lumMod val="2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874261447" name=""/>
          <p:cNvSpPr/>
          <p:nvPr/>
        </p:nvSpPr>
        <p:spPr bwMode="auto">
          <a:xfrm flipH="0" flipV="0">
            <a:off x="617277" y="3912720"/>
            <a:ext cx="4480995" cy="2472005"/>
          </a:xfrm>
          <a:prstGeom prst="roundRect">
            <a:avLst>
              <a:gd name="adj" fmla="val 6296"/>
            </a:avLst>
          </a:prstGeom>
          <a:solidFill>
            <a:schemeClr val="accent2">
              <a:lumMod val="20000"/>
              <a:lumOff val="80000"/>
              <a:alpha val="24000"/>
            </a:schemeClr>
          </a:solidFill>
          <a:ln w="28575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b" anchorCtr="0" forceAA="0" upright="0" compatLnSpc="0"/>
          <a:p>
            <a:pPr algn="r">
              <a:defRPr/>
            </a:pPr>
            <a:r>
              <a:rPr sz="2400" b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Будет</a:t>
            </a:r>
            <a:endParaRPr sz="2000" b="1">
              <a:solidFill>
                <a:schemeClr val="accent2">
                  <a:lumMod val="40000"/>
                  <a:lumOff val="6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260336680" name=""/>
          <p:cNvSpPr/>
          <p:nvPr/>
        </p:nvSpPr>
        <p:spPr bwMode="auto">
          <a:xfrm flipH="0" flipV="0">
            <a:off x="735554" y="4026384"/>
            <a:ext cx="4239556" cy="643031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/>
          <a:p>
            <a:pPr algn="ctr">
              <a:defRPr/>
            </a:pPr>
            <a:r>
              <a:rPr sz="1800" b="1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  <a:cs typeface="Times New Roman"/>
              </a:rPr>
              <a:t>Портал пространственных данных ЕКС ЯНАО</a:t>
            </a:r>
            <a:endParaRPr sz="1800" b="1">
              <a:solidFill>
                <a:schemeClr val="bg2">
                  <a:lumMod val="2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44896162" name=""/>
          <p:cNvSpPr txBox="1"/>
          <p:nvPr/>
        </p:nvSpPr>
        <p:spPr bwMode="auto">
          <a:xfrm flipH="0" flipV="0">
            <a:off x="735553" y="4716108"/>
            <a:ext cx="4219344" cy="1504801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283878" indent="-283878">
              <a:spcAft>
                <a:spcPts val="1243"/>
              </a:spcAft>
              <a:buFont typeface="Arial"/>
              <a:buChar char="–"/>
              <a:defRPr/>
            </a:pPr>
            <a:r>
              <a:rPr b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</a:rPr>
              <a:t>Свободный доступ к данным</a:t>
            </a:r>
            <a:endParaRPr b="1">
              <a:solidFill>
                <a:schemeClr val="accent2">
                  <a:lumMod val="40000"/>
                  <a:lumOff val="60000"/>
                </a:schemeClr>
              </a:solidFill>
              <a:latin typeface="Times New Roman"/>
              <a:cs typeface="Times New Roman"/>
            </a:endParaRPr>
          </a:p>
          <a:p>
            <a:pPr marL="283878" indent="-283878">
              <a:spcAft>
                <a:spcPts val="1243"/>
              </a:spcAft>
              <a:buFont typeface="Arial"/>
              <a:buChar char="–"/>
              <a:defRPr/>
            </a:pPr>
            <a:r>
              <a:rPr b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Автоматизация процессов</a:t>
            </a:r>
            <a:endParaRPr b="1">
              <a:solidFill>
                <a:schemeClr val="accent2">
                  <a:lumMod val="40000"/>
                  <a:lumOff val="60000"/>
                </a:schemeClr>
              </a:solidFill>
              <a:latin typeface="Times New Roman"/>
              <a:cs typeface="Times New Roman"/>
            </a:endParaRPr>
          </a:p>
          <a:p>
            <a:pPr marL="283878" indent="-283878">
              <a:spcAft>
                <a:spcPts val="1243"/>
              </a:spcAft>
              <a:buFont typeface="Arial"/>
              <a:buChar char="–"/>
              <a:defRPr/>
            </a:pPr>
            <a:r>
              <a:rPr b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</a:rPr>
              <a:t>Технология приема, хранения и выдачи данных</a:t>
            </a:r>
            <a:endParaRPr b="1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2">
            <a:lumMod val="25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97793588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 flipH="0" flipV="0">
            <a:off x="430514" y="691961"/>
            <a:ext cx="11401985" cy="800067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 fontScale="90000" lnSpcReduction="2000"/>
          </a:bodyPr>
          <a:lstStyle/>
          <a:p>
            <a:pPr algn="l">
              <a:defRPr/>
            </a:pPr>
            <a:r>
              <a:rPr b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Развитие </a:t>
            </a:r>
            <a:r>
              <a:rPr b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</a:rPr>
              <a:t>системы высокоточного</a:t>
            </a:r>
            <a:r>
              <a:rPr b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позиционирования </a:t>
            </a:r>
            <a:endParaRPr b="1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1228418085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174464" y="408974"/>
            <a:ext cx="2209799" cy="3067049"/>
          </a:xfrm>
          <a:prstGeom prst="rect">
            <a:avLst/>
          </a:prstGeom>
        </p:spPr>
      </p:pic>
      <p:sp>
        <p:nvSpPr>
          <p:cNvPr id="180290589" name=""/>
          <p:cNvSpPr txBox="1"/>
          <p:nvPr/>
        </p:nvSpPr>
        <p:spPr bwMode="auto">
          <a:xfrm flipH="0" flipV="0">
            <a:off x="430511" y="1720776"/>
            <a:ext cx="7951602" cy="2619607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spcAft>
                <a:spcPts val="1245"/>
              </a:spcAft>
              <a:defRPr/>
            </a:pPr>
            <a:r>
              <a:rPr sz="2400" b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</a:rPr>
              <a:t>15</a:t>
            </a:r>
            <a:r>
              <a:rPr sz="2400" b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действующих станций</a:t>
            </a:r>
            <a:r>
              <a:rPr sz="2400" b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</a:rPr>
              <a:t>Глонасс/GPS</a:t>
            </a:r>
            <a:endParaRPr sz="2400" b="1">
              <a:solidFill>
                <a:schemeClr val="accent2">
                  <a:lumMod val="40000"/>
                  <a:lumOff val="60000"/>
                </a:schemeClr>
              </a:solidFill>
              <a:latin typeface="Times New Roman"/>
              <a:cs typeface="Times New Roman"/>
            </a:endParaRPr>
          </a:p>
          <a:p>
            <a:pPr marL="283878" indent="-283878">
              <a:spcAft>
                <a:spcPts val="1245"/>
              </a:spcAft>
              <a:buFont typeface="Arial"/>
              <a:buChar char="–"/>
              <a:defRPr/>
            </a:pPr>
            <a:r>
              <a:rPr b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</a:rPr>
              <a:t>10</a:t>
            </a:r>
            <a:r>
              <a:rPr b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органов власти в </a:t>
            </a:r>
            <a:r>
              <a:rPr b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</a:rPr>
              <a:t>Системе</a:t>
            </a:r>
            <a:endParaRPr b="1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283878" indent="-283878">
              <a:spcAft>
                <a:spcPts val="1245"/>
              </a:spcAft>
              <a:buFont typeface="Arial"/>
              <a:buChar char="–"/>
              <a:defRPr/>
            </a:pPr>
            <a:r>
              <a:rPr b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В составе</a:t>
            </a:r>
            <a:r>
              <a:rPr b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</a:rPr>
              <a:t> федеральной сети</a:t>
            </a:r>
            <a:endParaRPr b="1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283878" indent="-283878">
              <a:spcAft>
                <a:spcPts val="1245"/>
              </a:spcAft>
              <a:buFont typeface="Arial"/>
              <a:buChar char="–"/>
              <a:defRPr/>
            </a:pPr>
            <a:r>
              <a:rPr b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</a:rPr>
              <a:t>2 </a:t>
            </a:r>
            <a:r>
              <a:rPr b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сети специального назначения</a:t>
            </a:r>
            <a:r>
              <a:rPr b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b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«Ямал-</a:t>
            </a:r>
            <a:r>
              <a:rPr b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</a:rPr>
              <a:t>Запад</a:t>
            </a:r>
            <a:r>
              <a:rPr b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»</a:t>
            </a:r>
            <a:r>
              <a:rPr b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b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и</a:t>
            </a:r>
            <a:r>
              <a:rPr b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b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«Ямал-</a:t>
            </a:r>
            <a:r>
              <a:rPr b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</a:rPr>
              <a:t>Восток</a:t>
            </a:r>
            <a:r>
              <a:rPr b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»</a:t>
            </a:r>
            <a:endParaRPr b="1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283878" indent="-283878">
              <a:spcAft>
                <a:spcPts val="1244"/>
              </a:spcAft>
              <a:buFont typeface="Arial"/>
              <a:buChar char="–"/>
              <a:defRPr/>
            </a:pPr>
            <a:r>
              <a:rPr b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Безвозмездно</a:t>
            </a:r>
            <a:r>
              <a:rPr b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b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для </a:t>
            </a:r>
            <a:r>
              <a:rPr b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</a:rPr>
              <a:t>органов власти</a:t>
            </a:r>
            <a:endParaRPr b="1">
              <a:solidFill>
                <a:schemeClr val="accent2">
                  <a:lumMod val="40000"/>
                  <a:lumOff val="60000"/>
                </a:schemeClr>
              </a:solidFill>
              <a:latin typeface="Times New Roman"/>
              <a:cs typeface="Times New Roman"/>
            </a:endParaRPr>
          </a:p>
          <a:p>
            <a:pPr marL="283878" indent="-283878">
              <a:spcAft>
                <a:spcPts val="1244"/>
              </a:spcAft>
              <a:buFont typeface="Arial"/>
              <a:buChar char="–"/>
              <a:defRPr/>
            </a:pPr>
            <a:r>
              <a:rPr b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</a:rPr>
              <a:t>Администрирование </a:t>
            </a:r>
            <a:r>
              <a:rPr b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ГКУ «Ресурсы Ямала»</a:t>
            </a:r>
            <a:endParaRPr b="1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189549276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9042201" y="384372"/>
            <a:ext cx="2743200" cy="365124"/>
          </a:xfrm>
        </p:spPr>
        <p:txBody>
          <a:bodyPr/>
          <a:lstStyle/>
          <a:p>
            <a:pPr>
              <a:defRPr/>
            </a:pPr>
            <a:fld id="{518C687D-CFE9-6598-46C7-B3044B965C2A}" type="slidenum">
              <a:rPr lang="ru-RU" sz="1600" b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</a:rPr>
              <a:t/>
            </a:fld>
            <a:endParaRPr sz="1600" b="1">
              <a:solidFill>
                <a:schemeClr val="accent2">
                  <a:lumMod val="40000"/>
                  <a:lumOff val="6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1142957641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347573" y="625660"/>
            <a:ext cx="847724" cy="704849"/>
          </a:xfrm>
          <a:prstGeom prst="rect">
            <a:avLst/>
          </a:prstGeom>
        </p:spPr>
      </p:pic>
      <p:pic>
        <p:nvPicPr>
          <p:cNvPr id="849315158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299947" y="825428"/>
            <a:ext cx="1438273" cy="847723"/>
          </a:xfrm>
          <a:prstGeom prst="rect">
            <a:avLst/>
          </a:prstGeom>
          <a:ln w="6349">
            <a:noFill/>
            <a:prstDash val="solid"/>
          </a:ln>
        </p:spPr>
      </p:pic>
      <p:sp>
        <p:nvSpPr>
          <p:cNvPr id="1808391822" name=""/>
          <p:cNvSpPr/>
          <p:nvPr/>
        </p:nvSpPr>
        <p:spPr bwMode="auto">
          <a:xfrm flipH="0" flipV="0">
            <a:off x="3516729" y="5385118"/>
            <a:ext cx="2714438" cy="500301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/>
          <a:p>
            <a:pPr algn="ctr">
              <a:defRPr/>
            </a:pPr>
            <a:r>
              <a:rPr sz="1800" b="1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  <a:cs typeface="Times New Roman"/>
              </a:rPr>
              <a:t>Строительство</a:t>
            </a:r>
            <a:endParaRPr sz="1800" b="1">
              <a:solidFill>
                <a:schemeClr val="bg2">
                  <a:lumMod val="2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935574676" name=""/>
          <p:cNvSpPr/>
          <p:nvPr/>
        </p:nvSpPr>
        <p:spPr bwMode="auto">
          <a:xfrm flipH="0" flipV="0">
            <a:off x="3516729" y="4782096"/>
            <a:ext cx="2714438" cy="500301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/>
          <a:p>
            <a:pPr algn="ctr">
              <a:defRPr/>
            </a:pPr>
            <a:r>
              <a:rPr sz="1800" b="1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  <a:cs typeface="Times New Roman"/>
              </a:rPr>
              <a:t>Геодезия и кадастр</a:t>
            </a:r>
            <a:endParaRPr sz="1800" b="1">
              <a:solidFill>
                <a:schemeClr val="bg2">
                  <a:lumMod val="2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428269956" name=""/>
          <p:cNvSpPr/>
          <p:nvPr/>
        </p:nvSpPr>
        <p:spPr bwMode="auto">
          <a:xfrm flipH="0" flipV="0">
            <a:off x="665578" y="5385118"/>
            <a:ext cx="2714438" cy="500301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/>
          <a:p>
            <a:pPr algn="ctr">
              <a:defRPr/>
            </a:pPr>
            <a:r>
              <a:rPr sz="1800" b="1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  <a:cs typeface="Times New Roman"/>
              </a:rPr>
              <a:t>Сельское хозяйство</a:t>
            </a:r>
            <a:endParaRPr sz="1800" b="1">
              <a:solidFill>
                <a:schemeClr val="bg2">
                  <a:lumMod val="2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989910955" name=""/>
          <p:cNvSpPr/>
          <p:nvPr/>
        </p:nvSpPr>
        <p:spPr bwMode="auto">
          <a:xfrm flipH="0" flipV="0">
            <a:off x="665579" y="4782096"/>
            <a:ext cx="2714438" cy="500301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/>
          <a:p>
            <a:pPr algn="ctr">
              <a:defRPr/>
            </a:pPr>
            <a:r>
              <a:rPr sz="1800" b="1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  <a:cs typeface="Times New Roman"/>
              </a:rPr>
              <a:t>Мониторинг объектов</a:t>
            </a:r>
            <a:endParaRPr sz="1800" b="1">
              <a:solidFill>
                <a:schemeClr val="bg2">
                  <a:lumMod val="2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368181662" name=""/>
          <p:cNvSpPr/>
          <p:nvPr/>
        </p:nvSpPr>
        <p:spPr bwMode="auto">
          <a:xfrm flipH="0" flipV="0">
            <a:off x="430513" y="4582064"/>
            <a:ext cx="6037472" cy="1879994"/>
          </a:xfrm>
          <a:prstGeom prst="roundRect">
            <a:avLst>
              <a:gd name="adj" fmla="val 6296"/>
            </a:avLst>
          </a:prstGeom>
          <a:solidFill>
            <a:schemeClr val="accent2">
              <a:lumMod val="20000"/>
              <a:lumOff val="80000"/>
              <a:alpha val="24000"/>
            </a:schemeClr>
          </a:solidFill>
          <a:ln w="28575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b" anchorCtr="0" forceAA="0" upright="0" compatLnSpc="0"/>
          <a:p>
            <a:pPr algn="r">
              <a:defRPr/>
            </a:pPr>
            <a:r>
              <a:rPr sz="1800" b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</a:rPr>
              <a:t>Кому</a:t>
            </a:r>
            <a:endParaRPr sz="2000" b="1">
              <a:solidFill>
                <a:schemeClr val="accent2">
                  <a:lumMod val="40000"/>
                  <a:lumOff val="6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692261654" name=""/>
          <p:cNvSpPr/>
          <p:nvPr/>
        </p:nvSpPr>
        <p:spPr bwMode="auto">
          <a:xfrm flipH="0" flipV="0">
            <a:off x="7117638" y="3651249"/>
            <a:ext cx="4480997" cy="2810808"/>
          </a:xfrm>
          <a:prstGeom prst="roundRect">
            <a:avLst>
              <a:gd name="adj" fmla="val 6296"/>
            </a:avLst>
          </a:prstGeom>
          <a:solidFill>
            <a:schemeClr val="accent2">
              <a:lumMod val="20000"/>
              <a:lumOff val="80000"/>
              <a:alpha val="24000"/>
            </a:schemeClr>
          </a:solidFill>
          <a:ln w="28575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b" anchorCtr="0" forceAA="0" upright="0" compatLnSpc="0"/>
          <a:p>
            <a:pPr algn="r">
              <a:defRPr/>
            </a:pPr>
            <a:r>
              <a:rPr sz="2400" b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Будет</a:t>
            </a:r>
            <a:endParaRPr sz="2000" b="1">
              <a:solidFill>
                <a:schemeClr val="accent2">
                  <a:lumMod val="40000"/>
                  <a:lumOff val="6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306476791" name=""/>
          <p:cNvSpPr/>
          <p:nvPr/>
        </p:nvSpPr>
        <p:spPr bwMode="auto">
          <a:xfrm flipH="0" flipV="0">
            <a:off x="7370013" y="3888613"/>
            <a:ext cx="2541495" cy="500301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/>
          <a:p>
            <a:pPr algn="ctr">
              <a:defRPr/>
            </a:pPr>
            <a:r>
              <a:rPr sz="1800" b="1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  <a:cs typeface="Times New Roman"/>
              </a:rPr>
              <a:t>CRM-система</a:t>
            </a:r>
            <a:endParaRPr sz="1800" b="1">
              <a:solidFill>
                <a:schemeClr val="bg2">
                  <a:lumMod val="2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45881191" name=""/>
          <p:cNvSpPr txBox="1"/>
          <p:nvPr/>
        </p:nvSpPr>
        <p:spPr bwMode="auto">
          <a:xfrm flipH="0" flipV="0">
            <a:off x="7354467" y="4669418"/>
            <a:ext cx="4190184" cy="123073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283878" indent="-283878">
              <a:spcAft>
                <a:spcPts val="1244"/>
              </a:spcAft>
              <a:buFont typeface="Arial"/>
              <a:buChar char="–"/>
              <a:defRPr/>
            </a:pPr>
            <a:r>
              <a:rPr b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</a:rPr>
              <a:t>Бэк-офис</a:t>
            </a:r>
            <a:endParaRPr b="1">
              <a:solidFill>
                <a:schemeClr val="accent2">
                  <a:lumMod val="40000"/>
                  <a:lumOff val="60000"/>
                </a:schemeClr>
              </a:solidFill>
              <a:latin typeface="Times New Roman"/>
              <a:cs typeface="Times New Roman"/>
            </a:endParaRPr>
          </a:p>
          <a:p>
            <a:pPr marL="283878" indent="-283878">
              <a:spcAft>
                <a:spcPts val="1244"/>
              </a:spcAft>
              <a:buFont typeface="Arial"/>
              <a:buChar char="–"/>
              <a:defRPr/>
            </a:pPr>
            <a:r>
              <a:rPr b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Автоматизация процессов</a:t>
            </a:r>
            <a:endParaRPr b="1">
              <a:solidFill>
                <a:schemeClr val="accent2">
                  <a:lumMod val="40000"/>
                  <a:lumOff val="60000"/>
                </a:schemeClr>
              </a:solidFill>
              <a:latin typeface="Times New Roman"/>
              <a:cs typeface="Times New Roman"/>
            </a:endParaRPr>
          </a:p>
          <a:p>
            <a:pPr marL="283878" indent="-283878">
              <a:spcAft>
                <a:spcPts val="1244"/>
              </a:spcAft>
              <a:buFont typeface="Arial"/>
              <a:buChar char="–"/>
              <a:defRPr/>
            </a:pPr>
            <a:r>
              <a:rPr b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</a:rPr>
              <a:t>Личный кабинет</a:t>
            </a:r>
            <a:endParaRPr b="1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PT Sans"/>
        <a:ea typeface="Arial"/>
        <a:cs typeface="Arial"/>
      </a:majorFont>
      <a:minorFont>
        <a:latin typeface="PT Sans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Р7-Офис/2024.1.3.422</Application>
  <DocSecurity>0</DocSecurity>
  <PresentationFormat>Widescreen</PresentationFormat>
  <Paragraphs>0</Paragraphs>
  <Slides>5</Slides>
  <Notes>5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Theme 1</vt:lpstr>
      <vt:lpstr>Slide 1</vt:lpstr>
      <vt:lpstr>Slide 2</vt:lpstr>
      <vt:lpstr>Slide 3</vt:lpstr>
      <vt:lpstr>Slide 4</vt:lpstr>
      <vt:lpstr>Slide 5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dc:identifier/>
  <dc:language/>
  <cp:lastModifiedBy/>
  <cp:revision>71</cp:revision>
  <dcterms:created xsi:type="dcterms:W3CDTF">2012-12-03T06:56:55Z</dcterms:created>
  <dcterms:modified xsi:type="dcterms:W3CDTF">2024-08-16T12:09:01Z</dcterms:modified>
  <cp:category/>
  <cp:contentStatus/>
  <cp:version/>
</cp:coreProperties>
</file>