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58" r:id="rId5"/>
    <p:sldId id="267" r:id="rId6"/>
    <p:sldId id="262" r:id="rId7"/>
    <p:sldId id="263" r:id="rId8"/>
    <p:sldId id="264" r:id="rId9"/>
    <p:sldId id="266" r:id="rId10"/>
  </p:sldIdLst>
  <p:sldSz cx="6908800" cy="3892550"/>
  <p:notesSz cx="6908800" cy="3892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>
      <p:cViewPr varScale="1">
        <p:scale>
          <a:sx n="192" d="100"/>
          <a:sy n="192" d="100"/>
        </p:scale>
        <p:origin x="67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A1032-23E8-4E15-A2CA-CB2FDF45D7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C7B8F8-80A6-4FB5-BEA1-BED97D938EF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Глобальные модели</a:t>
          </a:r>
        </a:p>
      </dgm:t>
    </dgm:pt>
    <dgm:pt modelId="{E763E449-86B6-45D6-92E6-8CF6D1A91236}" type="parTrans" cxnId="{DD601914-E725-474D-9A07-D3AF7B56D681}">
      <dgm:prSet/>
      <dgm:spPr/>
      <dgm:t>
        <a:bodyPr/>
        <a:lstStyle/>
        <a:p>
          <a:endParaRPr lang="ru-RU"/>
        </a:p>
      </dgm:t>
    </dgm:pt>
    <dgm:pt modelId="{9FAB68CC-BB00-4809-B6B7-7BC2335C67C8}" type="sibTrans" cxnId="{DD601914-E725-474D-9A07-D3AF7B56D681}">
      <dgm:prSet/>
      <dgm:spPr/>
      <dgm:t>
        <a:bodyPr/>
        <a:lstStyle/>
        <a:p>
          <a:endParaRPr lang="ru-RU"/>
        </a:p>
      </dgm:t>
    </dgm:pt>
    <dgm:pt modelId="{EE02A364-BB91-48BE-A52A-6AC924608C16}">
      <dgm:prSet phldrT="[Текст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GEODVEL 2010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C625E4-E174-4FA7-918E-AC7D4C47BD5A}" type="parTrans" cxnId="{50784239-2DF0-42F8-89C8-9E662BB7D04E}">
      <dgm:prSet/>
      <dgm:spPr/>
      <dgm:t>
        <a:bodyPr/>
        <a:lstStyle/>
        <a:p>
          <a:endParaRPr lang="ru-RU"/>
        </a:p>
      </dgm:t>
    </dgm:pt>
    <dgm:pt modelId="{2C513EA5-5D77-45D7-84B8-6568A1B99EC4}" type="sibTrans" cxnId="{50784239-2DF0-42F8-89C8-9E662BB7D04E}">
      <dgm:prSet/>
      <dgm:spPr/>
      <dgm:t>
        <a:bodyPr/>
        <a:lstStyle/>
        <a:p>
          <a:endParaRPr lang="ru-RU"/>
        </a:p>
      </dgm:t>
    </dgm:pt>
    <dgm:pt modelId="{59B937FB-2155-42F5-9257-3BF4016EAFCD}">
      <dgm:prSet phldrT="[Текст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NNR-MORVEL56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E8E5C-95D7-40F7-9369-E0649781A7E2}" type="parTrans" cxnId="{B3AF27ED-89F3-45C3-8FA0-90BEDA1E1C5D}">
      <dgm:prSet/>
      <dgm:spPr/>
      <dgm:t>
        <a:bodyPr/>
        <a:lstStyle/>
        <a:p>
          <a:endParaRPr lang="ru-RU"/>
        </a:p>
      </dgm:t>
    </dgm:pt>
    <dgm:pt modelId="{9F933B90-DF1E-4526-B5D9-E1009C0C8816}" type="sibTrans" cxnId="{B3AF27ED-89F3-45C3-8FA0-90BEDA1E1C5D}">
      <dgm:prSet/>
      <dgm:spPr/>
      <dgm:t>
        <a:bodyPr/>
        <a:lstStyle/>
        <a:p>
          <a:endParaRPr lang="ru-RU"/>
        </a:p>
      </dgm:t>
    </dgm:pt>
    <dgm:pt modelId="{E466A993-B86F-45F4-A642-09CBC44B0CBA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NUVEL-1A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51830-4079-4C1F-8E2D-CDF4159FD1AA}" type="parTrans" cxnId="{DB016B2C-3C19-4A85-A66E-2B2D8F7EEC49}">
      <dgm:prSet/>
      <dgm:spPr/>
      <dgm:t>
        <a:bodyPr/>
        <a:lstStyle/>
        <a:p>
          <a:endParaRPr lang="ru-RU"/>
        </a:p>
      </dgm:t>
    </dgm:pt>
    <dgm:pt modelId="{BF9C07B0-622A-4FD4-8F40-9AA657DF406A}" type="sibTrans" cxnId="{DB016B2C-3C19-4A85-A66E-2B2D8F7EEC49}">
      <dgm:prSet/>
      <dgm:spPr/>
      <dgm:t>
        <a:bodyPr/>
        <a:lstStyle/>
        <a:p>
          <a:endParaRPr lang="ru-RU"/>
        </a:p>
      </dgm:t>
    </dgm:pt>
    <dgm:pt modelId="{434AFD44-58E3-4293-88E3-B48710413AD5}" type="pres">
      <dgm:prSet presAssocID="{5EEA1032-23E8-4E15-A2CA-CB2FDF45D7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C8A2B2-385D-433A-BF2B-725111ED04D7}" type="pres">
      <dgm:prSet presAssocID="{FBC7B8F8-80A6-4FB5-BEA1-BED97D938EF2}" presName="hierRoot1" presStyleCnt="0"/>
      <dgm:spPr/>
    </dgm:pt>
    <dgm:pt modelId="{943F880B-9F3E-4964-9527-533E567A1FD3}" type="pres">
      <dgm:prSet presAssocID="{FBC7B8F8-80A6-4FB5-BEA1-BED97D938EF2}" presName="composite" presStyleCnt="0"/>
      <dgm:spPr/>
    </dgm:pt>
    <dgm:pt modelId="{60F1B517-5246-494F-92FB-3CDB5A944BAA}" type="pres">
      <dgm:prSet presAssocID="{FBC7B8F8-80A6-4FB5-BEA1-BED97D938EF2}" presName="background" presStyleLbl="node0" presStyleIdx="0" presStyleCnt="1"/>
      <dgm:spPr/>
    </dgm:pt>
    <dgm:pt modelId="{4441BC99-831B-4020-B1D6-1CC97116116F}" type="pres">
      <dgm:prSet presAssocID="{FBC7B8F8-80A6-4FB5-BEA1-BED97D938EF2}" presName="text" presStyleLbl="fgAcc0" presStyleIdx="0" presStyleCnt="1">
        <dgm:presLayoutVars>
          <dgm:chPref val="3"/>
        </dgm:presLayoutVars>
      </dgm:prSet>
      <dgm:spPr/>
    </dgm:pt>
    <dgm:pt modelId="{FD4887E5-E2D3-48B5-B5D8-6CE99FE53D92}" type="pres">
      <dgm:prSet presAssocID="{FBC7B8F8-80A6-4FB5-BEA1-BED97D938EF2}" presName="hierChild2" presStyleCnt="0"/>
      <dgm:spPr/>
    </dgm:pt>
    <dgm:pt modelId="{B2098FCC-F534-4F22-AF0B-D7A5DD69DA96}" type="pres">
      <dgm:prSet presAssocID="{A9C625E4-E174-4FA7-918E-AC7D4C47BD5A}" presName="Name10" presStyleLbl="parChTrans1D2" presStyleIdx="0" presStyleCnt="3"/>
      <dgm:spPr/>
    </dgm:pt>
    <dgm:pt modelId="{7C7DD204-8CBF-4D32-9395-F2E416C1C6B6}" type="pres">
      <dgm:prSet presAssocID="{EE02A364-BB91-48BE-A52A-6AC924608C16}" presName="hierRoot2" presStyleCnt="0"/>
      <dgm:spPr/>
    </dgm:pt>
    <dgm:pt modelId="{9BE6A0C3-CD1B-445A-9450-4FE8F2177830}" type="pres">
      <dgm:prSet presAssocID="{EE02A364-BB91-48BE-A52A-6AC924608C16}" presName="composite2" presStyleCnt="0"/>
      <dgm:spPr/>
    </dgm:pt>
    <dgm:pt modelId="{69B33EA3-E01D-49E5-B31D-8CF67B72684B}" type="pres">
      <dgm:prSet presAssocID="{EE02A364-BB91-48BE-A52A-6AC924608C16}" presName="background2" presStyleLbl="node2" presStyleIdx="0" presStyleCnt="3"/>
      <dgm:spPr/>
    </dgm:pt>
    <dgm:pt modelId="{0705DE6D-75D3-4AB4-8044-0EE41C020C7F}" type="pres">
      <dgm:prSet presAssocID="{EE02A364-BB91-48BE-A52A-6AC924608C16}" presName="text2" presStyleLbl="fgAcc2" presStyleIdx="0" presStyleCnt="3">
        <dgm:presLayoutVars>
          <dgm:chPref val="3"/>
        </dgm:presLayoutVars>
      </dgm:prSet>
      <dgm:spPr/>
    </dgm:pt>
    <dgm:pt modelId="{CEFE7F16-D349-48C4-BD18-9351B6217ACC}" type="pres">
      <dgm:prSet presAssocID="{EE02A364-BB91-48BE-A52A-6AC924608C16}" presName="hierChild3" presStyleCnt="0"/>
      <dgm:spPr/>
    </dgm:pt>
    <dgm:pt modelId="{90D73B15-D84C-48B1-87B3-0BE1B48B30EF}" type="pres">
      <dgm:prSet presAssocID="{038E8E5C-95D7-40F7-9369-E0649781A7E2}" presName="Name10" presStyleLbl="parChTrans1D2" presStyleIdx="1" presStyleCnt="3"/>
      <dgm:spPr/>
    </dgm:pt>
    <dgm:pt modelId="{9D2FA6C6-A42A-480D-BCFA-CEF42D218806}" type="pres">
      <dgm:prSet presAssocID="{59B937FB-2155-42F5-9257-3BF4016EAFCD}" presName="hierRoot2" presStyleCnt="0"/>
      <dgm:spPr/>
    </dgm:pt>
    <dgm:pt modelId="{62C802F5-7BAD-4D29-9586-A8DE8E40E5ED}" type="pres">
      <dgm:prSet presAssocID="{59B937FB-2155-42F5-9257-3BF4016EAFCD}" presName="composite2" presStyleCnt="0"/>
      <dgm:spPr/>
    </dgm:pt>
    <dgm:pt modelId="{7FF9636D-22B8-4225-9292-7731C3A885EA}" type="pres">
      <dgm:prSet presAssocID="{59B937FB-2155-42F5-9257-3BF4016EAFCD}" presName="background2" presStyleLbl="node2" presStyleIdx="1" presStyleCnt="3"/>
      <dgm:spPr/>
    </dgm:pt>
    <dgm:pt modelId="{806909D0-FE19-4D47-B76E-041DFEE3C4D1}" type="pres">
      <dgm:prSet presAssocID="{59B937FB-2155-42F5-9257-3BF4016EAFCD}" presName="text2" presStyleLbl="fgAcc2" presStyleIdx="1" presStyleCnt="3">
        <dgm:presLayoutVars>
          <dgm:chPref val="3"/>
        </dgm:presLayoutVars>
      </dgm:prSet>
      <dgm:spPr/>
    </dgm:pt>
    <dgm:pt modelId="{BA86BD6F-998E-441F-8B78-FA628C115C4F}" type="pres">
      <dgm:prSet presAssocID="{59B937FB-2155-42F5-9257-3BF4016EAFCD}" presName="hierChild3" presStyleCnt="0"/>
      <dgm:spPr/>
    </dgm:pt>
    <dgm:pt modelId="{84DACCD8-F65A-4111-A64E-353D5C3A93A4}" type="pres">
      <dgm:prSet presAssocID="{2AF51830-4079-4C1F-8E2D-CDF4159FD1AA}" presName="Name10" presStyleLbl="parChTrans1D2" presStyleIdx="2" presStyleCnt="3"/>
      <dgm:spPr/>
    </dgm:pt>
    <dgm:pt modelId="{CC8ABB89-0F66-419F-B6E2-2CD9AFB37D16}" type="pres">
      <dgm:prSet presAssocID="{E466A993-B86F-45F4-A642-09CBC44B0CBA}" presName="hierRoot2" presStyleCnt="0"/>
      <dgm:spPr/>
    </dgm:pt>
    <dgm:pt modelId="{5A296359-5757-448D-A331-1BA1793C4424}" type="pres">
      <dgm:prSet presAssocID="{E466A993-B86F-45F4-A642-09CBC44B0CBA}" presName="composite2" presStyleCnt="0"/>
      <dgm:spPr/>
    </dgm:pt>
    <dgm:pt modelId="{942E16C0-5148-43E2-AADC-A1E454D854FD}" type="pres">
      <dgm:prSet presAssocID="{E466A993-B86F-45F4-A642-09CBC44B0CBA}" presName="background2" presStyleLbl="node2" presStyleIdx="2" presStyleCnt="3"/>
      <dgm:spPr/>
    </dgm:pt>
    <dgm:pt modelId="{245B16C0-4590-4C7B-873A-678DDFF06F46}" type="pres">
      <dgm:prSet presAssocID="{E466A993-B86F-45F4-A642-09CBC44B0CBA}" presName="text2" presStyleLbl="fgAcc2" presStyleIdx="2" presStyleCnt="3">
        <dgm:presLayoutVars>
          <dgm:chPref val="3"/>
        </dgm:presLayoutVars>
      </dgm:prSet>
      <dgm:spPr/>
    </dgm:pt>
    <dgm:pt modelId="{7FA77016-F654-417C-BB98-135757D1F70E}" type="pres">
      <dgm:prSet presAssocID="{E466A993-B86F-45F4-A642-09CBC44B0CBA}" presName="hierChild3" presStyleCnt="0"/>
      <dgm:spPr/>
    </dgm:pt>
  </dgm:ptLst>
  <dgm:cxnLst>
    <dgm:cxn modelId="{DD601914-E725-474D-9A07-D3AF7B56D681}" srcId="{5EEA1032-23E8-4E15-A2CA-CB2FDF45D7DB}" destId="{FBC7B8F8-80A6-4FB5-BEA1-BED97D938EF2}" srcOrd="0" destOrd="0" parTransId="{E763E449-86B6-45D6-92E6-8CF6D1A91236}" sibTransId="{9FAB68CC-BB00-4809-B6B7-7BC2335C67C8}"/>
    <dgm:cxn modelId="{DB016B2C-3C19-4A85-A66E-2B2D8F7EEC49}" srcId="{FBC7B8F8-80A6-4FB5-BEA1-BED97D938EF2}" destId="{E466A993-B86F-45F4-A642-09CBC44B0CBA}" srcOrd="2" destOrd="0" parTransId="{2AF51830-4079-4C1F-8E2D-CDF4159FD1AA}" sibTransId="{BF9C07B0-622A-4FD4-8F40-9AA657DF406A}"/>
    <dgm:cxn modelId="{F1C57C2D-66A6-4ADF-9C96-9183780A6907}" type="presOf" srcId="{EE02A364-BB91-48BE-A52A-6AC924608C16}" destId="{0705DE6D-75D3-4AB4-8044-0EE41C020C7F}" srcOrd="0" destOrd="0" presId="urn:microsoft.com/office/officeart/2005/8/layout/hierarchy1"/>
    <dgm:cxn modelId="{50784239-2DF0-42F8-89C8-9E662BB7D04E}" srcId="{FBC7B8F8-80A6-4FB5-BEA1-BED97D938EF2}" destId="{EE02A364-BB91-48BE-A52A-6AC924608C16}" srcOrd="0" destOrd="0" parTransId="{A9C625E4-E174-4FA7-918E-AC7D4C47BD5A}" sibTransId="{2C513EA5-5D77-45D7-84B8-6568A1B99EC4}"/>
    <dgm:cxn modelId="{22B63554-C4FD-4793-A8DD-D157E658EA98}" type="presOf" srcId="{2AF51830-4079-4C1F-8E2D-CDF4159FD1AA}" destId="{84DACCD8-F65A-4111-A64E-353D5C3A93A4}" srcOrd="0" destOrd="0" presId="urn:microsoft.com/office/officeart/2005/8/layout/hierarchy1"/>
    <dgm:cxn modelId="{1C7FA970-6095-4069-9813-D158FEF8EF84}" type="presOf" srcId="{FBC7B8F8-80A6-4FB5-BEA1-BED97D938EF2}" destId="{4441BC99-831B-4020-B1D6-1CC97116116F}" srcOrd="0" destOrd="0" presId="urn:microsoft.com/office/officeart/2005/8/layout/hierarchy1"/>
    <dgm:cxn modelId="{8EE78090-37EA-4696-A640-C261E7EFD390}" type="presOf" srcId="{E466A993-B86F-45F4-A642-09CBC44B0CBA}" destId="{245B16C0-4590-4C7B-873A-678DDFF06F46}" srcOrd="0" destOrd="0" presId="urn:microsoft.com/office/officeart/2005/8/layout/hierarchy1"/>
    <dgm:cxn modelId="{AA4E24A5-C099-49C1-AC52-EECE84A1E487}" type="presOf" srcId="{5EEA1032-23E8-4E15-A2CA-CB2FDF45D7DB}" destId="{434AFD44-58E3-4293-88E3-B48710413AD5}" srcOrd="0" destOrd="0" presId="urn:microsoft.com/office/officeart/2005/8/layout/hierarchy1"/>
    <dgm:cxn modelId="{8D7711D9-76CC-4D1D-9AD4-A9C975718B9E}" type="presOf" srcId="{038E8E5C-95D7-40F7-9369-E0649781A7E2}" destId="{90D73B15-D84C-48B1-87B3-0BE1B48B30EF}" srcOrd="0" destOrd="0" presId="urn:microsoft.com/office/officeart/2005/8/layout/hierarchy1"/>
    <dgm:cxn modelId="{96D773DC-32CB-4D8B-99CF-8AEC695E6B32}" type="presOf" srcId="{59B937FB-2155-42F5-9257-3BF4016EAFCD}" destId="{806909D0-FE19-4D47-B76E-041DFEE3C4D1}" srcOrd="0" destOrd="0" presId="urn:microsoft.com/office/officeart/2005/8/layout/hierarchy1"/>
    <dgm:cxn modelId="{B3AF27ED-89F3-45C3-8FA0-90BEDA1E1C5D}" srcId="{FBC7B8F8-80A6-4FB5-BEA1-BED97D938EF2}" destId="{59B937FB-2155-42F5-9257-3BF4016EAFCD}" srcOrd="1" destOrd="0" parTransId="{038E8E5C-95D7-40F7-9369-E0649781A7E2}" sibTransId="{9F933B90-DF1E-4526-B5D9-E1009C0C8816}"/>
    <dgm:cxn modelId="{179170F0-36EB-4855-BE84-E44376FE86E5}" type="presOf" srcId="{A9C625E4-E174-4FA7-918E-AC7D4C47BD5A}" destId="{B2098FCC-F534-4F22-AF0B-D7A5DD69DA96}" srcOrd="0" destOrd="0" presId="urn:microsoft.com/office/officeart/2005/8/layout/hierarchy1"/>
    <dgm:cxn modelId="{DFDECF1F-9B3A-4BA3-A740-084B7A6B38F7}" type="presParOf" srcId="{434AFD44-58E3-4293-88E3-B48710413AD5}" destId="{01C8A2B2-385D-433A-BF2B-725111ED04D7}" srcOrd="0" destOrd="0" presId="urn:microsoft.com/office/officeart/2005/8/layout/hierarchy1"/>
    <dgm:cxn modelId="{80F99F9F-782F-486A-A537-5F4C9AD9D871}" type="presParOf" srcId="{01C8A2B2-385D-433A-BF2B-725111ED04D7}" destId="{943F880B-9F3E-4964-9527-533E567A1FD3}" srcOrd="0" destOrd="0" presId="urn:microsoft.com/office/officeart/2005/8/layout/hierarchy1"/>
    <dgm:cxn modelId="{262CEAF3-EBF1-46FD-8AB9-FF7F3A6F28AD}" type="presParOf" srcId="{943F880B-9F3E-4964-9527-533E567A1FD3}" destId="{60F1B517-5246-494F-92FB-3CDB5A944BAA}" srcOrd="0" destOrd="0" presId="urn:microsoft.com/office/officeart/2005/8/layout/hierarchy1"/>
    <dgm:cxn modelId="{661F3F5F-FDE7-4D7E-B4BB-518F5B583153}" type="presParOf" srcId="{943F880B-9F3E-4964-9527-533E567A1FD3}" destId="{4441BC99-831B-4020-B1D6-1CC97116116F}" srcOrd="1" destOrd="0" presId="urn:microsoft.com/office/officeart/2005/8/layout/hierarchy1"/>
    <dgm:cxn modelId="{38E47475-9AC7-402F-BFCA-129DD6FC8DED}" type="presParOf" srcId="{01C8A2B2-385D-433A-BF2B-725111ED04D7}" destId="{FD4887E5-E2D3-48B5-B5D8-6CE99FE53D92}" srcOrd="1" destOrd="0" presId="urn:microsoft.com/office/officeart/2005/8/layout/hierarchy1"/>
    <dgm:cxn modelId="{E2C9BC2C-CF6C-40CD-A068-EB663F678911}" type="presParOf" srcId="{FD4887E5-E2D3-48B5-B5D8-6CE99FE53D92}" destId="{B2098FCC-F534-4F22-AF0B-D7A5DD69DA96}" srcOrd="0" destOrd="0" presId="urn:microsoft.com/office/officeart/2005/8/layout/hierarchy1"/>
    <dgm:cxn modelId="{7CF315D1-F96E-42A1-988D-A0C8A7EE36F9}" type="presParOf" srcId="{FD4887E5-E2D3-48B5-B5D8-6CE99FE53D92}" destId="{7C7DD204-8CBF-4D32-9395-F2E416C1C6B6}" srcOrd="1" destOrd="0" presId="urn:microsoft.com/office/officeart/2005/8/layout/hierarchy1"/>
    <dgm:cxn modelId="{A0139A51-1436-4951-9940-B01CEEDD676C}" type="presParOf" srcId="{7C7DD204-8CBF-4D32-9395-F2E416C1C6B6}" destId="{9BE6A0C3-CD1B-445A-9450-4FE8F2177830}" srcOrd="0" destOrd="0" presId="urn:microsoft.com/office/officeart/2005/8/layout/hierarchy1"/>
    <dgm:cxn modelId="{B4FEB6C4-53DD-44D6-981A-2AE1BE4B5B12}" type="presParOf" srcId="{9BE6A0C3-CD1B-445A-9450-4FE8F2177830}" destId="{69B33EA3-E01D-49E5-B31D-8CF67B72684B}" srcOrd="0" destOrd="0" presId="urn:microsoft.com/office/officeart/2005/8/layout/hierarchy1"/>
    <dgm:cxn modelId="{B2F9B5C9-9124-48D1-9B62-360795C07F2E}" type="presParOf" srcId="{9BE6A0C3-CD1B-445A-9450-4FE8F2177830}" destId="{0705DE6D-75D3-4AB4-8044-0EE41C020C7F}" srcOrd="1" destOrd="0" presId="urn:microsoft.com/office/officeart/2005/8/layout/hierarchy1"/>
    <dgm:cxn modelId="{EACCBC7B-8AAB-4847-BB7B-31ADA29D0C83}" type="presParOf" srcId="{7C7DD204-8CBF-4D32-9395-F2E416C1C6B6}" destId="{CEFE7F16-D349-48C4-BD18-9351B6217ACC}" srcOrd="1" destOrd="0" presId="urn:microsoft.com/office/officeart/2005/8/layout/hierarchy1"/>
    <dgm:cxn modelId="{7C391A8A-0F00-4A26-B89D-2ED4FCD0C3C3}" type="presParOf" srcId="{FD4887E5-E2D3-48B5-B5D8-6CE99FE53D92}" destId="{90D73B15-D84C-48B1-87B3-0BE1B48B30EF}" srcOrd="2" destOrd="0" presId="urn:microsoft.com/office/officeart/2005/8/layout/hierarchy1"/>
    <dgm:cxn modelId="{64DD7594-C556-4900-8E52-812051C53B02}" type="presParOf" srcId="{FD4887E5-E2D3-48B5-B5D8-6CE99FE53D92}" destId="{9D2FA6C6-A42A-480D-BCFA-CEF42D218806}" srcOrd="3" destOrd="0" presId="urn:microsoft.com/office/officeart/2005/8/layout/hierarchy1"/>
    <dgm:cxn modelId="{F2B596B9-AA5B-4A03-84D0-CBC70F4C4C17}" type="presParOf" srcId="{9D2FA6C6-A42A-480D-BCFA-CEF42D218806}" destId="{62C802F5-7BAD-4D29-9586-A8DE8E40E5ED}" srcOrd="0" destOrd="0" presId="urn:microsoft.com/office/officeart/2005/8/layout/hierarchy1"/>
    <dgm:cxn modelId="{4E4697F2-9B33-43C6-AE11-EE94031CB2F7}" type="presParOf" srcId="{62C802F5-7BAD-4D29-9586-A8DE8E40E5ED}" destId="{7FF9636D-22B8-4225-9292-7731C3A885EA}" srcOrd="0" destOrd="0" presId="urn:microsoft.com/office/officeart/2005/8/layout/hierarchy1"/>
    <dgm:cxn modelId="{9DEA1903-82A8-4B5E-AD41-EFF3FC706F8F}" type="presParOf" srcId="{62C802F5-7BAD-4D29-9586-A8DE8E40E5ED}" destId="{806909D0-FE19-4D47-B76E-041DFEE3C4D1}" srcOrd="1" destOrd="0" presId="urn:microsoft.com/office/officeart/2005/8/layout/hierarchy1"/>
    <dgm:cxn modelId="{BC44CB99-760A-48E4-9355-B79B675857B7}" type="presParOf" srcId="{9D2FA6C6-A42A-480D-BCFA-CEF42D218806}" destId="{BA86BD6F-998E-441F-8B78-FA628C115C4F}" srcOrd="1" destOrd="0" presId="urn:microsoft.com/office/officeart/2005/8/layout/hierarchy1"/>
    <dgm:cxn modelId="{271F79B9-94F1-46EC-A3E9-B3F1DB47AA31}" type="presParOf" srcId="{FD4887E5-E2D3-48B5-B5D8-6CE99FE53D92}" destId="{84DACCD8-F65A-4111-A64E-353D5C3A93A4}" srcOrd="4" destOrd="0" presId="urn:microsoft.com/office/officeart/2005/8/layout/hierarchy1"/>
    <dgm:cxn modelId="{4F2034EA-FC79-4DB8-8F16-9E8A926709AB}" type="presParOf" srcId="{FD4887E5-E2D3-48B5-B5D8-6CE99FE53D92}" destId="{CC8ABB89-0F66-419F-B6E2-2CD9AFB37D16}" srcOrd="5" destOrd="0" presId="urn:microsoft.com/office/officeart/2005/8/layout/hierarchy1"/>
    <dgm:cxn modelId="{1DECA72E-407C-401C-8A6A-93277F63BAB1}" type="presParOf" srcId="{CC8ABB89-0F66-419F-B6E2-2CD9AFB37D16}" destId="{5A296359-5757-448D-A331-1BA1793C4424}" srcOrd="0" destOrd="0" presId="urn:microsoft.com/office/officeart/2005/8/layout/hierarchy1"/>
    <dgm:cxn modelId="{9DAB1FA3-C6ED-4A2D-B275-444036EB0B13}" type="presParOf" srcId="{5A296359-5757-448D-A331-1BA1793C4424}" destId="{942E16C0-5148-43E2-AADC-A1E454D854FD}" srcOrd="0" destOrd="0" presId="urn:microsoft.com/office/officeart/2005/8/layout/hierarchy1"/>
    <dgm:cxn modelId="{FE8FDCB0-B60D-40E4-B86F-7FE1406171EA}" type="presParOf" srcId="{5A296359-5757-448D-A331-1BA1793C4424}" destId="{245B16C0-4590-4C7B-873A-678DDFF06F46}" srcOrd="1" destOrd="0" presId="urn:microsoft.com/office/officeart/2005/8/layout/hierarchy1"/>
    <dgm:cxn modelId="{04EE44CC-94F9-41C6-984D-DA1A79FDC1F6}" type="presParOf" srcId="{CC8ABB89-0F66-419F-B6E2-2CD9AFB37D16}" destId="{7FA77016-F654-417C-BB98-135757D1F7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ACCD8-F65A-4111-A64E-353D5C3A93A4}">
      <dsp:nvSpPr>
        <dsp:cNvPr id="0" name=""/>
        <dsp:cNvSpPr/>
      </dsp:nvSpPr>
      <dsp:spPr>
        <a:xfrm>
          <a:off x="2125924" y="835042"/>
          <a:ext cx="1508720" cy="359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52"/>
              </a:lnTo>
              <a:lnTo>
                <a:pt x="1508720" y="244652"/>
              </a:lnTo>
              <a:lnTo>
                <a:pt x="1508720" y="359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73B15-D84C-48B1-87B3-0BE1B48B30EF}">
      <dsp:nvSpPr>
        <dsp:cNvPr id="0" name=""/>
        <dsp:cNvSpPr/>
      </dsp:nvSpPr>
      <dsp:spPr>
        <a:xfrm>
          <a:off x="2080204" y="835042"/>
          <a:ext cx="91440" cy="359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98FCC-F534-4F22-AF0B-D7A5DD69DA96}">
      <dsp:nvSpPr>
        <dsp:cNvPr id="0" name=""/>
        <dsp:cNvSpPr/>
      </dsp:nvSpPr>
      <dsp:spPr>
        <a:xfrm>
          <a:off x="617203" y="835042"/>
          <a:ext cx="1508720" cy="359006"/>
        </a:xfrm>
        <a:custGeom>
          <a:avLst/>
          <a:gdLst/>
          <a:ahLst/>
          <a:cxnLst/>
          <a:rect l="0" t="0" r="0" b="0"/>
          <a:pathLst>
            <a:path>
              <a:moveTo>
                <a:pt x="1508720" y="0"/>
              </a:moveTo>
              <a:lnTo>
                <a:pt x="1508720" y="244652"/>
              </a:lnTo>
              <a:lnTo>
                <a:pt x="0" y="244652"/>
              </a:lnTo>
              <a:lnTo>
                <a:pt x="0" y="359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1B517-5246-494F-92FB-3CDB5A944BAA}">
      <dsp:nvSpPr>
        <dsp:cNvPr id="0" name=""/>
        <dsp:cNvSpPr/>
      </dsp:nvSpPr>
      <dsp:spPr>
        <a:xfrm>
          <a:off x="1508720" y="51193"/>
          <a:ext cx="1234407" cy="783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1BC99-831B-4020-B1D6-1CC97116116F}">
      <dsp:nvSpPr>
        <dsp:cNvPr id="0" name=""/>
        <dsp:cNvSpPr/>
      </dsp:nvSpPr>
      <dsp:spPr>
        <a:xfrm>
          <a:off x="1645877" y="181492"/>
          <a:ext cx="1234407" cy="783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Глобальные модели</a:t>
          </a:r>
        </a:p>
      </dsp:txBody>
      <dsp:txXfrm>
        <a:off x="1668835" y="204450"/>
        <a:ext cx="1188491" cy="737933"/>
      </dsp:txXfrm>
    </dsp:sp>
    <dsp:sp modelId="{69B33EA3-E01D-49E5-B31D-8CF67B72684B}">
      <dsp:nvSpPr>
        <dsp:cNvPr id="0" name=""/>
        <dsp:cNvSpPr/>
      </dsp:nvSpPr>
      <dsp:spPr>
        <a:xfrm>
          <a:off x="0" y="1194049"/>
          <a:ext cx="1234407" cy="783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5DE6D-75D3-4AB4-8044-0EE41C020C7F}">
      <dsp:nvSpPr>
        <dsp:cNvPr id="0" name=""/>
        <dsp:cNvSpPr/>
      </dsp:nvSpPr>
      <dsp:spPr>
        <a:xfrm>
          <a:off x="137156" y="1324348"/>
          <a:ext cx="1234407" cy="783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GEODVEL 2010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114" y="1347306"/>
        <a:ext cx="1188491" cy="737933"/>
      </dsp:txXfrm>
    </dsp:sp>
    <dsp:sp modelId="{7FF9636D-22B8-4225-9292-7731C3A885EA}">
      <dsp:nvSpPr>
        <dsp:cNvPr id="0" name=""/>
        <dsp:cNvSpPr/>
      </dsp:nvSpPr>
      <dsp:spPr>
        <a:xfrm>
          <a:off x="1508720" y="1194049"/>
          <a:ext cx="1234407" cy="783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909D0-FE19-4D47-B76E-041DFEE3C4D1}">
      <dsp:nvSpPr>
        <dsp:cNvPr id="0" name=""/>
        <dsp:cNvSpPr/>
      </dsp:nvSpPr>
      <dsp:spPr>
        <a:xfrm>
          <a:off x="1645877" y="1324348"/>
          <a:ext cx="1234407" cy="783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NNR-MORVEL56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8835" y="1347306"/>
        <a:ext cx="1188491" cy="737933"/>
      </dsp:txXfrm>
    </dsp:sp>
    <dsp:sp modelId="{942E16C0-5148-43E2-AADC-A1E454D854FD}">
      <dsp:nvSpPr>
        <dsp:cNvPr id="0" name=""/>
        <dsp:cNvSpPr/>
      </dsp:nvSpPr>
      <dsp:spPr>
        <a:xfrm>
          <a:off x="3017441" y="1194049"/>
          <a:ext cx="1234407" cy="783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B16C0-4590-4C7B-873A-678DDFF06F46}">
      <dsp:nvSpPr>
        <dsp:cNvPr id="0" name=""/>
        <dsp:cNvSpPr/>
      </dsp:nvSpPr>
      <dsp:spPr>
        <a:xfrm>
          <a:off x="3154598" y="1324348"/>
          <a:ext cx="1234407" cy="783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NUVEL-1A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7556" y="1347306"/>
        <a:ext cx="1188491" cy="737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8636" y="1206690"/>
            <a:ext cx="5877877" cy="817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37272" y="2179828"/>
            <a:ext cx="4840605" cy="973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5757" y="895286"/>
            <a:ext cx="3008090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61302" y="895286"/>
            <a:ext cx="3008090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757" y="155702"/>
            <a:ext cx="6223635" cy="6228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757" y="895286"/>
            <a:ext cx="6223635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51151" y="3620071"/>
            <a:ext cx="2212848" cy="194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5757" y="3620071"/>
            <a:ext cx="1590484" cy="194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78908" y="3620071"/>
            <a:ext cx="1590484" cy="194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4a"/><Relationship Id="rId16" Type="http://schemas.openxmlformats.org/officeDocument/2006/relationships/image" Target="../media/image13.png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diagramQuickStyle" Target="../diagrams/quickStyle1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diagramLayout" Target="../diagrams/layout1.xml"/><Relationship Id="rId2" Type="http://schemas.openxmlformats.org/officeDocument/2006/relationships/audio" Target="../media/media4.m4a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14.png"/><Relationship Id="rId1" Type="http://schemas.microsoft.com/office/2007/relationships/media" Target="../media/media4.m4a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diagramData" Target="../diagrams/data1.xml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microsoft.com/office/2007/relationships/diagramDrawing" Target="../diagrams/drawing1.xml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12" Type="http://schemas.openxmlformats.org/officeDocument/2006/relationships/image" Target="../media/image1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1.png"/><Relationship Id="rId11" Type="http://schemas.openxmlformats.org/officeDocument/2006/relationships/image" Target="../media/image5.png"/><Relationship Id="rId5" Type="http://schemas.openxmlformats.org/officeDocument/2006/relationships/image" Target="../media/image50.png"/><Relationship Id="rId10" Type="http://schemas.openxmlformats.org/officeDocument/2006/relationships/image" Target="../media/image4.png"/><Relationship Id="rId4" Type="http://schemas.openxmlformats.org/officeDocument/2006/relationships/image" Target="../media/image49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6086" y="2226671"/>
            <a:ext cx="2341880" cy="1647825"/>
            <a:chOff x="4546086" y="2226671"/>
            <a:chExt cx="2341880" cy="1647825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6843" y="2613354"/>
              <a:ext cx="900755" cy="2419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6738" y="2869021"/>
              <a:ext cx="1260859" cy="2419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6948" y="2359212"/>
              <a:ext cx="540650" cy="2404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6086" y="3122869"/>
              <a:ext cx="2341511" cy="751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7396" y="2226671"/>
              <a:ext cx="180201" cy="11877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12347"/>
            <a:ext cx="1621155" cy="1140460"/>
            <a:chOff x="0" y="12347"/>
            <a:chExt cx="1621155" cy="1140460"/>
          </a:xfrm>
        </p:grpSpPr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523687"/>
              <a:ext cx="900324" cy="2419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68018"/>
              <a:ext cx="1260424" cy="2419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779351"/>
              <a:ext cx="540216" cy="2404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315" y="12347"/>
              <a:ext cx="1442220" cy="2419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1033548"/>
              <a:ext cx="179769" cy="1187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16064"/>
              <a:ext cx="181227" cy="24006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2CD3BB-6545-654A-9A3D-99AD9D0C8700}"/>
              </a:ext>
            </a:extLst>
          </p:cNvPr>
          <p:cNvSpPr txBox="1"/>
          <p:nvPr/>
        </p:nvSpPr>
        <p:spPr>
          <a:xfrm>
            <a:off x="1016000" y="409823"/>
            <a:ext cx="4203443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КИНЕМАТИКИ ЮЖНОГО УЗБЕКИСТАНА МЕТОДАМИ ГНСС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F056E3-9505-573D-A6A4-BF487146D574}"/>
              </a:ext>
            </a:extLst>
          </p:cNvPr>
          <p:cNvSpPr txBox="1"/>
          <p:nvPr/>
        </p:nvSpPr>
        <p:spPr>
          <a:xfrm>
            <a:off x="270108" y="1883781"/>
            <a:ext cx="5486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Фазилова Д., 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Рахимбердиева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</a:t>
            </a:r>
            <a:endParaRPr 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Астрономический институт имени Улугбека 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наук Узбекистана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Униве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рситет Узбекистана имени Мирзо Улугбека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75B70E8-A59E-92B0-38E0-7D9E6C15C2C1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5433" y="163992"/>
            <a:ext cx="1804572" cy="359695"/>
          </a:xfrm>
          <a:prstGeom prst="rect">
            <a:avLst/>
          </a:prstGeom>
          <a:noFill/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3105513-4CB1-7E98-6886-4BD9CCBCC16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4374" y="119560"/>
            <a:ext cx="404895" cy="491658"/>
          </a:xfrm>
          <a:prstGeom prst="rect">
            <a:avLst/>
          </a:prstGeom>
        </p:spPr>
      </p:pic>
      <p:pic>
        <p:nvPicPr>
          <p:cNvPr id="33" name="Audio 32">
            <a:extLst>
              <a:ext uri="{FF2B5EF4-FFF2-40B4-BE49-F238E27FC236}">
                <a16:creationId xmlns:a16="http://schemas.microsoft.com/office/drawing/2014/main" id="{FF1B88E0-3BED-C411-7054-ADAF298539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943600" y="29273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64"/>
    </mc:Choice>
    <mc:Fallback>
      <p:transition spd="slow" advTm="11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14EBDF-ADF0-0943-C369-5E7C79A17C38}"/>
              </a:ext>
            </a:extLst>
          </p:cNvPr>
          <p:cNvSpPr txBox="1"/>
          <p:nvPr/>
        </p:nvSpPr>
        <p:spPr>
          <a:xfrm>
            <a:off x="177799" y="132054"/>
            <a:ext cx="3886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Применение Глобальной Навигационной Спутниковой Системы (ГНСС) для исследования современных движений тектонических плит стало важным этапом в развитии космической геодезии. Современные ГНСС-технологии позволяют определять 3D-координаты с высокой точностью, фиксируя даже незначительные смещения, которые необходимы для создания детализированных моделей кинематики плит.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334788-401C-C30B-4933-F774C47253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9" y="2302188"/>
            <a:ext cx="2857031" cy="14880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ECA8B6-072E-111D-F948-7CE722408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0" y="123885"/>
            <a:ext cx="2057400" cy="1777501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1B499328-6040-9B89-98B6-2E5A8EF1C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944" y="2020894"/>
            <a:ext cx="3492856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EF1F1D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EF1F1D"/>
                </a:solidFill>
                <a:effectLst/>
                <a:uLnTx/>
                <a:uFillTx/>
                <a:cs typeface="Times New Roman" panose="02020603050405020304" pitchFamily="18" charset="0"/>
              </a:rPr>
              <a:t>1930</a:t>
            </a:r>
            <a:r>
              <a:rPr kumimoji="0" lang="de-DE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начались непрерывные наблюдения на станции </a:t>
            </a:r>
            <a:r>
              <a:rPr kumimoji="0" lang="ru-RU" altLang="ru-RU" sz="1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Китаб</a:t>
            </a: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в рамках Международной службы широты</a:t>
            </a:r>
            <a:r>
              <a:rPr lang="ru-RU" altLang="ru-RU" sz="1400" dirty="0">
                <a:cs typeface="Times New Roman" panose="02020603050405020304" pitchFamily="18" charset="0"/>
              </a:rPr>
              <a:t>.</a:t>
            </a:r>
            <a:r>
              <a:rPr kumimoji="0" lang="en-GB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EF1F1D"/>
                </a:solidFill>
                <a:effectLst/>
                <a:uLnTx/>
                <a:uFillTx/>
                <a:cs typeface="Times New Roman" panose="02020603050405020304" pitchFamily="18" charset="0"/>
              </a:rPr>
              <a:t>С начала 90-х</a:t>
            </a:r>
            <a:r>
              <a:rPr kumimoji="0" lang="en-GB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станция </a:t>
            </a:r>
            <a:r>
              <a:rPr kumimoji="0" lang="ru-RU" altLang="ru-RU" sz="1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Китаб</a:t>
            </a: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включена в </a:t>
            </a:r>
            <a:r>
              <a:rPr kumimoji="0" lang="en-GB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International G</a:t>
            </a:r>
            <a:r>
              <a:rPr kumimoji="0" lang="en-US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NS</a:t>
            </a:r>
            <a:r>
              <a:rPr kumimoji="0" lang="en-GB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S Service for Geodynamics (IGS) </a:t>
            </a: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и сеть</a:t>
            </a:r>
            <a:r>
              <a:rPr kumimoji="0" lang="en-GB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DORIS </a:t>
            </a:r>
          </a:p>
        </p:txBody>
      </p:sp>
      <p:pic>
        <p:nvPicPr>
          <p:cNvPr id="25" name="Audio 24">
            <a:extLst>
              <a:ext uri="{FF2B5EF4-FFF2-40B4-BE49-F238E27FC236}">
                <a16:creationId xmlns:a16="http://schemas.microsoft.com/office/drawing/2014/main" id="{B3F8AB3B-2299-C68E-1D7E-B872AC8BA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3600" y="29273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121"/>
    </mc:Choice>
    <mc:Fallback>
      <p:transition spd="slow" advTm="132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985"/>
            <a:ext cx="6911975" cy="3885565"/>
            <a:chOff x="0" y="2694"/>
            <a:chExt cx="6911975" cy="3885565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694"/>
              <a:ext cx="2592989" cy="1591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4592" y="432494"/>
              <a:ext cx="5167215" cy="345550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840ACA1-BE80-4C73-BF10-7A628FAB4A00}"/>
              </a:ext>
            </a:extLst>
          </p:cNvPr>
          <p:cNvSpPr txBox="1"/>
          <p:nvPr/>
        </p:nvSpPr>
        <p:spPr>
          <a:xfrm>
            <a:off x="3420843" y="1038333"/>
            <a:ext cx="32237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на исследуемой территории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геодинамическое районирование территории и показано что, в новейшее время тектонические движения активизировались. Например,   значения движений земной коры в разных районах Южного Узбекистана достигают от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мм/г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3439CF-CA26-208D-8ED1-6EDBD26B0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09" y="691256"/>
            <a:ext cx="3223789" cy="2674993"/>
          </a:xfrm>
          <a:prstGeom prst="rect">
            <a:avLst/>
          </a:prstGeom>
        </p:spPr>
      </p:pic>
      <p:pic>
        <p:nvPicPr>
          <p:cNvPr id="17" name="Audio 16">
            <a:extLst>
              <a:ext uri="{FF2B5EF4-FFF2-40B4-BE49-F238E27FC236}">
                <a16:creationId xmlns:a16="http://schemas.microsoft.com/office/drawing/2014/main" id="{A3F9BC40-9A1B-CDBE-50CD-A6A571FB1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29273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41"/>
    </mc:Choice>
    <mc:Fallback>
      <p:transition spd="slow" advTm="45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085" y="153690"/>
            <a:ext cx="1241686" cy="1592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4491" y="149572"/>
            <a:ext cx="1015977" cy="1551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84743" y="120132"/>
            <a:ext cx="1353409" cy="15924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86148" y="153707"/>
            <a:ext cx="338455" cy="151130"/>
            <a:chOff x="1086148" y="153707"/>
            <a:chExt cx="338455" cy="151130"/>
          </a:xfrm>
        </p:grpSpPr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993" y="153707"/>
              <a:ext cx="225498" cy="1509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6148" y="230303"/>
              <a:ext cx="112845" cy="7437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38647" y="136597"/>
            <a:ext cx="1580968" cy="15924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792995" y="128365"/>
            <a:ext cx="1692275" cy="159385"/>
            <a:chOff x="3792995" y="128365"/>
            <a:chExt cx="1692275" cy="159385"/>
          </a:xfrm>
        </p:grpSpPr>
        <p:pic>
          <p:nvPicPr>
            <p:cNvPr id="10" name="object 1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1337" y="132482"/>
              <a:ext cx="1015978" cy="1551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05839" y="136614"/>
              <a:ext cx="225498" cy="1509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5491" y="128365"/>
              <a:ext cx="339252" cy="1503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92995" y="213211"/>
              <a:ext cx="112842" cy="7437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85" y="3657026"/>
            <a:ext cx="1241686" cy="15924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24491" y="3652909"/>
            <a:ext cx="1015977" cy="15512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484743" y="3623469"/>
            <a:ext cx="1353409" cy="159242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086148" y="3657043"/>
            <a:ext cx="338455" cy="151130"/>
            <a:chOff x="1086148" y="3657043"/>
            <a:chExt cx="338455" cy="151130"/>
          </a:xfrm>
        </p:grpSpPr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98993" y="3657043"/>
              <a:ext cx="225498" cy="1509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86148" y="3733640"/>
              <a:ext cx="112845" cy="74374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38647" y="3639933"/>
            <a:ext cx="1580968" cy="15924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3792995" y="3631702"/>
            <a:ext cx="1692275" cy="159385"/>
            <a:chOff x="3792995" y="3631702"/>
            <a:chExt cx="1692275" cy="159385"/>
          </a:xfrm>
        </p:grpSpPr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31337" y="3635818"/>
              <a:ext cx="1015978" cy="15512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05837" y="3639951"/>
              <a:ext cx="225500" cy="15099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45491" y="3631702"/>
              <a:ext cx="339252" cy="15035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92995" y="3716549"/>
              <a:ext cx="112842" cy="74377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8680F43-E61D-BB5D-D3A4-42B9D6C57AA8}"/>
              </a:ext>
            </a:extLst>
          </p:cNvPr>
          <p:cNvSpPr txBox="1"/>
          <p:nvPr/>
        </p:nvSpPr>
        <p:spPr>
          <a:xfrm>
            <a:off x="368300" y="389526"/>
            <a:ext cx="6172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Целью данного исследования является построение карты горизонтальных движений земной коры Южного Узбекистана с использованием анализа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GPS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сравнение горизонтальных скоростей пунктов с глобальными тектоническими моделями GEODVEL2010, NNR-MORVEL56,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NUVEL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400" dirty="0"/>
          </a:p>
        </p:txBody>
      </p:sp>
      <p:graphicFrame>
        <p:nvGraphicFramePr>
          <p:cNvPr id="31" name="Схема 30">
            <a:extLst>
              <a:ext uri="{FF2B5EF4-FFF2-40B4-BE49-F238E27FC236}">
                <a16:creationId xmlns:a16="http://schemas.microsoft.com/office/drawing/2014/main" id="{7AD5348D-6D99-5564-3B5E-664BBCEBF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100206"/>
              </p:ext>
            </p:extLst>
          </p:nvPr>
        </p:nvGraphicFramePr>
        <p:xfrm>
          <a:off x="1198994" y="1343632"/>
          <a:ext cx="4389006" cy="215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32" name="Audio 31">
            <a:extLst>
              <a:ext uri="{FF2B5EF4-FFF2-40B4-BE49-F238E27FC236}">
                <a16:creationId xmlns:a16="http://schemas.microsoft.com/office/drawing/2014/main" id="{1E984279-DB96-6284-DAF4-F77A9CF5C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943600" y="29273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07"/>
    </mc:Choice>
    <mc:Fallback>
      <p:transition spd="slow" advTm="69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ECB9D5-8D59-5828-71EF-4D39830CD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64" y="1156662"/>
            <a:ext cx="3108035" cy="2198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175332-B2CE-DF95-BBAC-CFB342C66593}"/>
              </a:ext>
            </a:extLst>
          </p:cNvPr>
          <p:cNvSpPr txBox="1"/>
          <p:nvPr/>
        </p:nvSpPr>
        <p:spPr>
          <a:xfrm>
            <a:off x="66963" y="535213"/>
            <a:ext cx="3273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исследования выбраны  12 станций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расположенные в Южном Узбекистане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DC19DC-E536-29E4-A49F-C3A3F5E3C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601" y="359907"/>
            <a:ext cx="2636791" cy="1297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12EF03-3BFF-4327-AB57-BE558D3C23F9}"/>
              </a:ext>
            </a:extLst>
          </p:cNvPr>
          <p:cNvSpPr txBox="1"/>
          <p:nvPr/>
        </p:nvSpPr>
        <p:spPr>
          <a:xfrm>
            <a:off x="3454400" y="1565691"/>
            <a:ext cx="33966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файлы измерений в формате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RINEX</a:t>
            </a:r>
            <a:endParaRPr lang="ru-RU" sz="1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вычисления скорости станций необходимо получить данные не менее чем за 3 цикла измерений.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Орбитальные параметры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Автоматически загружаются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в ходе обработки, но также их можно загрузить заранее.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выходе после первого этапа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Gamit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имеем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для оценки местоположения станций.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1E452-CA01-F051-D4F0-9EA42A10FA88}"/>
              </a:ext>
            </a:extLst>
          </p:cNvPr>
          <p:cNvSpPr txBox="1"/>
          <p:nvPr/>
        </p:nvSpPr>
        <p:spPr>
          <a:xfrm>
            <a:off x="1609436" y="36757"/>
            <a:ext cx="474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обработки в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GAMIT/GLOBK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51697-C6B2-E18F-B902-53CC7EAD5746}"/>
              </a:ext>
            </a:extLst>
          </p:cNvPr>
          <p:cNvSpPr txBox="1"/>
          <p:nvPr/>
        </p:nvSpPr>
        <p:spPr>
          <a:xfrm>
            <a:off x="20782" y="3357497"/>
            <a:ext cx="3509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IGS: </a:t>
            </a:r>
            <a:r>
              <a:rPr lang="en-US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BADG</a:t>
            </a:r>
            <a:r>
              <a:rPr lang="ru-RU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NOVM</a:t>
            </a:r>
            <a:r>
              <a:rPr lang="ru-RU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PODG</a:t>
            </a:r>
            <a:r>
              <a:rPr lang="ru-RU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KRTV</a:t>
            </a:r>
            <a:r>
              <a:rPr lang="ru-RU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HYDE</a:t>
            </a:r>
            <a:r>
              <a:rPr lang="ru-RU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CHUM</a:t>
            </a:r>
            <a:r>
              <a:rPr lang="ru-RU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POL</a:t>
            </a:r>
            <a:r>
              <a:rPr lang="ru-RU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2, </a:t>
            </a:r>
            <a:r>
              <a:rPr lang="en-US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ARTU</a:t>
            </a:r>
            <a:r>
              <a:rPr lang="ru-RU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TEHN ISBA MOBN SEKC</a:t>
            </a:r>
            <a:endParaRPr lang="ru-RU" sz="1200" dirty="0">
              <a:highlight>
                <a:srgbClr val="FF0000"/>
              </a:highlight>
            </a:endParaRP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DC209B11-DBE6-42C5-77B4-20D29AFB6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3600" y="2927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1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958"/>
    </mc:Choice>
    <mc:Fallback>
      <p:transition spd="slow" advTm="109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90" y="2566"/>
            <a:ext cx="6436288" cy="35288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36098" y="2881"/>
            <a:ext cx="475710" cy="388511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06434" y="3281831"/>
            <a:ext cx="288925" cy="393065"/>
            <a:chOff x="206434" y="3281831"/>
            <a:chExt cx="288925" cy="393065"/>
          </a:xfrm>
        </p:grpSpPr>
        <p:sp>
          <p:nvSpPr>
            <p:cNvPr id="5" name="object 5"/>
            <p:cNvSpPr/>
            <p:nvPr/>
          </p:nvSpPr>
          <p:spPr>
            <a:xfrm>
              <a:off x="240116" y="3531394"/>
              <a:ext cx="255270" cy="143510"/>
            </a:xfrm>
            <a:custGeom>
              <a:avLst/>
              <a:gdLst/>
              <a:ahLst/>
              <a:cxnLst/>
              <a:rect l="l" t="t" r="r" b="b"/>
              <a:pathLst>
                <a:path w="255270" h="143510">
                  <a:moveTo>
                    <a:pt x="219413" y="0"/>
                  </a:moveTo>
                  <a:lnTo>
                    <a:pt x="182961" y="10489"/>
                  </a:lnTo>
                  <a:lnTo>
                    <a:pt x="150918" y="31206"/>
                  </a:lnTo>
                  <a:lnTo>
                    <a:pt x="128447" y="50392"/>
                  </a:lnTo>
                  <a:lnTo>
                    <a:pt x="104373" y="70333"/>
                  </a:lnTo>
                  <a:lnTo>
                    <a:pt x="71797" y="90274"/>
                  </a:lnTo>
                  <a:lnTo>
                    <a:pt x="35434" y="100126"/>
                  </a:lnTo>
                  <a:lnTo>
                    <a:pt x="0" y="89797"/>
                  </a:lnTo>
                  <a:lnTo>
                    <a:pt x="4518" y="95683"/>
                  </a:lnTo>
                  <a:lnTo>
                    <a:pt x="34427" y="120524"/>
                  </a:lnTo>
                  <a:lnTo>
                    <a:pt x="107225" y="143421"/>
                  </a:lnTo>
                  <a:lnTo>
                    <a:pt x="151507" y="136706"/>
                  </a:lnTo>
                  <a:lnTo>
                    <a:pt x="191733" y="116968"/>
                  </a:lnTo>
                  <a:lnTo>
                    <a:pt x="224608" y="87394"/>
                  </a:lnTo>
                  <a:lnTo>
                    <a:pt x="246833" y="51173"/>
                  </a:lnTo>
                  <a:lnTo>
                    <a:pt x="255113" y="11494"/>
                  </a:lnTo>
                  <a:lnTo>
                    <a:pt x="219413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434" y="3281831"/>
              <a:ext cx="287103" cy="34071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5445" y="3295223"/>
            <a:ext cx="1803849" cy="357437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D529CEF-5D48-2453-F8B2-456781391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307593"/>
              </p:ext>
            </p:extLst>
          </p:nvPr>
        </p:nvGraphicFramePr>
        <p:xfrm>
          <a:off x="493537" y="727075"/>
          <a:ext cx="5819819" cy="2895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179">
                  <a:extLst>
                    <a:ext uri="{9D8B030D-6E8A-4147-A177-3AD203B41FA5}">
                      <a16:colId xmlns:a16="http://schemas.microsoft.com/office/drawing/2014/main" val="2817674203"/>
                    </a:ext>
                  </a:extLst>
                </a:gridCol>
                <a:gridCol w="692179">
                  <a:extLst>
                    <a:ext uri="{9D8B030D-6E8A-4147-A177-3AD203B41FA5}">
                      <a16:colId xmlns:a16="http://schemas.microsoft.com/office/drawing/2014/main" val="703529877"/>
                    </a:ext>
                  </a:extLst>
                </a:gridCol>
                <a:gridCol w="692179">
                  <a:extLst>
                    <a:ext uri="{9D8B030D-6E8A-4147-A177-3AD203B41FA5}">
                      <a16:colId xmlns:a16="http://schemas.microsoft.com/office/drawing/2014/main" val="1984702091"/>
                    </a:ext>
                  </a:extLst>
                </a:gridCol>
                <a:gridCol w="652256">
                  <a:extLst>
                    <a:ext uri="{9D8B030D-6E8A-4147-A177-3AD203B41FA5}">
                      <a16:colId xmlns:a16="http://schemas.microsoft.com/office/drawing/2014/main" val="199886499"/>
                    </a:ext>
                  </a:extLst>
                </a:gridCol>
                <a:gridCol w="668108">
                  <a:extLst>
                    <a:ext uri="{9D8B030D-6E8A-4147-A177-3AD203B41FA5}">
                      <a16:colId xmlns:a16="http://schemas.microsoft.com/office/drawing/2014/main" val="4246009382"/>
                    </a:ext>
                  </a:extLst>
                </a:gridCol>
                <a:gridCol w="668108">
                  <a:extLst>
                    <a:ext uri="{9D8B030D-6E8A-4147-A177-3AD203B41FA5}">
                      <a16:colId xmlns:a16="http://schemas.microsoft.com/office/drawing/2014/main" val="2899284153"/>
                    </a:ext>
                  </a:extLst>
                </a:gridCol>
                <a:gridCol w="604702">
                  <a:extLst>
                    <a:ext uri="{9D8B030D-6E8A-4147-A177-3AD203B41FA5}">
                      <a16:colId xmlns:a16="http://schemas.microsoft.com/office/drawing/2014/main" val="3436359835"/>
                    </a:ext>
                  </a:extLst>
                </a:gridCol>
                <a:gridCol w="601766">
                  <a:extLst>
                    <a:ext uri="{9D8B030D-6E8A-4147-A177-3AD203B41FA5}">
                      <a16:colId xmlns:a16="http://schemas.microsoft.com/office/drawing/2014/main" val="727308618"/>
                    </a:ext>
                  </a:extLst>
                </a:gridCol>
                <a:gridCol w="548342">
                  <a:extLst>
                    <a:ext uri="{9D8B030D-6E8A-4147-A177-3AD203B41FA5}">
                      <a16:colId xmlns:a16="http://schemas.microsoft.com/office/drawing/2014/main" val="3362030727"/>
                    </a:ext>
                  </a:extLst>
                </a:gridCol>
              </a:tblGrid>
              <a:tr h="3248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Пункт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GPS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NUVEL-1A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MORVEL56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GEODVEL 2010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449160"/>
                  </a:ext>
                </a:extLst>
              </a:tr>
              <a:tr h="743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V</a:t>
                      </a:r>
                      <a:r>
                        <a:rPr lang="en-US" sz="1000" kern="0" baseline="-25000">
                          <a:effectLst/>
                        </a:rPr>
                        <a:t>j</a:t>
                      </a:r>
                      <a:endParaRPr lang="ru-RU" sz="800" kern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мм/г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V</a:t>
                      </a:r>
                      <a:r>
                        <a:rPr lang="en-US" sz="1000" kern="0" baseline="-25000">
                          <a:effectLst/>
                        </a:rPr>
                        <a:t>l</a:t>
                      </a:r>
                      <a:endParaRPr lang="ru-RU" sz="800" kern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baseline="-25000">
                          <a:effectLst/>
                        </a:rPr>
                        <a:t> </a:t>
                      </a:r>
                      <a:endParaRPr lang="ru-RU" sz="800" kern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мм/г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V</a:t>
                      </a:r>
                      <a:r>
                        <a:rPr lang="en-US" sz="1000" kern="0" baseline="-25000">
                          <a:effectLst/>
                        </a:rPr>
                        <a:t>j</a:t>
                      </a:r>
                      <a:endParaRPr lang="ru-RU" sz="800" kern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мм/г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V</a:t>
                      </a:r>
                      <a:r>
                        <a:rPr lang="en-US" sz="1000" kern="0" baseline="-25000">
                          <a:effectLst/>
                        </a:rPr>
                        <a:t>l</a:t>
                      </a:r>
                      <a:endParaRPr lang="ru-RU" sz="800" kern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baseline="-25000">
                          <a:effectLst/>
                        </a:rPr>
                        <a:t> </a:t>
                      </a:r>
                      <a:endParaRPr lang="ru-RU" sz="800" kern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мм/г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V</a:t>
                      </a:r>
                      <a:r>
                        <a:rPr lang="en-US" sz="1000" kern="0" baseline="-25000">
                          <a:effectLst/>
                        </a:rPr>
                        <a:t>j</a:t>
                      </a:r>
                      <a:endParaRPr lang="ru-RU" sz="800" kern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мм/г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V</a:t>
                      </a:r>
                      <a:r>
                        <a:rPr lang="en-US" sz="1000" kern="0" baseline="-25000">
                          <a:effectLst/>
                        </a:rPr>
                        <a:t>l</a:t>
                      </a:r>
                      <a:endParaRPr lang="ru-RU" sz="800" kern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baseline="-25000">
                          <a:effectLst/>
                        </a:rPr>
                        <a:t> </a:t>
                      </a:r>
                      <a:endParaRPr lang="ru-RU" sz="800" kern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мм/г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V</a:t>
                      </a:r>
                      <a:r>
                        <a:rPr lang="en-US" sz="1000" kern="0" baseline="-25000">
                          <a:effectLst/>
                        </a:rPr>
                        <a:t>j</a:t>
                      </a:r>
                      <a:endParaRPr lang="ru-RU" sz="800" kern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мм/г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V</a:t>
                      </a:r>
                      <a:r>
                        <a:rPr lang="en-US" sz="1000" kern="0" baseline="-25000">
                          <a:effectLst/>
                        </a:rPr>
                        <a:t>l</a:t>
                      </a:r>
                      <a:endParaRPr lang="ru-RU" sz="800" kern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baseline="-25000">
                          <a:effectLst/>
                        </a:rPr>
                        <a:t> </a:t>
                      </a:r>
                      <a:endParaRPr lang="ru-RU" sz="800" kern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мм/г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extLst>
                  <a:ext uri="{0D108BD9-81ED-4DB2-BD59-A6C34878D82A}">
                    <a16:rowId xmlns:a16="http://schemas.microsoft.com/office/drawing/2014/main" val="1925507793"/>
                  </a:ext>
                </a:extLst>
              </a:tr>
              <a:tr h="15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DEN1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</a:t>
                      </a:r>
                      <a:r>
                        <a:rPr lang="en-US" sz="900" kern="0">
                          <a:effectLst/>
                        </a:rPr>
                        <a:t>.</a:t>
                      </a:r>
                      <a:r>
                        <a:rPr lang="ru-RU" sz="900" kern="0">
                          <a:effectLst/>
                        </a:rPr>
                        <a:t>97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26.52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-0.04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25.98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1.60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24.71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2.71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27.73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extLst>
                  <a:ext uri="{0D108BD9-81ED-4DB2-BD59-A6C34878D82A}">
                    <a16:rowId xmlns:a16="http://schemas.microsoft.com/office/drawing/2014/main" val="2178526955"/>
                  </a:ext>
                </a:extLst>
              </a:tr>
              <a:tr h="15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TER1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6</a:t>
                      </a:r>
                      <a:r>
                        <a:rPr lang="en-US" sz="900" kern="0">
                          <a:effectLst/>
                        </a:rPr>
                        <a:t>.</a:t>
                      </a:r>
                      <a:r>
                        <a:rPr lang="ru-RU" sz="900" kern="0">
                          <a:effectLst/>
                        </a:rPr>
                        <a:t>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26.44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 0.12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25.96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1.76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24.67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2.87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27.74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extLst>
                  <a:ext uri="{0D108BD9-81ED-4DB2-BD59-A6C34878D82A}">
                    <a16:rowId xmlns:a16="http://schemas.microsoft.com/office/drawing/2014/main" val="2198275879"/>
                  </a:ext>
                </a:extLst>
              </a:tr>
              <a:tr h="15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SAR1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5</a:t>
                      </a:r>
                      <a:r>
                        <a:rPr lang="en-US" sz="900" kern="0">
                          <a:effectLst/>
                        </a:rPr>
                        <a:t>.</a:t>
                      </a:r>
                      <a:r>
                        <a:rPr lang="ru-RU" sz="900" kern="0">
                          <a:effectLst/>
                        </a:rPr>
                        <a:t>47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26.26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 0.14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25.97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1.78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24.68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2.89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27.73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extLst>
                  <a:ext uri="{0D108BD9-81ED-4DB2-BD59-A6C34878D82A}">
                    <a16:rowId xmlns:a16="http://schemas.microsoft.com/office/drawing/2014/main" val="3615408049"/>
                  </a:ext>
                </a:extLst>
              </a:tr>
              <a:tr h="15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MADK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5</a:t>
                      </a:r>
                      <a:r>
                        <a:rPr lang="en-US" sz="900" kern="0">
                          <a:effectLst/>
                        </a:rPr>
                        <a:t>.</a:t>
                      </a:r>
                      <a:r>
                        <a:rPr lang="ru-RU" sz="900" kern="0">
                          <a:effectLst/>
                        </a:rPr>
                        <a:t>53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26.97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 0.24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25.98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1.88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24.70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2.98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27.69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extLst>
                  <a:ext uri="{0D108BD9-81ED-4DB2-BD59-A6C34878D82A}">
                    <a16:rowId xmlns:a16="http://schemas.microsoft.com/office/drawing/2014/main" val="242946499"/>
                  </a:ext>
                </a:extLst>
              </a:tr>
              <a:tr h="15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KITG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</a:t>
                      </a:r>
                      <a:r>
                        <a:rPr lang="en-US" sz="900" kern="0">
                          <a:effectLst/>
                        </a:rPr>
                        <a:t>.</a:t>
                      </a:r>
                      <a:r>
                        <a:rPr lang="ru-RU" sz="900" kern="0">
                          <a:effectLst/>
                        </a:rPr>
                        <a:t>36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 0.24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25.98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1.88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24.70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2.98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27.67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extLst>
                  <a:ext uri="{0D108BD9-81ED-4DB2-BD59-A6C34878D82A}">
                    <a16:rowId xmlns:a16="http://schemas.microsoft.com/office/drawing/2014/main" val="4269271410"/>
                  </a:ext>
                </a:extLst>
              </a:tr>
              <a:tr h="15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KIT3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4.36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 0.24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25.98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1.88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24.70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2.98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27.67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extLst>
                  <a:ext uri="{0D108BD9-81ED-4DB2-BD59-A6C34878D82A}">
                    <a16:rowId xmlns:a16="http://schemas.microsoft.com/office/drawing/2014/main" val="2913901655"/>
                  </a:ext>
                </a:extLst>
              </a:tr>
              <a:tr h="15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DUS1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5.37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27.56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 0.26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25.97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1.90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24.67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3.00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27.72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extLst>
                  <a:ext uri="{0D108BD9-81ED-4DB2-BD59-A6C34878D82A}">
                    <a16:rowId xmlns:a16="http://schemas.microsoft.com/office/drawing/2014/main" val="76435569"/>
                  </a:ext>
                </a:extLst>
              </a:tr>
              <a:tr h="15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YKBD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5.07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26.72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 0.29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25.98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1.93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24.70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3.03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27.67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extLst>
                  <a:ext uri="{0D108BD9-81ED-4DB2-BD59-A6C34878D82A}">
                    <a16:rowId xmlns:a16="http://schemas.microsoft.com/office/drawing/2014/main" val="866690990"/>
                  </a:ext>
                </a:extLst>
              </a:tr>
              <a:tr h="15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GUZD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2.92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25.56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 0.42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25.98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2.06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24.68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3.16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27.67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extLst>
                  <a:ext uri="{0D108BD9-81ED-4DB2-BD59-A6C34878D82A}">
                    <a16:rowId xmlns:a16="http://schemas.microsoft.com/office/drawing/2014/main" val="1335668121"/>
                  </a:ext>
                </a:extLst>
              </a:tr>
              <a:tr h="15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SRBD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4.17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27.31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 0.45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25.98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2.09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24.69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3.18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27.64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extLst>
                  <a:ext uri="{0D108BD9-81ED-4DB2-BD59-A6C34878D82A}">
                    <a16:rowId xmlns:a16="http://schemas.microsoft.com/office/drawing/2014/main" val="701366616"/>
                  </a:ext>
                </a:extLst>
              </a:tr>
              <a:tr h="15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KRSD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5.34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 0.56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25.98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2.19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24.68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3.28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27.64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extLst>
                  <a:ext uri="{0D108BD9-81ED-4DB2-BD59-A6C34878D82A}">
                    <a16:rowId xmlns:a16="http://schemas.microsoft.com/office/drawing/2014/main" val="3529955386"/>
                  </a:ext>
                </a:extLst>
              </a:tr>
              <a:tr h="15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MBRD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5.16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26.2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 0.73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25.97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2.36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24.67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3.45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27.60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7" marR="50377" marT="0" marB="0"/>
                </a:tc>
                <a:extLst>
                  <a:ext uri="{0D108BD9-81ED-4DB2-BD59-A6C34878D82A}">
                    <a16:rowId xmlns:a16="http://schemas.microsoft.com/office/drawing/2014/main" val="361714385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E5A1049-D23D-2C4D-0C93-F9ACC2FE065D}"/>
              </a:ext>
            </a:extLst>
          </p:cNvPr>
          <p:cNvSpPr txBox="1"/>
          <p:nvPr/>
        </p:nvSpPr>
        <p:spPr>
          <a:xfrm>
            <a:off x="1854200" y="-6951"/>
            <a:ext cx="3454400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Глобальные тектонические модели</a:t>
            </a:r>
            <a:endParaRPr lang="ru-RU" sz="18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DC0CF3F8-DE3D-C833-AE7A-771BBC0E56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3600" y="29273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95"/>
    </mc:Choice>
    <mc:Fallback>
      <p:transition spd="slow" advTm="23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446" y="2721"/>
            <a:ext cx="6705600" cy="3885565"/>
            <a:chOff x="206446" y="2721"/>
            <a:chExt cx="6705600" cy="3885565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446" y="2996"/>
              <a:ext cx="6705362" cy="38850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5718" y="2721"/>
              <a:ext cx="236090" cy="3859008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C485CD-55D1-903C-8A14-CB6FE701B0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31388" r="1328" b="2950"/>
          <a:stretch/>
        </p:blipFill>
        <p:spPr bwMode="auto">
          <a:xfrm>
            <a:off x="863600" y="12060"/>
            <a:ext cx="4492194" cy="3880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53E2E183-FE83-5ECC-02F3-F80B1D8FB3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29273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18"/>
    </mc:Choice>
    <mc:Fallback>
      <p:transition spd="slow" advTm="16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>
            <a:extLst>
              <a:ext uri="{FF2B5EF4-FFF2-40B4-BE49-F238E27FC236}">
                <a16:creationId xmlns:a16="http://schemas.microsoft.com/office/drawing/2014/main" id="{F454B14F-CD88-1BFB-51B7-949618AF1AC9}"/>
              </a:ext>
            </a:extLst>
          </p:cNvPr>
          <p:cNvGrpSpPr/>
          <p:nvPr/>
        </p:nvGrpSpPr>
        <p:grpSpPr>
          <a:xfrm>
            <a:off x="0" y="6985"/>
            <a:ext cx="6911975" cy="3885565"/>
            <a:chOff x="0" y="2694"/>
            <a:chExt cx="6911975" cy="3885565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A717854A-9F5A-9809-C5DA-7D9C5FF76BB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694"/>
              <a:ext cx="2592989" cy="1591968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6E760B73-B98F-AA4B-A230-C21F36BD38B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4592" y="432494"/>
              <a:ext cx="5167215" cy="345550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F46809-2636-F3AD-366B-4DA4A5749F20}"/>
              </a:ext>
            </a:extLst>
          </p:cNvPr>
          <p:cNvSpPr txBox="1"/>
          <p:nvPr/>
        </p:nvSpPr>
        <p:spPr>
          <a:xfrm>
            <a:off x="297152" y="279958"/>
            <a:ext cx="6314495" cy="3612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данной работе проведена обработка и вычисление горизонтальных скоростей пунктов в Южном Узбекистане. Вектора скоростей пунктов направлены на северо-восток со скоростью от 25мм/год до 29 мм/год</a:t>
            </a:r>
            <a:r>
              <a:rPr lang="en-US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обработки ГНСС-измерений показали хорошее согласование с моделью GEODVEL 2010. Полученные данные подтвердили совпадение направлений движения тектонических плит и величин горизонтальных смещений по долготной компоненте. Однако по широтной компоненте были выявлены расхождения, которые составляют от 2 мм/год до 4 мм/год. Эти различия требуют дальнейшего анализа и могут указывать на локальные деформационные процессы или необходимость уточнения существующих моделей.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F7287-12E3-F092-EDAC-448B8A0EDE3C}"/>
              </a:ext>
            </a:extLst>
          </p:cNvPr>
          <p:cNvSpPr txBox="1"/>
          <p:nvPr/>
        </p:nvSpPr>
        <p:spPr>
          <a:xfrm>
            <a:off x="2944210" y="52151"/>
            <a:ext cx="1500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pic>
        <p:nvPicPr>
          <p:cNvPr id="4" name="Audio 3">
            <a:extLst>
              <a:ext uri="{FF2B5EF4-FFF2-40B4-BE49-F238E27FC236}">
                <a16:creationId xmlns:a16="http://schemas.microsoft.com/office/drawing/2014/main" id="{93BCBAFB-AADF-DF50-5A90-7A515F1CEA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3600" y="29273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06"/>
    </mc:Choice>
    <mc:Fallback>
      <p:transition spd="slow" advTm="54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4521200" y="197599"/>
            <a:ext cx="288925" cy="393065"/>
            <a:chOff x="278161" y="159490"/>
            <a:chExt cx="288925" cy="393065"/>
          </a:xfrm>
        </p:grpSpPr>
        <p:sp>
          <p:nvSpPr>
            <p:cNvPr id="10" name="object 10"/>
            <p:cNvSpPr/>
            <p:nvPr/>
          </p:nvSpPr>
          <p:spPr>
            <a:xfrm>
              <a:off x="311843" y="409053"/>
              <a:ext cx="255270" cy="143510"/>
            </a:xfrm>
            <a:custGeom>
              <a:avLst/>
              <a:gdLst/>
              <a:ahLst/>
              <a:cxnLst/>
              <a:rect l="l" t="t" r="r" b="b"/>
              <a:pathLst>
                <a:path w="255270" h="143509">
                  <a:moveTo>
                    <a:pt x="219413" y="0"/>
                  </a:moveTo>
                  <a:lnTo>
                    <a:pt x="182961" y="10489"/>
                  </a:lnTo>
                  <a:lnTo>
                    <a:pt x="150918" y="31206"/>
                  </a:lnTo>
                  <a:lnTo>
                    <a:pt x="128447" y="50392"/>
                  </a:lnTo>
                  <a:lnTo>
                    <a:pt x="104372" y="70333"/>
                  </a:lnTo>
                  <a:lnTo>
                    <a:pt x="71796" y="90275"/>
                  </a:lnTo>
                  <a:lnTo>
                    <a:pt x="35434" y="100126"/>
                  </a:lnTo>
                  <a:lnTo>
                    <a:pt x="0" y="89799"/>
                  </a:lnTo>
                  <a:lnTo>
                    <a:pt x="4518" y="95685"/>
                  </a:lnTo>
                  <a:lnTo>
                    <a:pt x="34426" y="120525"/>
                  </a:lnTo>
                  <a:lnTo>
                    <a:pt x="107224" y="143422"/>
                  </a:lnTo>
                  <a:lnTo>
                    <a:pt x="151507" y="136707"/>
                  </a:lnTo>
                  <a:lnTo>
                    <a:pt x="191733" y="116969"/>
                  </a:lnTo>
                  <a:lnTo>
                    <a:pt x="224608" y="87394"/>
                  </a:lnTo>
                  <a:lnTo>
                    <a:pt x="246833" y="51173"/>
                  </a:lnTo>
                  <a:lnTo>
                    <a:pt x="255113" y="11494"/>
                  </a:lnTo>
                  <a:lnTo>
                    <a:pt x="219413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161" y="159490"/>
              <a:ext cx="287102" cy="34071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78400" y="197599"/>
            <a:ext cx="1803849" cy="3574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797BBC-A5D6-345F-FDBC-BDC5F0D0B4B9}"/>
              </a:ext>
            </a:extLst>
          </p:cNvPr>
          <p:cNvSpPr txBox="1"/>
          <p:nvPr/>
        </p:nvSpPr>
        <p:spPr>
          <a:xfrm>
            <a:off x="703091" y="1295559"/>
            <a:ext cx="5876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AC808E-E69D-1FFE-3CBA-4F32925FE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768498" cy="1946275"/>
          </a:xfrm>
          <a:prstGeom prst="rect">
            <a:avLst/>
          </a:prstGeom>
        </p:spPr>
      </p:pic>
      <p:grpSp>
        <p:nvGrpSpPr>
          <p:cNvPr id="15" name="object 2">
            <a:extLst>
              <a:ext uri="{FF2B5EF4-FFF2-40B4-BE49-F238E27FC236}">
                <a16:creationId xmlns:a16="http://schemas.microsoft.com/office/drawing/2014/main" id="{AEEA58FE-2D93-6831-FB5C-8ABC57A94588}"/>
              </a:ext>
            </a:extLst>
          </p:cNvPr>
          <p:cNvGrpSpPr/>
          <p:nvPr/>
        </p:nvGrpSpPr>
        <p:grpSpPr>
          <a:xfrm>
            <a:off x="3759200" y="1733889"/>
            <a:ext cx="3149600" cy="2158661"/>
            <a:chOff x="4546086" y="2226671"/>
            <a:chExt cx="2341880" cy="1647825"/>
          </a:xfrm>
        </p:grpSpPr>
        <p:pic>
          <p:nvPicPr>
            <p:cNvPr id="16" name="object 3">
              <a:extLst>
                <a:ext uri="{FF2B5EF4-FFF2-40B4-BE49-F238E27FC236}">
                  <a16:creationId xmlns:a16="http://schemas.microsoft.com/office/drawing/2014/main" id="{A38DE726-5B3D-13D1-EF1F-F5E26C91A0A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6843" y="2613354"/>
              <a:ext cx="900755" cy="241952"/>
            </a:xfrm>
            <a:prstGeom prst="rect">
              <a:avLst/>
            </a:prstGeom>
          </p:spPr>
        </p:pic>
        <p:pic>
          <p:nvPicPr>
            <p:cNvPr id="17" name="object 4">
              <a:extLst>
                <a:ext uri="{FF2B5EF4-FFF2-40B4-BE49-F238E27FC236}">
                  <a16:creationId xmlns:a16="http://schemas.microsoft.com/office/drawing/2014/main" id="{F26D6E44-9B41-0453-884C-BB2B8D8C471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6738" y="2869021"/>
              <a:ext cx="1260859" cy="241955"/>
            </a:xfrm>
            <a:prstGeom prst="rect">
              <a:avLst/>
            </a:prstGeom>
          </p:spPr>
        </p:pic>
        <p:pic>
          <p:nvPicPr>
            <p:cNvPr id="18" name="object 5">
              <a:extLst>
                <a:ext uri="{FF2B5EF4-FFF2-40B4-BE49-F238E27FC236}">
                  <a16:creationId xmlns:a16="http://schemas.microsoft.com/office/drawing/2014/main" id="{6182BEE8-F7B1-F0B6-8345-317A3CD2B19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6948" y="2359212"/>
              <a:ext cx="540650" cy="240429"/>
            </a:xfrm>
            <a:prstGeom prst="rect">
              <a:avLst/>
            </a:prstGeom>
          </p:spPr>
        </p:pic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1714FC83-A76F-2488-9C42-C0711FA2AF5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46086" y="3122869"/>
              <a:ext cx="2341511" cy="751172"/>
            </a:xfrm>
            <a:prstGeom prst="rect">
              <a:avLst/>
            </a:prstGeom>
          </p:spPr>
        </p:pic>
        <p:pic>
          <p:nvPicPr>
            <p:cNvPr id="20" name="object 7">
              <a:extLst>
                <a:ext uri="{FF2B5EF4-FFF2-40B4-BE49-F238E27FC236}">
                  <a16:creationId xmlns:a16="http://schemas.microsoft.com/office/drawing/2014/main" id="{98CCD5DE-6F0F-1A01-7082-BA2FF3FCBDD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07396" y="2226671"/>
              <a:ext cx="180201" cy="118775"/>
            </a:xfrm>
            <a:prstGeom prst="rect">
              <a:avLst/>
            </a:prstGeom>
          </p:spPr>
        </p:pic>
      </p:grpSp>
      <p:pic>
        <p:nvPicPr>
          <p:cNvPr id="4" name="Audio 3">
            <a:extLst>
              <a:ext uri="{FF2B5EF4-FFF2-40B4-BE49-F238E27FC236}">
                <a16:creationId xmlns:a16="http://schemas.microsoft.com/office/drawing/2014/main" id="{60E92823-DAEE-6B58-3F87-9FED9089C5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43600" y="29273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6"/>
    </mc:Choice>
    <mc:Fallback>
      <p:transition spd="slow" advTm="3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556</Words>
  <Application>Microsoft Macintosh PowerPoint</Application>
  <PresentationFormat>Custom</PresentationFormat>
  <Paragraphs>158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Шаблон.cdr</dc:title>
  <dc:creator>Олеся</dc:creator>
  <cp:lastModifiedBy>Akbarkhon Anvarkhujaev</cp:lastModifiedBy>
  <cp:revision>4</cp:revision>
  <dcterms:created xsi:type="dcterms:W3CDTF">2024-08-12T09:09:07Z</dcterms:created>
  <dcterms:modified xsi:type="dcterms:W3CDTF">2024-08-27T09:04:25Z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2024-07-30T00:00:00Z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2024-08-12T00:00:00Z</vt:filetime>
  </property>
</Properties>
</file>