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</p:sldIdLst>
  <p:sldSz cx="6908800" cy="3892550"/>
  <p:notesSz cx="6908800" cy="38925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85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1292" y="40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8636" y="1206690"/>
            <a:ext cx="5877877" cy="817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37272" y="2179828"/>
            <a:ext cx="4840605" cy="9731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5757" y="895286"/>
            <a:ext cx="3008090" cy="25690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61302" y="895286"/>
            <a:ext cx="3008090" cy="25690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5757" y="155702"/>
            <a:ext cx="6223635" cy="6228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5757" y="895286"/>
            <a:ext cx="6223635" cy="25690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51151" y="3620071"/>
            <a:ext cx="2212848" cy="1946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5757" y="3620071"/>
            <a:ext cx="1590484" cy="1946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978908" y="3620071"/>
            <a:ext cx="1590484" cy="1946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" Type="http://schemas.openxmlformats.org/officeDocument/2006/relationships/image" Target="../media/image3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5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jpe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.png"/><Relationship Id="rId9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5.png"/><Relationship Id="rId7" Type="http://schemas.openxmlformats.org/officeDocument/2006/relationships/image" Target="../media/image50.png"/><Relationship Id="rId12" Type="http://schemas.openxmlformats.org/officeDocument/2006/relationships/hyperlink" Target="https://normativ.kontur.ru/document?moduleId=1&amp;documentId=460744#l0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11" Type="http://schemas.openxmlformats.org/officeDocument/2006/relationships/hyperlink" Target="https://normativ.kontur.ru/document?moduleId=1&amp;documentId=439620#l0" TargetMode="External"/><Relationship Id="rId5" Type="http://schemas.openxmlformats.org/officeDocument/2006/relationships/image" Target="../media/image48.gif"/><Relationship Id="rId10" Type="http://schemas.openxmlformats.org/officeDocument/2006/relationships/hyperlink" Target="https://normativ.kontur.ru/document?moduleId=1&amp;documentId=309965#l1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.png"/><Relationship Id="rId7" Type="http://schemas.openxmlformats.org/officeDocument/2006/relationships/image" Target="../media/image5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3.png"/><Relationship Id="rId9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3.png"/><Relationship Id="rId9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694"/>
            <a:ext cx="6911975" cy="3885565"/>
            <a:chOff x="0" y="2694"/>
            <a:chExt cx="6911975" cy="38855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694"/>
              <a:ext cx="2592989" cy="159196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44592" y="159490"/>
              <a:ext cx="5167215" cy="3728509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50DBCA4-7935-01C7-4B97-BD0AF878E61C}"/>
              </a:ext>
            </a:extLst>
          </p:cNvPr>
          <p:cNvSpPr txBox="1"/>
          <p:nvPr/>
        </p:nvSpPr>
        <p:spPr>
          <a:xfrm>
            <a:off x="1016000" y="1285080"/>
            <a:ext cx="579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Использование  отечественного спутникового (ГНСС) оборудования и специализированного программного обеспечения при решении задач по построению  региональных геодезических сетей специального назначения.</a:t>
            </a:r>
          </a:p>
        </p:txBody>
      </p:sp>
      <p:grpSp>
        <p:nvGrpSpPr>
          <p:cNvPr id="6" name="Группа 18">
            <a:extLst>
              <a:ext uri="{FF2B5EF4-FFF2-40B4-BE49-F238E27FC236}">
                <a16:creationId xmlns:a16="http://schemas.microsoft.com/office/drawing/2014/main" id="{75D121A1-3A8C-2D3B-AE16-1B4A854AC32F}"/>
              </a:ext>
            </a:extLst>
          </p:cNvPr>
          <p:cNvGrpSpPr/>
          <p:nvPr/>
        </p:nvGrpSpPr>
        <p:grpSpPr>
          <a:xfrm>
            <a:off x="3482537" y="3173469"/>
            <a:ext cx="3430274" cy="714362"/>
            <a:chOff x="5713726" y="4429138"/>
            <a:chExt cx="3430274" cy="714362"/>
          </a:xfrm>
        </p:grpSpPr>
        <p:sp>
          <p:nvSpPr>
            <p:cNvPr id="7" name="Равнобедренный треугольник 6">
              <a:extLst>
                <a:ext uri="{FF2B5EF4-FFF2-40B4-BE49-F238E27FC236}">
                  <a16:creationId xmlns:a16="http://schemas.microsoft.com/office/drawing/2014/main" id="{7D8851BB-1A8C-C83A-D164-C80494B9BAFC}"/>
                </a:ext>
              </a:extLst>
            </p:cNvPr>
            <p:cNvSpPr/>
            <p:nvPr/>
          </p:nvSpPr>
          <p:spPr>
            <a:xfrm>
              <a:off x="6572264" y="4429138"/>
              <a:ext cx="2571736" cy="714362"/>
            </a:xfrm>
            <a:prstGeom prst="triangle">
              <a:avLst>
                <a:gd name="adj" fmla="val 10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олилиния 33">
              <a:extLst>
                <a:ext uri="{FF2B5EF4-FFF2-40B4-BE49-F238E27FC236}">
                  <a16:creationId xmlns:a16="http://schemas.microsoft.com/office/drawing/2014/main" id="{B3CFCC1F-8F97-B392-4AE3-7C09B31D63DF}"/>
                </a:ext>
              </a:extLst>
            </p:cNvPr>
            <p:cNvSpPr/>
            <p:nvPr/>
          </p:nvSpPr>
          <p:spPr>
            <a:xfrm rot="20715218">
              <a:off x="5713726" y="4719707"/>
              <a:ext cx="3398766" cy="148147"/>
            </a:xfrm>
            <a:custGeom>
              <a:avLst/>
              <a:gdLst>
                <a:gd name="connsiteX0" fmla="*/ 0 w 3526624"/>
                <a:gd name="connsiteY0" fmla="*/ 140666 h 140666"/>
                <a:gd name="connsiteX1" fmla="*/ 0 w 3526624"/>
                <a:gd name="connsiteY1" fmla="*/ 0 h 140666"/>
                <a:gd name="connsiteX2" fmla="*/ 3526624 w 3526624"/>
                <a:gd name="connsiteY2" fmla="*/ 140666 h 140666"/>
                <a:gd name="connsiteX3" fmla="*/ 0 w 3526624"/>
                <a:gd name="connsiteY3" fmla="*/ 140666 h 140666"/>
                <a:gd name="connsiteX0" fmla="*/ 715516 w 3526624"/>
                <a:gd name="connsiteY0" fmla="*/ 151583 h 151583"/>
                <a:gd name="connsiteX1" fmla="*/ 0 w 3526624"/>
                <a:gd name="connsiteY1" fmla="*/ 0 h 151583"/>
                <a:gd name="connsiteX2" fmla="*/ 3526624 w 3526624"/>
                <a:gd name="connsiteY2" fmla="*/ 140666 h 151583"/>
                <a:gd name="connsiteX3" fmla="*/ 715516 w 3526624"/>
                <a:gd name="connsiteY3" fmla="*/ 151583 h 151583"/>
                <a:gd name="connsiteX0" fmla="*/ 587658 w 3398766"/>
                <a:gd name="connsiteY0" fmla="*/ 148147 h 148147"/>
                <a:gd name="connsiteX1" fmla="*/ 0 w 3398766"/>
                <a:gd name="connsiteY1" fmla="*/ 0 h 148147"/>
                <a:gd name="connsiteX2" fmla="*/ 3398766 w 3398766"/>
                <a:gd name="connsiteY2" fmla="*/ 137230 h 148147"/>
                <a:gd name="connsiteX3" fmla="*/ 587658 w 3398766"/>
                <a:gd name="connsiteY3" fmla="*/ 148147 h 148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8766" h="148147">
                  <a:moveTo>
                    <a:pt x="587658" y="148147"/>
                  </a:moveTo>
                  <a:lnTo>
                    <a:pt x="0" y="0"/>
                  </a:lnTo>
                  <a:lnTo>
                    <a:pt x="3398766" y="137230"/>
                  </a:lnTo>
                  <a:lnTo>
                    <a:pt x="587658" y="14814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Picture 3" descr="D:\работа\EFT-GROUP\Лого\PNG\logo_EFT_light-1.png">
              <a:extLst>
                <a:ext uri="{FF2B5EF4-FFF2-40B4-BE49-F238E27FC236}">
                  <a16:creationId xmlns:a16="http://schemas.microsoft.com/office/drawing/2014/main" id="{11759C08-6E3A-3B2E-E4EB-015F6E98DB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15338" y="4786328"/>
              <a:ext cx="785818" cy="24893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4592" y="432494"/>
            <a:ext cx="5167215" cy="345550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881"/>
            <a:ext cx="475521" cy="3885117"/>
          </a:xfrm>
          <a:prstGeom prst="rect">
            <a:avLst/>
          </a:prstGeom>
        </p:spPr>
      </p:pic>
      <p:grpSp>
        <p:nvGrpSpPr>
          <p:cNvPr id="4" name="Группа 18">
            <a:extLst>
              <a:ext uri="{FF2B5EF4-FFF2-40B4-BE49-F238E27FC236}">
                <a16:creationId xmlns:a16="http://schemas.microsoft.com/office/drawing/2014/main" id="{1633F2CC-1F2A-108C-18C7-D1F2C3C57D62}"/>
              </a:ext>
            </a:extLst>
          </p:cNvPr>
          <p:cNvGrpSpPr/>
          <p:nvPr/>
        </p:nvGrpSpPr>
        <p:grpSpPr>
          <a:xfrm>
            <a:off x="3482537" y="3173469"/>
            <a:ext cx="3430274" cy="714362"/>
            <a:chOff x="5713726" y="4429138"/>
            <a:chExt cx="3430274" cy="714362"/>
          </a:xfrm>
        </p:grpSpPr>
        <p:sp>
          <p:nvSpPr>
            <p:cNvPr id="5" name="Равнобедренный треугольник 4">
              <a:extLst>
                <a:ext uri="{FF2B5EF4-FFF2-40B4-BE49-F238E27FC236}">
                  <a16:creationId xmlns:a16="http://schemas.microsoft.com/office/drawing/2014/main" id="{C50AB1E3-F720-3729-24FB-F9FCF244D3BA}"/>
                </a:ext>
              </a:extLst>
            </p:cNvPr>
            <p:cNvSpPr/>
            <p:nvPr/>
          </p:nvSpPr>
          <p:spPr>
            <a:xfrm>
              <a:off x="6572264" y="4429138"/>
              <a:ext cx="2571736" cy="714362"/>
            </a:xfrm>
            <a:prstGeom prst="triangle">
              <a:avLst>
                <a:gd name="adj" fmla="val 10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олилиния 33">
              <a:extLst>
                <a:ext uri="{FF2B5EF4-FFF2-40B4-BE49-F238E27FC236}">
                  <a16:creationId xmlns:a16="http://schemas.microsoft.com/office/drawing/2014/main" id="{D53C3CF5-22D2-7649-39A0-F9E99020E6D5}"/>
                </a:ext>
              </a:extLst>
            </p:cNvPr>
            <p:cNvSpPr/>
            <p:nvPr/>
          </p:nvSpPr>
          <p:spPr>
            <a:xfrm rot="20715218">
              <a:off x="5713726" y="4719707"/>
              <a:ext cx="3398766" cy="148147"/>
            </a:xfrm>
            <a:custGeom>
              <a:avLst/>
              <a:gdLst>
                <a:gd name="connsiteX0" fmla="*/ 0 w 3526624"/>
                <a:gd name="connsiteY0" fmla="*/ 140666 h 140666"/>
                <a:gd name="connsiteX1" fmla="*/ 0 w 3526624"/>
                <a:gd name="connsiteY1" fmla="*/ 0 h 140666"/>
                <a:gd name="connsiteX2" fmla="*/ 3526624 w 3526624"/>
                <a:gd name="connsiteY2" fmla="*/ 140666 h 140666"/>
                <a:gd name="connsiteX3" fmla="*/ 0 w 3526624"/>
                <a:gd name="connsiteY3" fmla="*/ 140666 h 140666"/>
                <a:gd name="connsiteX0" fmla="*/ 715516 w 3526624"/>
                <a:gd name="connsiteY0" fmla="*/ 151583 h 151583"/>
                <a:gd name="connsiteX1" fmla="*/ 0 w 3526624"/>
                <a:gd name="connsiteY1" fmla="*/ 0 h 151583"/>
                <a:gd name="connsiteX2" fmla="*/ 3526624 w 3526624"/>
                <a:gd name="connsiteY2" fmla="*/ 140666 h 151583"/>
                <a:gd name="connsiteX3" fmla="*/ 715516 w 3526624"/>
                <a:gd name="connsiteY3" fmla="*/ 151583 h 151583"/>
                <a:gd name="connsiteX0" fmla="*/ 587658 w 3398766"/>
                <a:gd name="connsiteY0" fmla="*/ 148147 h 148147"/>
                <a:gd name="connsiteX1" fmla="*/ 0 w 3398766"/>
                <a:gd name="connsiteY1" fmla="*/ 0 h 148147"/>
                <a:gd name="connsiteX2" fmla="*/ 3398766 w 3398766"/>
                <a:gd name="connsiteY2" fmla="*/ 137230 h 148147"/>
                <a:gd name="connsiteX3" fmla="*/ 587658 w 3398766"/>
                <a:gd name="connsiteY3" fmla="*/ 148147 h 148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8766" h="148147">
                  <a:moveTo>
                    <a:pt x="587658" y="148147"/>
                  </a:moveTo>
                  <a:lnTo>
                    <a:pt x="0" y="0"/>
                  </a:lnTo>
                  <a:lnTo>
                    <a:pt x="3398766" y="137230"/>
                  </a:lnTo>
                  <a:lnTo>
                    <a:pt x="587658" y="14814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3" descr="D:\работа\EFT-GROUP\Лого\PNG\logo_EFT_light-1.png">
              <a:extLst>
                <a:ext uri="{FF2B5EF4-FFF2-40B4-BE49-F238E27FC236}">
                  <a16:creationId xmlns:a16="http://schemas.microsoft.com/office/drawing/2014/main" id="{9139B5E8-EB09-31C2-2C8C-42DEEBD8A1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15338" y="4786328"/>
              <a:ext cx="785818" cy="248934"/>
            </a:xfrm>
            <a:prstGeom prst="rect">
              <a:avLst/>
            </a:prstGeom>
            <a:noFill/>
          </p:spPr>
        </p:pic>
      </p:grpSp>
      <p:pic>
        <p:nvPicPr>
          <p:cNvPr id="19" name="Picture 2" descr="D:\работа\EFT-GROUP\Лого\PNG\logo_EFT_dark-3.png">
            <a:extLst>
              <a:ext uri="{FF2B5EF4-FFF2-40B4-BE49-F238E27FC236}">
                <a16:creationId xmlns:a16="http://schemas.microsoft.com/office/drawing/2014/main" id="{4FD50EB8-5DE5-F6B6-5DBE-165B1E933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3932" y="162281"/>
            <a:ext cx="2267143" cy="1055703"/>
          </a:xfrm>
          <a:prstGeom prst="rect">
            <a:avLst/>
          </a:prstGeom>
          <a:noFill/>
        </p:spPr>
      </p:pic>
      <p:pic>
        <p:nvPicPr>
          <p:cNvPr id="20" name="Picture 2" descr="D:\работа\EFT-GROUP\ПРЕЗЕНТАЦИИ\Подробная презентация EFT GROUP\линки\QR-eftgroup.png">
            <a:extLst>
              <a:ext uri="{FF2B5EF4-FFF2-40B4-BE49-F238E27FC236}">
                <a16:creationId xmlns:a16="http://schemas.microsoft.com/office/drawing/2014/main" id="{04C9B702-0B60-FB74-4995-13CF8ED03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42333" y="2488673"/>
            <a:ext cx="1048990" cy="1048990"/>
          </a:xfrm>
          <a:prstGeom prst="rect">
            <a:avLst/>
          </a:prstGeom>
          <a:noFill/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940CBCD-0FFD-6770-11D4-5BEF872FFF6A}"/>
              </a:ext>
            </a:extLst>
          </p:cNvPr>
          <p:cNvSpPr txBox="1"/>
          <p:nvPr/>
        </p:nvSpPr>
        <p:spPr>
          <a:xfrm>
            <a:off x="4008541" y="2556106"/>
            <a:ext cx="2750500" cy="9387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1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</a:rPr>
              <a:t>Россия, 127015, г. Москва, ул. </a:t>
            </a:r>
            <a:r>
              <a:rPr lang="ru-RU" sz="11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</a:rPr>
              <a:t>Новодмитровская</a:t>
            </a:r>
            <a:r>
              <a:rPr lang="ru-RU" sz="11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</a:rPr>
              <a:t>,</a:t>
            </a:r>
            <a:endParaRPr lang="en-US" sz="1100" baseline="30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</a:endParaRPr>
          </a:p>
          <a:p>
            <a:r>
              <a:rPr lang="ru-RU" sz="11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</a:rPr>
              <a:t>д. 2, к.2, 9 этаж</a:t>
            </a:r>
            <a:r>
              <a:rPr lang="en-US" sz="11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</a:rPr>
              <a:t>,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ru-RU" sz="11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</a:rPr>
              <a:t>БЦ «САВЕЛОВСКИЙ СИТИ»</a:t>
            </a:r>
          </a:p>
          <a:p>
            <a:endParaRPr lang="ro-RO" sz="1100" baseline="30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</a:endParaRPr>
          </a:p>
          <a:p>
            <a:r>
              <a:rPr lang="ru-RU" sz="11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</a:rPr>
              <a:t>График работы: пн.-пт.: С 9:30 до 18:00</a:t>
            </a:r>
          </a:p>
          <a:p>
            <a:endParaRPr lang="ru-RU" sz="1100" b="1" baseline="30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</a:endParaRPr>
          </a:p>
          <a:p>
            <a:r>
              <a:rPr lang="ro-RO" sz="11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</a:rPr>
              <a:t>8 (800) 444-18-40</a:t>
            </a:r>
          </a:p>
          <a:p>
            <a:r>
              <a:rPr lang="ro-RO" sz="11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</a:rPr>
              <a:t>info@eftgroup.ru</a:t>
            </a:r>
            <a:endParaRPr lang="ru-RU" sz="1100" b="1" baseline="30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3137688-2F40-CA7B-37C5-F8F4B5E79F45}"/>
              </a:ext>
            </a:extLst>
          </p:cNvPr>
          <p:cNvSpPr txBox="1"/>
          <p:nvPr/>
        </p:nvSpPr>
        <p:spPr>
          <a:xfrm>
            <a:off x="732705" y="2576405"/>
            <a:ext cx="2006765" cy="77713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</a:rPr>
              <a:t>Алексей Львович </a:t>
            </a:r>
            <a:r>
              <a:rPr lang="ru-RU" sz="1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</a:rPr>
              <a:t>Равер</a:t>
            </a:r>
            <a:endParaRPr lang="ru-RU" sz="11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</a:endParaRPr>
          </a:p>
          <a:p>
            <a:pPr algn="r">
              <a:lnSpc>
                <a:spcPct val="150000"/>
              </a:lnSpc>
            </a:pPr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</a:rPr>
              <a:t>Зам. Генерального директора</a:t>
            </a:r>
          </a:p>
          <a:p>
            <a:pPr algn="r"/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</a:rPr>
              <a:t>ral@eftgroup.ru</a:t>
            </a:r>
            <a:endParaRPr lang="ru-RU" sz="9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5788D2-8B67-1353-677B-03ABAC0AE20B}"/>
              </a:ext>
            </a:extLst>
          </p:cNvPr>
          <p:cNvSpPr txBox="1"/>
          <p:nvPr/>
        </p:nvSpPr>
        <p:spPr>
          <a:xfrm>
            <a:off x="607827" y="1426143"/>
            <a:ext cx="5199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E9850D"/>
                </a:solidFill>
                <a:latin typeface="Verdana" pitchFamily="34" charset="0"/>
                <a:ea typeface="Verdana" pitchFamily="34" charset="0"/>
              </a:rPr>
              <a:t>Желаем интересной и эффективной работы на мероприятии. </a:t>
            </a:r>
          </a:p>
          <a:p>
            <a:pPr algn="ctr"/>
            <a:r>
              <a:rPr lang="ru-RU" sz="1600" b="1" dirty="0">
                <a:solidFill>
                  <a:srgbClr val="E9850D"/>
                </a:solidFill>
                <a:latin typeface="Verdana" pitchFamily="34" charset="0"/>
                <a:ea typeface="Verdana" pitchFamily="34" charset="0"/>
              </a:rPr>
              <a:t>Открыты к сотрудничеству !</a:t>
            </a:r>
            <a:endParaRPr lang="ru-RU" sz="2000" dirty="0">
              <a:solidFill>
                <a:srgbClr val="E985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532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4592" y="432494"/>
            <a:ext cx="5167215" cy="345550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881"/>
            <a:ext cx="475521" cy="3885117"/>
          </a:xfrm>
          <a:prstGeom prst="rect">
            <a:avLst/>
          </a:prstGeom>
        </p:spPr>
      </p:pic>
      <p:grpSp>
        <p:nvGrpSpPr>
          <p:cNvPr id="4" name="Группа 18">
            <a:extLst>
              <a:ext uri="{FF2B5EF4-FFF2-40B4-BE49-F238E27FC236}">
                <a16:creationId xmlns:a16="http://schemas.microsoft.com/office/drawing/2014/main" id="{1633F2CC-1F2A-108C-18C7-D1F2C3C57D62}"/>
              </a:ext>
            </a:extLst>
          </p:cNvPr>
          <p:cNvGrpSpPr/>
          <p:nvPr/>
        </p:nvGrpSpPr>
        <p:grpSpPr>
          <a:xfrm>
            <a:off x="3482537" y="3173469"/>
            <a:ext cx="3430274" cy="714362"/>
            <a:chOff x="5713726" y="4429138"/>
            <a:chExt cx="3430274" cy="714362"/>
          </a:xfrm>
        </p:grpSpPr>
        <p:sp>
          <p:nvSpPr>
            <p:cNvPr id="5" name="Равнобедренный треугольник 4">
              <a:extLst>
                <a:ext uri="{FF2B5EF4-FFF2-40B4-BE49-F238E27FC236}">
                  <a16:creationId xmlns:a16="http://schemas.microsoft.com/office/drawing/2014/main" id="{C50AB1E3-F720-3729-24FB-F9FCF244D3BA}"/>
                </a:ext>
              </a:extLst>
            </p:cNvPr>
            <p:cNvSpPr/>
            <p:nvPr/>
          </p:nvSpPr>
          <p:spPr>
            <a:xfrm>
              <a:off x="6572264" y="4429138"/>
              <a:ext cx="2571736" cy="714362"/>
            </a:xfrm>
            <a:prstGeom prst="triangle">
              <a:avLst>
                <a:gd name="adj" fmla="val 10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олилиния 33">
              <a:extLst>
                <a:ext uri="{FF2B5EF4-FFF2-40B4-BE49-F238E27FC236}">
                  <a16:creationId xmlns:a16="http://schemas.microsoft.com/office/drawing/2014/main" id="{D53C3CF5-22D2-7649-39A0-F9E99020E6D5}"/>
                </a:ext>
              </a:extLst>
            </p:cNvPr>
            <p:cNvSpPr/>
            <p:nvPr/>
          </p:nvSpPr>
          <p:spPr>
            <a:xfrm rot="20715218">
              <a:off x="5713726" y="4719707"/>
              <a:ext cx="3398766" cy="148147"/>
            </a:xfrm>
            <a:custGeom>
              <a:avLst/>
              <a:gdLst>
                <a:gd name="connsiteX0" fmla="*/ 0 w 3526624"/>
                <a:gd name="connsiteY0" fmla="*/ 140666 h 140666"/>
                <a:gd name="connsiteX1" fmla="*/ 0 w 3526624"/>
                <a:gd name="connsiteY1" fmla="*/ 0 h 140666"/>
                <a:gd name="connsiteX2" fmla="*/ 3526624 w 3526624"/>
                <a:gd name="connsiteY2" fmla="*/ 140666 h 140666"/>
                <a:gd name="connsiteX3" fmla="*/ 0 w 3526624"/>
                <a:gd name="connsiteY3" fmla="*/ 140666 h 140666"/>
                <a:gd name="connsiteX0" fmla="*/ 715516 w 3526624"/>
                <a:gd name="connsiteY0" fmla="*/ 151583 h 151583"/>
                <a:gd name="connsiteX1" fmla="*/ 0 w 3526624"/>
                <a:gd name="connsiteY1" fmla="*/ 0 h 151583"/>
                <a:gd name="connsiteX2" fmla="*/ 3526624 w 3526624"/>
                <a:gd name="connsiteY2" fmla="*/ 140666 h 151583"/>
                <a:gd name="connsiteX3" fmla="*/ 715516 w 3526624"/>
                <a:gd name="connsiteY3" fmla="*/ 151583 h 151583"/>
                <a:gd name="connsiteX0" fmla="*/ 587658 w 3398766"/>
                <a:gd name="connsiteY0" fmla="*/ 148147 h 148147"/>
                <a:gd name="connsiteX1" fmla="*/ 0 w 3398766"/>
                <a:gd name="connsiteY1" fmla="*/ 0 h 148147"/>
                <a:gd name="connsiteX2" fmla="*/ 3398766 w 3398766"/>
                <a:gd name="connsiteY2" fmla="*/ 137230 h 148147"/>
                <a:gd name="connsiteX3" fmla="*/ 587658 w 3398766"/>
                <a:gd name="connsiteY3" fmla="*/ 148147 h 148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8766" h="148147">
                  <a:moveTo>
                    <a:pt x="587658" y="148147"/>
                  </a:moveTo>
                  <a:lnTo>
                    <a:pt x="0" y="0"/>
                  </a:lnTo>
                  <a:lnTo>
                    <a:pt x="3398766" y="137230"/>
                  </a:lnTo>
                  <a:lnTo>
                    <a:pt x="587658" y="14814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3" descr="D:\работа\EFT-GROUP\Лого\PNG\logo_EFT_light-1.png">
              <a:extLst>
                <a:ext uri="{FF2B5EF4-FFF2-40B4-BE49-F238E27FC236}">
                  <a16:creationId xmlns:a16="http://schemas.microsoft.com/office/drawing/2014/main" id="{9139B5E8-EB09-31C2-2C8C-42DEEBD8A1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15338" y="4786328"/>
              <a:ext cx="785818" cy="248934"/>
            </a:xfrm>
            <a:prstGeom prst="rect">
              <a:avLst/>
            </a:prstGeom>
            <a:noFill/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2111601-6CCF-78CD-F4A3-0C1E4A44F6AD}"/>
              </a:ext>
            </a:extLst>
          </p:cNvPr>
          <p:cNvSpPr txBox="1"/>
          <p:nvPr/>
        </p:nvSpPr>
        <p:spPr>
          <a:xfrm>
            <a:off x="518885" y="584735"/>
            <a:ext cx="648424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cs typeface="Times New Roman" panose="02020603050405020304" pitchFamily="18" charset="0"/>
              </a:rPr>
              <a:t>ФЕДЕРАЛЬНЫЙ ЗАКОН О ГЕОДЕЗИИ, КАРТОГРАФИИ И ПРОСТРАНСТВЕННЫХ ДАННЫХ</a:t>
            </a:r>
          </a:p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cs typeface="Times New Roman" panose="02020603050405020304" pitchFamily="18" charset="0"/>
              </a:rPr>
              <a:t>431 ФЗ от 30.12.2015 в редакции от 19.10.2023 </a:t>
            </a:r>
          </a:p>
          <a:p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967C3A-3F8D-7D29-90B4-8D4691BE49DD}"/>
              </a:ext>
            </a:extLst>
          </p:cNvPr>
          <p:cNvSpPr txBox="1"/>
          <p:nvPr/>
        </p:nvSpPr>
        <p:spPr>
          <a:xfrm>
            <a:off x="492148" y="2015985"/>
            <a:ext cx="3952852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1.  Для обеспечения выполнения геодезических работ при осуществлении градостроительной и кадастровой деятельности, землеустройства, недропользования, иной деятельности, а также повышения точности результатов указанных работ </a:t>
            </a:r>
            <a:r>
              <a:rPr lang="ru-RU" sz="10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физические и юридические лица</a:t>
            </a: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органы</a:t>
            </a: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государственной власти и органы местного самоуправления </a:t>
            </a:r>
            <a:r>
              <a:rPr lang="ru-RU" sz="10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вправе организовывать создание геодезических сетей специального назначения, в том числе сетей дифференциальных геодезических станций</a:t>
            </a:r>
            <a:r>
              <a:rPr lang="ru-RU" sz="10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E3C756-3A44-7614-5558-79F3ED63EA60}"/>
              </a:ext>
            </a:extLst>
          </p:cNvPr>
          <p:cNvSpPr txBox="1"/>
          <p:nvPr/>
        </p:nvSpPr>
        <p:spPr>
          <a:xfrm>
            <a:off x="518885" y="240434"/>
            <a:ext cx="301943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b="1" dirty="0">
                <a:solidFill>
                  <a:srgbClr val="E9850D"/>
                </a:solidFill>
                <a:latin typeface="Verdana" pitchFamily="34" charset="0"/>
                <a:ea typeface="Verdana" pitchFamily="34" charset="0"/>
              </a:rPr>
              <a:t>НОРМАТИВНАЯ БАЗА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5B3A59-7581-66FF-1B16-05B8A3FF4358}"/>
              </a:ext>
            </a:extLst>
          </p:cNvPr>
          <p:cNvSpPr txBox="1"/>
          <p:nvPr/>
        </p:nvSpPr>
        <p:spPr>
          <a:xfrm>
            <a:off x="558800" y="1389366"/>
            <a:ext cx="43858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rgbClr val="E9850D"/>
                </a:solidFill>
              </a:rPr>
              <a:t>Статья 9. Геодезические сети специального назначения.</a:t>
            </a:r>
          </a:p>
        </p:txBody>
      </p:sp>
      <p:pic>
        <p:nvPicPr>
          <p:cNvPr id="19" name="Picture 2" descr="D:\работа\EFT-GROUP\ПРЕЗЕНТАЦИИ\Равер\ГМА 16-17 фев\910507164e633771537ce2ca27746080 копия (1).png">
            <a:extLst>
              <a:ext uri="{FF2B5EF4-FFF2-40B4-BE49-F238E27FC236}">
                <a16:creationId xmlns:a16="http://schemas.microsoft.com/office/drawing/2014/main" id="{0A1EE6A5-FC3C-4342-756D-AAEB98195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7474" y="2018970"/>
            <a:ext cx="2759995" cy="12070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4592" y="432494"/>
            <a:ext cx="5167215" cy="345550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881"/>
            <a:ext cx="475521" cy="3885117"/>
          </a:xfrm>
          <a:prstGeom prst="rect">
            <a:avLst/>
          </a:prstGeom>
        </p:spPr>
      </p:pic>
      <p:grpSp>
        <p:nvGrpSpPr>
          <p:cNvPr id="4" name="Группа 18">
            <a:extLst>
              <a:ext uri="{FF2B5EF4-FFF2-40B4-BE49-F238E27FC236}">
                <a16:creationId xmlns:a16="http://schemas.microsoft.com/office/drawing/2014/main" id="{1633F2CC-1F2A-108C-18C7-D1F2C3C57D62}"/>
              </a:ext>
            </a:extLst>
          </p:cNvPr>
          <p:cNvGrpSpPr/>
          <p:nvPr/>
        </p:nvGrpSpPr>
        <p:grpSpPr>
          <a:xfrm>
            <a:off x="3482537" y="3173469"/>
            <a:ext cx="3430274" cy="714362"/>
            <a:chOff x="5713726" y="4429138"/>
            <a:chExt cx="3430274" cy="714362"/>
          </a:xfrm>
        </p:grpSpPr>
        <p:sp>
          <p:nvSpPr>
            <p:cNvPr id="5" name="Равнобедренный треугольник 4">
              <a:extLst>
                <a:ext uri="{FF2B5EF4-FFF2-40B4-BE49-F238E27FC236}">
                  <a16:creationId xmlns:a16="http://schemas.microsoft.com/office/drawing/2014/main" id="{C50AB1E3-F720-3729-24FB-F9FCF244D3BA}"/>
                </a:ext>
              </a:extLst>
            </p:cNvPr>
            <p:cNvSpPr/>
            <p:nvPr/>
          </p:nvSpPr>
          <p:spPr>
            <a:xfrm>
              <a:off x="6572264" y="4429138"/>
              <a:ext cx="2571736" cy="714362"/>
            </a:xfrm>
            <a:prstGeom prst="triangle">
              <a:avLst>
                <a:gd name="adj" fmla="val 10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олилиния 33">
              <a:extLst>
                <a:ext uri="{FF2B5EF4-FFF2-40B4-BE49-F238E27FC236}">
                  <a16:creationId xmlns:a16="http://schemas.microsoft.com/office/drawing/2014/main" id="{D53C3CF5-22D2-7649-39A0-F9E99020E6D5}"/>
                </a:ext>
              </a:extLst>
            </p:cNvPr>
            <p:cNvSpPr/>
            <p:nvPr/>
          </p:nvSpPr>
          <p:spPr>
            <a:xfrm rot="20715218">
              <a:off x="5713726" y="4719707"/>
              <a:ext cx="3398766" cy="148147"/>
            </a:xfrm>
            <a:custGeom>
              <a:avLst/>
              <a:gdLst>
                <a:gd name="connsiteX0" fmla="*/ 0 w 3526624"/>
                <a:gd name="connsiteY0" fmla="*/ 140666 h 140666"/>
                <a:gd name="connsiteX1" fmla="*/ 0 w 3526624"/>
                <a:gd name="connsiteY1" fmla="*/ 0 h 140666"/>
                <a:gd name="connsiteX2" fmla="*/ 3526624 w 3526624"/>
                <a:gd name="connsiteY2" fmla="*/ 140666 h 140666"/>
                <a:gd name="connsiteX3" fmla="*/ 0 w 3526624"/>
                <a:gd name="connsiteY3" fmla="*/ 140666 h 140666"/>
                <a:gd name="connsiteX0" fmla="*/ 715516 w 3526624"/>
                <a:gd name="connsiteY0" fmla="*/ 151583 h 151583"/>
                <a:gd name="connsiteX1" fmla="*/ 0 w 3526624"/>
                <a:gd name="connsiteY1" fmla="*/ 0 h 151583"/>
                <a:gd name="connsiteX2" fmla="*/ 3526624 w 3526624"/>
                <a:gd name="connsiteY2" fmla="*/ 140666 h 151583"/>
                <a:gd name="connsiteX3" fmla="*/ 715516 w 3526624"/>
                <a:gd name="connsiteY3" fmla="*/ 151583 h 151583"/>
                <a:gd name="connsiteX0" fmla="*/ 587658 w 3398766"/>
                <a:gd name="connsiteY0" fmla="*/ 148147 h 148147"/>
                <a:gd name="connsiteX1" fmla="*/ 0 w 3398766"/>
                <a:gd name="connsiteY1" fmla="*/ 0 h 148147"/>
                <a:gd name="connsiteX2" fmla="*/ 3398766 w 3398766"/>
                <a:gd name="connsiteY2" fmla="*/ 137230 h 148147"/>
                <a:gd name="connsiteX3" fmla="*/ 587658 w 3398766"/>
                <a:gd name="connsiteY3" fmla="*/ 148147 h 148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8766" h="148147">
                  <a:moveTo>
                    <a:pt x="587658" y="148147"/>
                  </a:moveTo>
                  <a:lnTo>
                    <a:pt x="0" y="0"/>
                  </a:lnTo>
                  <a:lnTo>
                    <a:pt x="3398766" y="137230"/>
                  </a:lnTo>
                  <a:lnTo>
                    <a:pt x="587658" y="14814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3" descr="D:\работа\EFT-GROUP\Лого\PNG\logo_EFT_light-1.png">
              <a:extLst>
                <a:ext uri="{FF2B5EF4-FFF2-40B4-BE49-F238E27FC236}">
                  <a16:creationId xmlns:a16="http://schemas.microsoft.com/office/drawing/2014/main" id="{9139B5E8-EB09-31C2-2C8C-42DEEBD8A1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15338" y="4786328"/>
              <a:ext cx="785818" cy="248934"/>
            </a:xfrm>
            <a:prstGeom prst="rect">
              <a:avLst/>
            </a:prstGeom>
            <a:noFill/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8E3C756-3A44-7614-5558-79F3ED63EA60}"/>
              </a:ext>
            </a:extLst>
          </p:cNvPr>
          <p:cNvSpPr txBox="1"/>
          <p:nvPr/>
        </p:nvSpPr>
        <p:spPr>
          <a:xfrm>
            <a:off x="518884" y="101934"/>
            <a:ext cx="632529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b="1" dirty="0">
                <a:solidFill>
                  <a:srgbClr val="E9850D"/>
                </a:solidFill>
                <a:latin typeface="Verdana" pitchFamily="34" charset="0"/>
                <a:ea typeface="Verdana" pitchFamily="34" charset="0"/>
              </a:rPr>
              <a:t>СЕТИ ДИФФЕРЕНЦИАЛЬНЫХ</a:t>
            </a:r>
          </a:p>
          <a:p>
            <a:r>
              <a:rPr lang="ru-RU" b="1" dirty="0">
                <a:solidFill>
                  <a:srgbClr val="E9850D"/>
                </a:solidFill>
                <a:latin typeface="Verdana" pitchFamily="34" charset="0"/>
                <a:ea typeface="Verdana" pitchFamily="34" charset="0"/>
              </a:rPr>
              <a:t>ГЕОДЕЗИЧЕСКИХ СТАНЦИЙ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C2F15F02-FE7E-F624-C1F0-A1F5FA9C2AB7}"/>
              </a:ext>
            </a:extLst>
          </p:cNvPr>
          <p:cNvSpPr txBox="1"/>
          <p:nvPr/>
        </p:nvSpPr>
        <p:spPr>
          <a:xfrm>
            <a:off x="518884" y="740271"/>
            <a:ext cx="62788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Verdana" pitchFamily="34" charset="0"/>
              </a:rPr>
              <a:t>СЕГМЕНТАЦИЯ ВЛАДЕЛЬЦЕВ (ОПЕРАТОРОВ) СЕТЕЙ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104" name="Picture 2" descr="https://tec-oil.ru/wp-content/uploads/2021/08/logo-lukoil.jpg">
            <a:extLst>
              <a:ext uri="{FF2B5EF4-FFF2-40B4-BE49-F238E27FC236}">
                <a16:creationId xmlns:a16="http://schemas.microsoft.com/office/drawing/2014/main" id="{7F0DB6B4-5143-14B3-5257-D526576A4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64" b="31906"/>
          <a:stretch>
            <a:fillRect/>
          </a:stretch>
        </p:blipFill>
        <p:spPr bwMode="auto">
          <a:xfrm>
            <a:off x="5809160" y="2695359"/>
            <a:ext cx="871849" cy="24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8" descr="https://mgimo.ru/upload/iblock/d2d/g1h5vqb7fm0zguuj990mxx16992bcug7/logo-rosneft.jpg">
            <a:extLst>
              <a:ext uri="{FF2B5EF4-FFF2-40B4-BE49-F238E27FC236}">
                <a16:creationId xmlns:a16="http://schemas.microsoft.com/office/drawing/2014/main" id="{886501A6-C45E-17A7-A57B-34BA73577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778" y="2707722"/>
            <a:ext cx="779036" cy="43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8A801A1F-519A-2160-6EC5-8D371589DD4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7212" b="32468"/>
          <a:stretch/>
        </p:blipFill>
        <p:spPr>
          <a:xfrm>
            <a:off x="3516037" y="3355023"/>
            <a:ext cx="459368" cy="185215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0F5E5EC2-C028-3281-498F-31ED3EECE8D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3831" y="3554926"/>
            <a:ext cx="450044" cy="200399"/>
          </a:xfrm>
          <a:prstGeom prst="rect">
            <a:avLst/>
          </a:prstGeom>
        </p:spPr>
      </p:pic>
      <p:grpSp>
        <p:nvGrpSpPr>
          <p:cNvPr id="108" name="Группа 107">
            <a:extLst>
              <a:ext uri="{FF2B5EF4-FFF2-40B4-BE49-F238E27FC236}">
                <a16:creationId xmlns:a16="http://schemas.microsoft.com/office/drawing/2014/main" id="{29E70443-DD36-7A03-BAB2-EC1975B98DC4}"/>
              </a:ext>
            </a:extLst>
          </p:cNvPr>
          <p:cNvGrpSpPr/>
          <p:nvPr/>
        </p:nvGrpSpPr>
        <p:grpSpPr>
          <a:xfrm>
            <a:off x="2510693" y="3350268"/>
            <a:ext cx="835081" cy="207784"/>
            <a:chOff x="9728258" y="2462961"/>
            <a:chExt cx="3425712" cy="852382"/>
          </a:xfrm>
        </p:grpSpPr>
        <p:pic>
          <p:nvPicPr>
            <p:cNvPr id="109" name="Picture 14" descr="https://www.prin.ru/images/oformlenie_saita/icons/all/home2.png">
              <a:extLst>
                <a:ext uri="{FF2B5EF4-FFF2-40B4-BE49-F238E27FC236}">
                  <a16:creationId xmlns:a16="http://schemas.microsoft.com/office/drawing/2014/main" id="{8F4E9DE7-125C-BF36-A4EA-4A2247C2E8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492"/>
            <a:stretch/>
          </p:blipFill>
          <p:spPr bwMode="auto">
            <a:xfrm>
              <a:off x="9728258" y="2469755"/>
              <a:ext cx="837077" cy="845588"/>
            </a:xfrm>
            <a:prstGeom prst="rect">
              <a:avLst/>
            </a:prstGeom>
            <a:solidFill>
              <a:schemeClr val="tx2"/>
            </a:solidFill>
          </p:spPr>
        </p:pic>
        <p:pic>
          <p:nvPicPr>
            <p:cNvPr id="110" name="Рисунок 109">
              <a:extLst>
                <a:ext uri="{FF2B5EF4-FFF2-40B4-BE49-F238E27FC236}">
                  <a16:creationId xmlns:a16="http://schemas.microsoft.com/office/drawing/2014/main" id="{32026639-1623-B9C7-A496-95C1679BAB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667945" y="2462961"/>
              <a:ext cx="2486025" cy="847725"/>
            </a:xfrm>
            <a:prstGeom prst="rect">
              <a:avLst/>
            </a:prstGeom>
          </p:spPr>
        </p:pic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BAEABD7B-175A-1F99-D50C-0FD87F639034}"/>
              </a:ext>
            </a:extLst>
          </p:cNvPr>
          <p:cNvSpPr txBox="1"/>
          <p:nvPr/>
        </p:nvSpPr>
        <p:spPr>
          <a:xfrm>
            <a:off x="518884" y="1154498"/>
            <a:ext cx="55007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E9850D"/>
                </a:solidFill>
              </a:rPr>
              <a:t>&gt;</a:t>
            </a:r>
            <a:r>
              <a:rPr lang="ru-RU" b="1" dirty="0">
                <a:solidFill>
                  <a:srgbClr val="E9850D"/>
                </a:solidFill>
              </a:rPr>
              <a:t> 3 500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базовых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референцных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станций на территории РФ,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объединенных в сети различного объема и назначения.</a:t>
            </a:r>
          </a:p>
        </p:txBody>
      </p:sp>
      <p:pic>
        <p:nvPicPr>
          <p:cNvPr id="112" name="Picture 14" descr="C:\Users\kas\Desktop\Surgutneftegas-logo.png">
            <a:extLst>
              <a:ext uri="{FF2B5EF4-FFF2-40B4-BE49-F238E27FC236}">
                <a16:creationId xmlns:a16="http://schemas.microsoft.com/office/drawing/2014/main" id="{41DA1CE4-B7F8-78F3-BE6A-2CD007BC9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05370" y="2703266"/>
            <a:ext cx="494728" cy="275246"/>
          </a:xfrm>
          <a:prstGeom prst="rect">
            <a:avLst/>
          </a:prstGeom>
          <a:noFill/>
        </p:spPr>
      </p:pic>
      <p:pic>
        <p:nvPicPr>
          <p:cNvPr id="113" name="Picture 15" descr="C:\Users\kas\Desktop\22.png">
            <a:extLst>
              <a:ext uri="{FF2B5EF4-FFF2-40B4-BE49-F238E27FC236}">
                <a16:creationId xmlns:a16="http://schemas.microsoft.com/office/drawing/2014/main" id="{1731B49C-8860-2243-0391-CA912E041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31633" y="2647826"/>
            <a:ext cx="993544" cy="278805"/>
          </a:xfrm>
          <a:prstGeom prst="rect">
            <a:avLst/>
          </a:prstGeom>
          <a:noFill/>
        </p:spPr>
      </p:pic>
      <p:pic>
        <p:nvPicPr>
          <p:cNvPr id="114" name="Picture 16" descr="C:\Users\kas\Desktop\1641909928_86-adonius-club-p-fon-dlya-prezentatsii-rzhd-93.jpg">
            <a:extLst>
              <a:ext uri="{FF2B5EF4-FFF2-40B4-BE49-F238E27FC236}">
                <a16:creationId xmlns:a16="http://schemas.microsoft.com/office/drawing/2014/main" id="{93E49529-2657-6FBD-6EE0-C6296B34E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0989" b="33854"/>
          <a:stretch>
            <a:fillRect/>
          </a:stretch>
        </p:blipFill>
        <p:spPr bwMode="auto">
          <a:xfrm>
            <a:off x="4944942" y="2887648"/>
            <a:ext cx="1266496" cy="296837"/>
          </a:xfrm>
          <a:prstGeom prst="rect">
            <a:avLst/>
          </a:prstGeom>
          <a:noFill/>
        </p:spPr>
      </p:pic>
      <p:pic>
        <p:nvPicPr>
          <p:cNvPr id="115" name="Picture 17" descr="D:\работа\CORS\Брендбук Cors\Лого\Logo_CORS_final -темный-03.png">
            <a:extLst>
              <a:ext uri="{FF2B5EF4-FFF2-40B4-BE49-F238E27FC236}">
                <a16:creationId xmlns:a16="http://schemas.microsoft.com/office/drawing/2014/main" id="{7AE44A2E-1BC1-0B69-F0F9-B84282DF2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632087" y="3464905"/>
            <a:ext cx="826489" cy="240724"/>
          </a:xfrm>
          <a:prstGeom prst="rect">
            <a:avLst/>
          </a:prstGeom>
          <a:noFill/>
        </p:spPr>
      </p:pic>
      <p:pic>
        <p:nvPicPr>
          <p:cNvPr id="116" name="Picture 19" descr="https://cdn11.bigcommerce.com/s-3f6kzq2z/images/stencil/1280x1280/products/135/426/TOPNET_LIVE__79115.1453921048.jpg?c=2">
            <a:extLst>
              <a:ext uri="{FF2B5EF4-FFF2-40B4-BE49-F238E27FC236}">
                <a16:creationId xmlns:a16="http://schemas.microsoft.com/office/drawing/2014/main" id="{16B87267-5D8D-237B-55F3-0C031FC7D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73265" y="3612910"/>
            <a:ext cx="1002224" cy="267000"/>
          </a:xfrm>
          <a:prstGeom prst="rect">
            <a:avLst/>
          </a:prstGeom>
          <a:noFill/>
        </p:spPr>
      </p:pic>
      <p:pic>
        <p:nvPicPr>
          <p:cNvPr id="117" name="Picture 31" descr="Coat of arms of Adygea.svg">
            <a:extLst>
              <a:ext uri="{FF2B5EF4-FFF2-40B4-BE49-F238E27FC236}">
                <a16:creationId xmlns:a16="http://schemas.microsoft.com/office/drawing/2014/main" id="{01F99245-2901-F8CC-7E41-C3263EDF7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flipH="1">
            <a:off x="2223129" y="1986899"/>
            <a:ext cx="431167" cy="43116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8" name="Picture 33" descr="Coat of Arms of Altai Republic.svg">
            <a:extLst>
              <a:ext uri="{FF2B5EF4-FFF2-40B4-BE49-F238E27FC236}">
                <a16:creationId xmlns:a16="http://schemas.microsoft.com/office/drawing/2014/main" id="{EA0874B1-0840-40FD-FB07-7AEF2CB44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flipH="1">
            <a:off x="2508881" y="1986899"/>
            <a:ext cx="431167" cy="43116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9" name="Picture 35" descr="Coat of Arms of Bashkortostan.svg">
            <a:extLst>
              <a:ext uri="{FF2B5EF4-FFF2-40B4-BE49-F238E27FC236}">
                <a16:creationId xmlns:a16="http://schemas.microsoft.com/office/drawing/2014/main" id="{FB18ADC2-1161-6DD2-67BD-98BF6B47B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 flipH="1">
            <a:off x="2823891" y="1993609"/>
            <a:ext cx="401909" cy="42487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0" name="Picture 37" descr="Coat of Arms of Buryatia.svg">
            <a:extLst>
              <a:ext uri="{FF2B5EF4-FFF2-40B4-BE49-F238E27FC236}">
                <a16:creationId xmlns:a16="http://schemas.microsoft.com/office/drawing/2014/main" id="{641467A7-1F18-4D9A-FE27-73DE32C73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 flipH="1">
            <a:off x="2970043" y="2010821"/>
            <a:ext cx="334924" cy="41147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1" name="Picture 39" descr="Coat of Arms of Kabardino-Balkaria.svg">
            <a:extLst>
              <a:ext uri="{FF2B5EF4-FFF2-40B4-BE49-F238E27FC236}">
                <a16:creationId xmlns:a16="http://schemas.microsoft.com/office/drawing/2014/main" id="{AD134DAB-33FB-8635-95E0-B56EB8AFB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flipH="1">
            <a:off x="3149600" y="2010446"/>
            <a:ext cx="334924" cy="40908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2" name="Picture 41" descr="Coat of Arms of Kalmykia.svg">
            <a:extLst>
              <a:ext uri="{FF2B5EF4-FFF2-40B4-BE49-F238E27FC236}">
                <a16:creationId xmlns:a16="http://schemas.microsoft.com/office/drawing/2014/main" id="{F4CB25F8-B77F-C603-9A2E-9AFF58B04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 flipH="1">
            <a:off x="3320362" y="1982547"/>
            <a:ext cx="378476" cy="43524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3" name="Picture 43" descr="Coat of Arms of Karachay-Cherkessia.svg">
            <a:extLst>
              <a:ext uri="{FF2B5EF4-FFF2-40B4-BE49-F238E27FC236}">
                <a16:creationId xmlns:a16="http://schemas.microsoft.com/office/drawing/2014/main" id="{86CAB331-E33B-2D4D-C622-1C3D9AA1B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 flipH="1">
            <a:off x="3548971" y="2005628"/>
            <a:ext cx="364181" cy="41360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4" name="Picture 45" descr="Emblem of Crimea.svg">
            <a:extLst>
              <a:ext uri="{FF2B5EF4-FFF2-40B4-BE49-F238E27FC236}">
                <a16:creationId xmlns:a16="http://schemas.microsoft.com/office/drawing/2014/main" id="{612ED9DD-6D53-9224-04B4-57F6DBAC3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 flipH="1">
            <a:off x="3729206" y="1966175"/>
            <a:ext cx="396754" cy="45059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5" name="Picture 47" descr="Coat of Arms of Mari El.svg">
            <a:extLst>
              <a:ext uri="{FF2B5EF4-FFF2-40B4-BE49-F238E27FC236}">
                <a16:creationId xmlns:a16="http://schemas.microsoft.com/office/drawing/2014/main" id="{EF467B28-F448-316A-CA1E-38F184540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 flipH="1">
            <a:off x="3957806" y="1946664"/>
            <a:ext cx="294373" cy="46889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6" name="Picture 49" descr="Coat of arms of Mordovia.svg">
            <a:extLst>
              <a:ext uri="{FF2B5EF4-FFF2-40B4-BE49-F238E27FC236}">
                <a16:creationId xmlns:a16="http://schemas.microsoft.com/office/drawing/2014/main" id="{F81CCA2A-13E0-C0B5-5B76-0BC2148CC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 flipH="1">
            <a:off x="4110206" y="1977565"/>
            <a:ext cx="404995" cy="44838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7" name="Picture 51" descr="Wapen Ossetien.svg">
            <a:extLst>
              <a:ext uri="{FF2B5EF4-FFF2-40B4-BE49-F238E27FC236}">
                <a16:creationId xmlns:a16="http://schemas.microsoft.com/office/drawing/2014/main" id="{4C4B88E4-951D-C490-A3B3-58944833A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 flipH="1">
            <a:off x="4338806" y="1986899"/>
            <a:ext cx="431167" cy="43116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8" name="Picture 55" descr="Coat of arms of Udmurtia.svg">
            <a:extLst>
              <a:ext uri="{FF2B5EF4-FFF2-40B4-BE49-F238E27FC236}">
                <a16:creationId xmlns:a16="http://schemas.microsoft.com/office/drawing/2014/main" id="{00914161-741B-79BC-F128-7A83215A0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 flipH="1">
            <a:off x="4567406" y="1977046"/>
            <a:ext cx="431166" cy="44040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9" name="Picture 57" descr="Coat of Arms of Chuvashia.svg">
            <a:extLst>
              <a:ext uri="{FF2B5EF4-FFF2-40B4-BE49-F238E27FC236}">
                <a16:creationId xmlns:a16="http://schemas.microsoft.com/office/drawing/2014/main" id="{5241FC34-A704-BA6C-BA25-7D8E76C57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 flipH="1">
            <a:off x="4796006" y="1983616"/>
            <a:ext cx="431166" cy="43424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0" name="Picture 59" descr="Coat of arms of Krasnoyarsk Krai.svg">
            <a:extLst>
              <a:ext uri="{FF2B5EF4-FFF2-40B4-BE49-F238E27FC236}">
                <a16:creationId xmlns:a16="http://schemas.microsoft.com/office/drawing/2014/main" id="{574496D6-CA7E-D42D-4DBB-2F316E75A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 flipH="1">
            <a:off x="5100806" y="1946664"/>
            <a:ext cx="376325" cy="45965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1" name="Picture 61" descr="Coat of Arms of Krasnodar Kray.svg">
            <a:extLst>
              <a:ext uri="{FF2B5EF4-FFF2-40B4-BE49-F238E27FC236}">
                <a16:creationId xmlns:a16="http://schemas.microsoft.com/office/drawing/2014/main" id="{C1A8657D-D93A-7B39-323C-19A3800F6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 flipH="1">
            <a:off x="5329406" y="1946664"/>
            <a:ext cx="401909" cy="49951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2" name="Picture 63" descr="Coat of Arms of Perm Krai.svg">
            <a:extLst>
              <a:ext uri="{FF2B5EF4-FFF2-40B4-BE49-F238E27FC236}">
                <a16:creationId xmlns:a16="http://schemas.microsoft.com/office/drawing/2014/main" id="{DB714DCD-682E-BDFC-35EA-88ABF72E4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 flipH="1">
            <a:off x="5862806" y="1926763"/>
            <a:ext cx="267939" cy="50334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3" name="Picture 65" descr="Coat of arms of Stavropol Krai.svg">
            <a:extLst>
              <a:ext uri="{FF2B5EF4-FFF2-40B4-BE49-F238E27FC236}">
                <a16:creationId xmlns:a16="http://schemas.microsoft.com/office/drawing/2014/main" id="{83846B9E-27C0-5D7C-D554-19B4523BB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 flipH="1">
            <a:off x="5594997" y="1946664"/>
            <a:ext cx="420209" cy="49224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4" name="Picture 67" descr="Coat of arms of Belgorod Oblast.svg">
            <a:extLst>
              <a:ext uri="{FF2B5EF4-FFF2-40B4-BE49-F238E27FC236}">
                <a16:creationId xmlns:a16="http://schemas.microsoft.com/office/drawing/2014/main" id="{8E00ED13-1954-4B29-F1DC-2E7C16190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 flipH="1">
            <a:off x="6123419" y="1993201"/>
            <a:ext cx="348987" cy="44620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5" name="Picture 69" descr="Coat of Arms of Bryansk Oblast.svg">
            <a:extLst>
              <a:ext uri="{FF2B5EF4-FFF2-40B4-BE49-F238E27FC236}">
                <a16:creationId xmlns:a16="http://schemas.microsoft.com/office/drawing/2014/main" id="{2CC0EA02-3C45-D4AF-D3E8-3E7A6F295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 flipH="1">
            <a:off x="6243806" y="1946664"/>
            <a:ext cx="447640" cy="46682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6" name="Picture 71" descr="Coat of arms of Vladimiri Oblast.svg">
            <a:extLst>
              <a:ext uri="{FF2B5EF4-FFF2-40B4-BE49-F238E27FC236}">
                <a16:creationId xmlns:a16="http://schemas.microsoft.com/office/drawing/2014/main" id="{218F765F-E587-2615-1DF8-95D9FDB91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 flipH="1">
            <a:off x="6350000" y="1946664"/>
            <a:ext cx="482608" cy="48260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7" name="TextBox 136">
            <a:extLst>
              <a:ext uri="{FF2B5EF4-FFF2-40B4-BE49-F238E27FC236}">
                <a16:creationId xmlns:a16="http://schemas.microsoft.com/office/drawing/2014/main" id="{FE471AB0-A281-628F-630C-09B28B156921}"/>
              </a:ext>
            </a:extLst>
          </p:cNvPr>
          <p:cNvSpPr txBox="1"/>
          <p:nvPr/>
        </p:nvSpPr>
        <p:spPr>
          <a:xfrm flipH="1">
            <a:off x="6506311" y="2362342"/>
            <a:ext cx="5995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и др.</a:t>
            </a:r>
          </a:p>
        </p:txBody>
      </p:sp>
      <p:sp>
        <p:nvSpPr>
          <p:cNvPr id="138" name="Прямоугольник 137">
            <a:extLst>
              <a:ext uri="{FF2B5EF4-FFF2-40B4-BE49-F238E27FC236}">
                <a16:creationId xmlns:a16="http://schemas.microsoft.com/office/drawing/2014/main" id="{6752CF0A-76F8-D78E-938D-676F4F13B19F}"/>
              </a:ext>
            </a:extLst>
          </p:cNvPr>
          <p:cNvSpPr/>
          <p:nvPr/>
        </p:nvSpPr>
        <p:spPr>
          <a:xfrm>
            <a:off x="518884" y="2075568"/>
            <a:ext cx="17886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 </a:t>
            </a:r>
            <a:r>
              <a:rPr lang="ru-RU" sz="1400" dirty="0"/>
              <a:t>РОИВ и «ПОДВЕДЫ»</a:t>
            </a:r>
          </a:p>
        </p:txBody>
      </p:sp>
      <p:sp>
        <p:nvSpPr>
          <p:cNvPr id="139" name="Прямоугольник 138">
            <a:extLst>
              <a:ext uri="{FF2B5EF4-FFF2-40B4-BE49-F238E27FC236}">
                <a16:creationId xmlns:a16="http://schemas.microsoft.com/office/drawing/2014/main" id="{9F808A39-41D4-9A90-C590-C21DB18CBCD6}"/>
              </a:ext>
            </a:extLst>
          </p:cNvPr>
          <p:cNvSpPr/>
          <p:nvPr/>
        </p:nvSpPr>
        <p:spPr>
          <a:xfrm>
            <a:off x="518884" y="2789948"/>
            <a:ext cx="19237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 </a:t>
            </a:r>
            <a:r>
              <a:rPr lang="ru-RU" sz="1400" dirty="0"/>
              <a:t>КРУПНЫЕ КОМПАНИИ</a:t>
            </a:r>
          </a:p>
        </p:txBody>
      </p:sp>
      <p:sp>
        <p:nvSpPr>
          <p:cNvPr id="140" name="Прямоугольник 139">
            <a:extLst>
              <a:ext uri="{FF2B5EF4-FFF2-40B4-BE49-F238E27FC236}">
                <a16:creationId xmlns:a16="http://schemas.microsoft.com/office/drawing/2014/main" id="{7184EC3C-2DF9-81B2-C605-0E8A3E73BA97}"/>
              </a:ext>
            </a:extLst>
          </p:cNvPr>
          <p:cNvSpPr/>
          <p:nvPr/>
        </p:nvSpPr>
        <p:spPr>
          <a:xfrm>
            <a:off x="518884" y="3504328"/>
            <a:ext cx="11515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 </a:t>
            </a:r>
            <a:r>
              <a:rPr lang="ru-RU" sz="1400" dirty="0"/>
              <a:t>ОПЕРАТОРЫ</a:t>
            </a:r>
          </a:p>
        </p:txBody>
      </p:sp>
      <p:cxnSp>
        <p:nvCxnSpPr>
          <p:cNvPr id="141" name="Прямая соединительная линия 140">
            <a:extLst>
              <a:ext uri="{FF2B5EF4-FFF2-40B4-BE49-F238E27FC236}">
                <a16:creationId xmlns:a16="http://schemas.microsoft.com/office/drawing/2014/main" id="{4F61C473-9134-CAE7-0E8F-81D5D28C5CE4}"/>
              </a:ext>
            </a:extLst>
          </p:cNvPr>
          <p:cNvCxnSpPr>
            <a:cxnSpLocks/>
            <a:endCxn id="137" idx="2"/>
          </p:cNvCxnSpPr>
          <p:nvPr/>
        </p:nvCxnSpPr>
        <p:spPr>
          <a:xfrm flipV="1">
            <a:off x="590322" y="2577786"/>
            <a:ext cx="6215778" cy="18285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2" name="Прямая соединительная линия 141">
            <a:extLst>
              <a:ext uri="{FF2B5EF4-FFF2-40B4-BE49-F238E27FC236}">
                <a16:creationId xmlns:a16="http://schemas.microsoft.com/office/drawing/2014/main" id="{2357E556-3381-AE1B-EB0D-0C39DB6FF473}"/>
              </a:ext>
            </a:extLst>
          </p:cNvPr>
          <p:cNvCxnSpPr>
            <a:cxnSpLocks/>
          </p:cNvCxnSpPr>
          <p:nvPr/>
        </p:nvCxnSpPr>
        <p:spPr>
          <a:xfrm flipV="1">
            <a:off x="590322" y="1862420"/>
            <a:ext cx="6207370" cy="20859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3" name="Прямая соединительная линия 142">
            <a:extLst>
              <a:ext uri="{FF2B5EF4-FFF2-40B4-BE49-F238E27FC236}">
                <a16:creationId xmlns:a16="http://schemas.microsoft.com/office/drawing/2014/main" id="{99155B53-0CAE-1FA0-4DC3-719075C342AB}"/>
              </a:ext>
            </a:extLst>
          </p:cNvPr>
          <p:cNvCxnSpPr>
            <a:cxnSpLocks/>
          </p:cNvCxnSpPr>
          <p:nvPr/>
        </p:nvCxnSpPr>
        <p:spPr>
          <a:xfrm flipV="1">
            <a:off x="590322" y="3292723"/>
            <a:ext cx="5759678" cy="19316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4" name="TextBox 143">
            <a:extLst>
              <a:ext uri="{FF2B5EF4-FFF2-40B4-BE49-F238E27FC236}">
                <a16:creationId xmlns:a16="http://schemas.microsoft.com/office/drawing/2014/main" id="{ED1C78B0-FB39-77BB-98DC-A140DCA57CF5}"/>
              </a:ext>
            </a:extLst>
          </p:cNvPr>
          <p:cNvSpPr txBox="1"/>
          <p:nvPr/>
        </p:nvSpPr>
        <p:spPr>
          <a:xfrm>
            <a:off x="6519934" y="3008673"/>
            <a:ext cx="5000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и др.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3C6658BD-6A45-C152-4D7E-5AFD1B80B739}"/>
              </a:ext>
            </a:extLst>
          </p:cNvPr>
          <p:cNvSpPr txBox="1"/>
          <p:nvPr/>
        </p:nvSpPr>
        <p:spPr>
          <a:xfrm>
            <a:off x="8662816" y="3883543"/>
            <a:ext cx="5000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и др.</a:t>
            </a:r>
          </a:p>
        </p:txBody>
      </p:sp>
      <p:pic>
        <p:nvPicPr>
          <p:cNvPr id="146" name="Рисунок 145">
            <a:extLst>
              <a:ext uri="{FF2B5EF4-FFF2-40B4-BE49-F238E27FC236}">
                <a16:creationId xmlns:a16="http://schemas.microsoft.com/office/drawing/2014/main" id="{7668F535-5A16-E36D-52F7-4CA03ED1265A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3460952" y="2836679"/>
            <a:ext cx="867904" cy="31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72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00"/>
                            </p:stCondLst>
                            <p:childTnLst>
                              <p:par>
                                <p:cTn id="8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0"/>
                            </p:stCondLst>
                            <p:childTnLst>
                              <p:par>
                                <p:cTn id="9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500"/>
                            </p:stCondLst>
                            <p:childTnLst>
                              <p:par>
                                <p:cTn id="10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000"/>
                            </p:stCondLst>
                            <p:childTnLst>
                              <p:par>
                                <p:cTn id="1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500"/>
                            </p:stCondLst>
                            <p:childTnLst>
                              <p:par>
                                <p:cTn id="1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00"/>
                            </p:stCondLst>
                            <p:childTnLst>
                              <p:par>
                                <p:cTn id="15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500"/>
                            </p:stCondLst>
                            <p:childTnLst>
                              <p:par>
                                <p:cTn id="16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000"/>
                            </p:stCondLst>
                            <p:childTnLst>
                              <p:par>
                                <p:cTn id="16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3500"/>
                            </p:stCondLst>
                            <p:childTnLst>
                              <p:par>
                                <p:cTn id="17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4500"/>
                            </p:stCondLst>
                            <p:childTnLst>
                              <p:par>
                                <p:cTn id="18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"/>
                            </p:stCondLst>
                            <p:childTnLst>
                              <p:par>
                                <p:cTn id="19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000"/>
                            </p:stCondLst>
                            <p:childTnLst>
                              <p:par>
                                <p:cTn id="19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500"/>
                            </p:stCondLst>
                            <p:childTnLst>
                              <p:par>
                                <p:cTn id="20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000"/>
                            </p:stCondLst>
                            <p:childTnLst>
                              <p:par>
                                <p:cTn id="20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500"/>
                            </p:stCondLst>
                            <p:childTnLst>
                              <p:par>
                                <p:cTn id="2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/>
      <p:bldP spid="138" grpId="0"/>
      <p:bldP spid="139" grpId="0"/>
      <p:bldP spid="140" grpId="0"/>
      <p:bldP spid="144" grpId="0"/>
      <p:bldP spid="1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4592" y="432494"/>
            <a:ext cx="5167215" cy="345550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881"/>
            <a:ext cx="475521" cy="3885117"/>
          </a:xfrm>
          <a:prstGeom prst="rect">
            <a:avLst/>
          </a:prstGeom>
        </p:spPr>
      </p:pic>
      <p:grpSp>
        <p:nvGrpSpPr>
          <p:cNvPr id="4" name="Группа 18">
            <a:extLst>
              <a:ext uri="{FF2B5EF4-FFF2-40B4-BE49-F238E27FC236}">
                <a16:creationId xmlns:a16="http://schemas.microsoft.com/office/drawing/2014/main" id="{1633F2CC-1F2A-108C-18C7-D1F2C3C57D62}"/>
              </a:ext>
            </a:extLst>
          </p:cNvPr>
          <p:cNvGrpSpPr/>
          <p:nvPr/>
        </p:nvGrpSpPr>
        <p:grpSpPr>
          <a:xfrm>
            <a:off x="3482537" y="3173469"/>
            <a:ext cx="3430274" cy="714362"/>
            <a:chOff x="5713726" y="4429138"/>
            <a:chExt cx="3430274" cy="714362"/>
          </a:xfrm>
        </p:grpSpPr>
        <p:sp>
          <p:nvSpPr>
            <p:cNvPr id="5" name="Равнобедренный треугольник 4">
              <a:extLst>
                <a:ext uri="{FF2B5EF4-FFF2-40B4-BE49-F238E27FC236}">
                  <a16:creationId xmlns:a16="http://schemas.microsoft.com/office/drawing/2014/main" id="{C50AB1E3-F720-3729-24FB-F9FCF244D3BA}"/>
                </a:ext>
              </a:extLst>
            </p:cNvPr>
            <p:cNvSpPr/>
            <p:nvPr/>
          </p:nvSpPr>
          <p:spPr>
            <a:xfrm>
              <a:off x="6572264" y="4429138"/>
              <a:ext cx="2571736" cy="714362"/>
            </a:xfrm>
            <a:prstGeom prst="triangle">
              <a:avLst>
                <a:gd name="adj" fmla="val 10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олилиния 33">
              <a:extLst>
                <a:ext uri="{FF2B5EF4-FFF2-40B4-BE49-F238E27FC236}">
                  <a16:creationId xmlns:a16="http://schemas.microsoft.com/office/drawing/2014/main" id="{D53C3CF5-22D2-7649-39A0-F9E99020E6D5}"/>
                </a:ext>
              </a:extLst>
            </p:cNvPr>
            <p:cNvSpPr/>
            <p:nvPr/>
          </p:nvSpPr>
          <p:spPr>
            <a:xfrm rot="20715218">
              <a:off x="5713726" y="4719707"/>
              <a:ext cx="3398766" cy="148147"/>
            </a:xfrm>
            <a:custGeom>
              <a:avLst/>
              <a:gdLst>
                <a:gd name="connsiteX0" fmla="*/ 0 w 3526624"/>
                <a:gd name="connsiteY0" fmla="*/ 140666 h 140666"/>
                <a:gd name="connsiteX1" fmla="*/ 0 w 3526624"/>
                <a:gd name="connsiteY1" fmla="*/ 0 h 140666"/>
                <a:gd name="connsiteX2" fmla="*/ 3526624 w 3526624"/>
                <a:gd name="connsiteY2" fmla="*/ 140666 h 140666"/>
                <a:gd name="connsiteX3" fmla="*/ 0 w 3526624"/>
                <a:gd name="connsiteY3" fmla="*/ 140666 h 140666"/>
                <a:gd name="connsiteX0" fmla="*/ 715516 w 3526624"/>
                <a:gd name="connsiteY0" fmla="*/ 151583 h 151583"/>
                <a:gd name="connsiteX1" fmla="*/ 0 w 3526624"/>
                <a:gd name="connsiteY1" fmla="*/ 0 h 151583"/>
                <a:gd name="connsiteX2" fmla="*/ 3526624 w 3526624"/>
                <a:gd name="connsiteY2" fmla="*/ 140666 h 151583"/>
                <a:gd name="connsiteX3" fmla="*/ 715516 w 3526624"/>
                <a:gd name="connsiteY3" fmla="*/ 151583 h 151583"/>
                <a:gd name="connsiteX0" fmla="*/ 587658 w 3398766"/>
                <a:gd name="connsiteY0" fmla="*/ 148147 h 148147"/>
                <a:gd name="connsiteX1" fmla="*/ 0 w 3398766"/>
                <a:gd name="connsiteY1" fmla="*/ 0 h 148147"/>
                <a:gd name="connsiteX2" fmla="*/ 3398766 w 3398766"/>
                <a:gd name="connsiteY2" fmla="*/ 137230 h 148147"/>
                <a:gd name="connsiteX3" fmla="*/ 587658 w 3398766"/>
                <a:gd name="connsiteY3" fmla="*/ 148147 h 148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8766" h="148147">
                  <a:moveTo>
                    <a:pt x="587658" y="148147"/>
                  </a:moveTo>
                  <a:lnTo>
                    <a:pt x="0" y="0"/>
                  </a:lnTo>
                  <a:lnTo>
                    <a:pt x="3398766" y="137230"/>
                  </a:lnTo>
                  <a:lnTo>
                    <a:pt x="587658" y="14814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3" descr="D:\работа\EFT-GROUP\Лого\PNG\logo_EFT_light-1.png">
              <a:extLst>
                <a:ext uri="{FF2B5EF4-FFF2-40B4-BE49-F238E27FC236}">
                  <a16:creationId xmlns:a16="http://schemas.microsoft.com/office/drawing/2014/main" id="{9139B5E8-EB09-31C2-2C8C-42DEEBD8A1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15338" y="4786328"/>
              <a:ext cx="785818" cy="248934"/>
            </a:xfrm>
            <a:prstGeom prst="rect">
              <a:avLst/>
            </a:prstGeom>
            <a:noFill/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8E3C756-3A44-7614-5558-79F3ED63EA60}"/>
              </a:ext>
            </a:extLst>
          </p:cNvPr>
          <p:cNvSpPr txBox="1"/>
          <p:nvPr/>
        </p:nvSpPr>
        <p:spPr>
          <a:xfrm>
            <a:off x="518884" y="101934"/>
            <a:ext cx="632529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b="1" dirty="0">
                <a:solidFill>
                  <a:srgbClr val="E9850D"/>
                </a:solidFill>
                <a:latin typeface="Verdana" pitchFamily="34" charset="0"/>
                <a:ea typeface="Verdana" pitchFamily="34" charset="0"/>
              </a:rPr>
              <a:t>ЛЕГИТИМНОСТЬ ИСПОЛЬЗОВАНИЯ ДАННЫХ ОТ СЕТЕЙ БАЗОВЫХ СТАНЦИЙ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21CE75-50FD-1490-F023-30416450A539}"/>
              </a:ext>
            </a:extLst>
          </p:cNvPr>
          <p:cNvSpPr txBox="1"/>
          <p:nvPr/>
        </p:nvSpPr>
        <p:spPr>
          <a:xfrm>
            <a:off x="526563" y="685992"/>
            <a:ext cx="648424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cs typeface="Times New Roman" panose="02020603050405020304" pitchFamily="18" charset="0"/>
              </a:rPr>
              <a:t>ФЕДЕРАЛЬНЫЙ ЗАКОН О ГЕОДЕЗИИ, КАРТОГРАФИИ И ПРОСТРАНСТВЕННЫХ ДАННЫХ</a:t>
            </a:r>
          </a:p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cs typeface="Times New Roman" panose="02020603050405020304" pitchFamily="18" charset="0"/>
              </a:rPr>
              <a:t>431 ФЗ от 30.12.2015 в редакции от 19.10.2023 </a:t>
            </a:r>
          </a:p>
          <a:p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3C5607-FFF0-3BB8-E4E6-D27FD237A102}"/>
              </a:ext>
            </a:extLst>
          </p:cNvPr>
          <p:cNvSpPr txBox="1"/>
          <p:nvPr/>
        </p:nvSpPr>
        <p:spPr>
          <a:xfrm>
            <a:off x="492148" y="2015985"/>
            <a:ext cx="3952852" cy="11695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Создание геодезических сетей специального назначения, в том числе сетей дифференциальных геодезических станций, вправе осуществлять физические и юридические лица, </a:t>
            </a:r>
            <a:r>
              <a:rPr lang="ru-RU" sz="1000" u="sng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имеющие лицензию на осуществление геодезической и картографической деятельности </a:t>
            </a: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(за исключением создания таких сетей для обеспечения выполнения геодезических работ при осуществлении градостроительной деятельности).</a:t>
            </a:r>
            <a:endParaRPr lang="ru-RU" sz="1000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4E4EF9-B5AF-161B-2028-DE291241B076}"/>
              </a:ext>
            </a:extLst>
          </p:cNvPr>
          <p:cNvSpPr txBox="1"/>
          <p:nvPr/>
        </p:nvSpPr>
        <p:spPr>
          <a:xfrm>
            <a:off x="526563" y="1452638"/>
            <a:ext cx="43858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rgbClr val="E9850D"/>
                </a:solidFill>
              </a:rPr>
              <a:t>Статья 9. Геодезические сети специального назначения.</a:t>
            </a:r>
          </a:p>
        </p:txBody>
      </p:sp>
      <p:pic>
        <p:nvPicPr>
          <p:cNvPr id="18" name="Picture 2" descr="D:\работа\EFT-GROUP\ПРЕЗЕНТАЦИИ\Равер\ГМА 16-17 фев\910507164e633771537ce2ca27746080 копия (1).png">
            <a:extLst>
              <a:ext uri="{FF2B5EF4-FFF2-40B4-BE49-F238E27FC236}">
                <a16:creationId xmlns:a16="http://schemas.microsoft.com/office/drawing/2014/main" id="{F7C1D20F-8023-61B7-6056-733C6DAF4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85623" y="1890477"/>
            <a:ext cx="2759995" cy="1207085"/>
          </a:xfrm>
          <a:prstGeom prst="rect">
            <a:avLst/>
          </a:prstGeom>
          <a:noFill/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099CCA9-D6A2-7F82-3CDD-85294F700A7B}"/>
              </a:ext>
            </a:extLst>
          </p:cNvPr>
          <p:cNvSpPr txBox="1"/>
          <p:nvPr/>
        </p:nvSpPr>
        <p:spPr>
          <a:xfrm>
            <a:off x="491144" y="3129372"/>
            <a:ext cx="45634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i="1" dirty="0">
                <a:solidFill>
                  <a:srgbClr val="E9850D"/>
                </a:solidFill>
              </a:rPr>
              <a:t>Данные о БС, входящих в состав сети, должны быть переданы в Федеральный фонд пространственных данных. </a:t>
            </a:r>
            <a:r>
              <a:rPr lang="ru-RU" sz="1200" b="1" i="1" u="sng" dirty="0">
                <a:solidFill>
                  <a:srgbClr val="E9850D"/>
                </a:solidFill>
              </a:rPr>
              <a:t>Сеть должна быть включена в ФСГС.</a:t>
            </a:r>
          </a:p>
        </p:txBody>
      </p:sp>
    </p:spTree>
    <p:extLst>
      <p:ext uri="{BB962C8B-B14F-4D97-AF65-F5344CB8AC3E}">
        <p14:creationId xmlns:p14="http://schemas.microsoft.com/office/powerpoint/2010/main" val="4143692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4592" y="432494"/>
            <a:ext cx="5167215" cy="345550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881"/>
            <a:ext cx="475521" cy="3885117"/>
          </a:xfrm>
          <a:prstGeom prst="rect">
            <a:avLst/>
          </a:prstGeom>
        </p:spPr>
      </p:pic>
      <p:grpSp>
        <p:nvGrpSpPr>
          <p:cNvPr id="4" name="Группа 18">
            <a:extLst>
              <a:ext uri="{FF2B5EF4-FFF2-40B4-BE49-F238E27FC236}">
                <a16:creationId xmlns:a16="http://schemas.microsoft.com/office/drawing/2014/main" id="{1633F2CC-1F2A-108C-18C7-D1F2C3C57D62}"/>
              </a:ext>
            </a:extLst>
          </p:cNvPr>
          <p:cNvGrpSpPr/>
          <p:nvPr/>
        </p:nvGrpSpPr>
        <p:grpSpPr>
          <a:xfrm>
            <a:off x="3482537" y="3173469"/>
            <a:ext cx="3430274" cy="714362"/>
            <a:chOff x="5713726" y="4429138"/>
            <a:chExt cx="3430274" cy="714362"/>
          </a:xfrm>
        </p:grpSpPr>
        <p:sp>
          <p:nvSpPr>
            <p:cNvPr id="5" name="Равнобедренный треугольник 4">
              <a:extLst>
                <a:ext uri="{FF2B5EF4-FFF2-40B4-BE49-F238E27FC236}">
                  <a16:creationId xmlns:a16="http://schemas.microsoft.com/office/drawing/2014/main" id="{C50AB1E3-F720-3729-24FB-F9FCF244D3BA}"/>
                </a:ext>
              </a:extLst>
            </p:cNvPr>
            <p:cNvSpPr/>
            <p:nvPr/>
          </p:nvSpPr>
          <p:spPr>
            <a:xfrm>
              <a:off x="6572264" y="4429138"/>
              <a:ext cx="2571736" cy="714362"/>
            </a:xfrm>
            <a:prstGeom prst="triangle">
              <a:avLst>
                <a:gd name="adj" fmla="val 10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олилиния 33">
              <a:extLst>
                <a:ext uri="{FF2B5EF4-FFF2-40B4-BE49-F238E27FC236}">
                  <a16:creationId xmlns:a16="http://schemas.microsoft.com/office/drawing/2014/main" id="{D53C3CF5-22D2-7649-39A0-F9E99020E6D5}"/>
                </a:ext>
              </a:extLst>
            </p:cNvPr>
            <p:cNvSpPr/>
            <p:nvPr/>
          </p:nvSpPr>
          <p:spPr>
            <a:xfrm rot="20715218">
              <a:off x="5713726" y="4719707"/>
              <a:ext cx="3398766" cy="148147"/>
            </a:xfrm>
            <a:custGeom>
              <a:avLst/>
              <a:gdLst>
                <a:gd name="connsiteX0" fmla="*/ 0 w 3526624"/>
                <a:gd name="connsiteY0" fmla="*/ 140666 h 140666"/>
                <a:gd name="connsiteX1" fmla="*/ 0 w 3526624"/>
                <a:gd name="connsiteY1" fmla="*/ 0 h 140666"/>
                <a:gd name="connsiteX2" fmla="*/ 3526624 w 3526624"/>
                <a:gd name="connsiteY2" fmla="*/ 140666 h 140666"/>
                <a:gd name="connsiteX3" fmla="*/ 0 w 3526624"/>
                <a:gd name="connsiteY3" fmla="*/ 140666 h 140666"/>
                <a:gd name="connsiteX0" fmla="*/ 715516 w 3526624"/>
                <a:gd name="connsiteY0" fmla="*/ 151583 h 151583"/>
                <a:gd name="connsiteX1" fmla="*/ 0 w 3526624"/>
                <a:gd name="connsiteY1" fmla="*/ 0 h 151583"/>
                <a:gd name="connsiteX2" fmla="*/ 3526624 w 3526624"/>
                <a:gd name="connsiteY2" fmla="*/ 140666 h 151583"/>
                <a:gd name="connsiteX3" fmla="*/ 715516 w 3526624"/>
                <a:gd name="connsiteY3" fmla="*/ 151583 h 151583"/>
                <a:gd name="connsiteX0" fmla="*/ 587658 w 3398766"/>
                <a:gd name="connsiteY0" fmla="*/ 148147 h 148147"/>
                <a:gd name="connsiteX1" fmla="*/ 0 w 3398766"/>
                <a:gd name="connsiteY1" fmla="*/ 0 h 148147"/>
                <a:gd name="connsiteX2" fmla="*/ 3398766 w 3398766"/>
                <a:gd name="connsiteY2" fmla="*/ 137230 h 148147"/>
                <a:gd name="connsiteX3" fmla="*/ 587658 w 3398766"/>
                <a:gd name="connsiteY3" fmla="*/ 148147 h 148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8766" h="148147">
                  <a:moveTo>
                    <a:pt x="587658" y="148147"/>
                  </a:moveTo>
                  <a:lnTo>
                    <a:pt x="0" y="0"/>
                  </a:lnTo>
                  <a:lnTo>
                    <a:pt x="3398766" y="137230"/>
                  </a:lnTo>
                  <a:lnTo>
                    <a:pt x="587658" y="14814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3" descr="D:\работа\EFT-GROUP\Лого\PNG\logo_EFT_light-1.png">
              <a:extLst>
                <a:ext uri="{FF2B5EF4-FFF2-40B4-BE49-F238E27FC236}">
                  <a16:creationId xmlns:a16="http://schemas.microsoft.com/office/drawing/2014/main" id="{9139B5E8-EB09-31C2-2C8C-42DEEBD8A1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15338" y="4786328"/>
              <a:ext cx="785818" cy="248934"/>
            </a:xfrm>
            <a:prstGeom prst="rect">
              <a:avLst/>
            </a:prstGeom>
            <a:noFill/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8E3C756-3A44-7614-5558-79F3ED63EA60}"/>
              </a:ext>
            </a:extLst>
          </p:cNvPr>
          <p:cNvSpPr txBox="1"/>
          <p:nvPr/>
        </p:nvSpPr>
        <p:spPr>
          <a:xfrm>
            <a:off x="518884" y="101934"/>
            <a:ext cx="632529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b="1" dirty="0">
                <a:solidFill>
                  <a:srgbClr val="E9850D"/>
                </a:solidFill>
                <a:latin typeface="Verdana" pitchFamily="34" charset="0"/>
                <a:ea typeface="Verdana" pitchFamily="34" charset="0"/>
              </a:rPr>
              <a:t>ПРИМЕР АРХИТЕКТУРЫ СЕТИ БАЗОВЫХ СПУТНИКОВЫХ СТАНЦИЙ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FE0817DD-D5B6-67D3-3F26-6BDAC598457A}"/>
              </a:ext>
            </a:extLst>
          </p:cNvPr>
          <p:cNvGrpSpPr/>
          <p:nvPr/>
        </p:nvGrpSpPr>
        <p:grpSpPr>
          <a:xfrm>
            <a:off x="635000" y="1137867"/>
            <a:ext cx="1988925" cy="1833928"/>
            <a:chOff x="285720" y="1714494"/>
            <a:chExt cx="2944076" cy="2714644"/>
          </a:xfrm>
        </p:grpSpPr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6F47E1B4-CFE9-63D7-939D-5B3C69F2277E}"/>
                </a:ext>
              </a:extLst>
            </p:cNvPr>
            <p:cNvGrpSpPr/>
            <p:nvPr/>
          </p:nvGrpSpPr>
          <p:grpSpPr>
            <a:xfrm>
              <a:off x="285720" y="1714494"/>
              <a:ext cx="2944076" cy="2714644"/>
              <a:chOff x="285720" y="1714494"/>
              <a:chExt cx="2944076" cy="2714644"/>
            </a:xfrm>
          </p:grpSpPr>
          <p:pic>
            <p:nvPicPr>
              <p:cNvPr id="22" name="Рисунок 21">
                <a:extLst>
                  <a:ext uri="{FF2B5EF4-FFF2-40B4-BE49-F238E27FC236}">
                    <a16:creationId xmlns:a16="http://schemas.microsoft.com/office/drawing/2014/main" id="{4EA8AB0E-0C4A-85EA-42F4-271A454C75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28596" y="1714494"/>
                <a:ext cx="2801200" cy="2409263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/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57A19B4-9FCD-D7D5-8E59-2C2DE783D4D4}"/>
                  </a:ext>
                </a:extLst>
              </p:cNvPr>
              <p:cNvSpPr txBox="1"/>
              <p:nvPr/>
            </p:nvSpPr>
            <p:spPr>
              <a:xfrm>
                <a:off x="285720" y="4182917"/>
                <a:ext cx="2928958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Verdana" pitchFamily="34" charset="0"/>
                  </a:rPr>
                  <a:t>Липецкая область, пример</a:t>
                </a:r>
                <a:endParaRPr lang="ru-RU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68C7BF85-32F2-2828-A4E4-B929B48D7C49}"/>
                </a:ext>
              </a:extLst>
            </p:cNvPr>
            <p:cNvGrpSpPr/>
            <p:nvPr/>
          </p:nvGrpSpPr>
          <p:grpSpPr>
            <a:xfrm>
              <a:off x="1763688" y="2626313"/>
              <a:ext cx="144016" cy="217136"/>
              <a:chOff x="5193351" y="2547384"/>
              <a:chExt cx="442074" cy="559226"/>
            </a:xfrm>
          </p:grpSpPr>
          <p:pic>
            <p:nvPicPr>
              <p:cNvPr id="19" name="Рисунок 18">
                <a:extLst>
                  <a:ext uri="{FF2B5EF4-FFF2-40B4-BE49-F238E27FC236}">
                    <a16:creationId xmlns:a16="http://schemas.microsoft.com/office/drawing/2014/main" id="{12FEBEBF-7DE0-CCD6-F05D-B1E3D557DE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18152" y="2828427"/>
                <a:ext cx="417273" cy="278183"/>
              </a:xfrm>
              <a:prstGeom prst="rect">
                <a:avLst/>
              </a:prstGeom>
            </p:spPr>
          </p:pic>
          <p:pic>
            <p:nvPicPr>
              <p:cNvPr id="21" name="Picture 6" descr="ref_station">
                <a:extLst>
                  <a:ext uri="{FF2B5EF4-FFF2-40B4-BE49-F238E27FC236}">
                    <a16:creationId xmlns:a16="http://schemas.microsoft.com/office/drawing/2014/main" id="{9C0F3A3F-2F8D-21A6-A152-9E289877E62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93351" y="2547384"/>
                <a:ext cx="244073" cy="355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0E3B358C-50A7-5AC3-B739-50859F14436C}"/>
                </a:ext>
              </a:extLst>
            </p:cNvPr>
            <p:cNvGrpSpPr/>
            <p:nvPr/>
          </p:nvGrpSpPr>
          <p:grpSpPr>
            <a:xfrm>
              <a:off x="2411760" y="2572537"/>
              <a:ext cx="144016" cy="217136"/>
              <a:chOff x="5193351" y="2547384"/>
              <a:chExt cx="442074" cy="559226"/>
            </a:xfrm>
            <a:effectLst/>
          </p:grpSpPr>
          <p:pic>
            <p:nvPicPr>
              <p:cNvPr id="12" name="Рисунок 11">
                <a:extLst>
                  <a:ext uri="{FF2B5EF4-FFF2-40B4-BE49-F238E27FC236}">
                    <a16:creationId xmlns:a16="http://schemas.microsoft.com/office/drawing/2014/main" id="{7B35A9CE-7770-7949-F5F6-D5F32803FC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18152" y="2828427"/>
                <a:ext cx="417273" cy="278183"/>
              </a:xfrm>
              <a:prstGeom prst="rect">
                <a:avLst/>
              </a:prstGeom>
            </p:spPr>
          </p:pic>
          <p:pic>
            <p:nvPicPr>
              <p:cNvPr id="15" name="Picture 6" descr="ref_station">
                <a:extLst>
                  <a:ext uri="{FF2B5EF4-FFF2-40B4-BE49-F238E27FC236}">
                    <a16:creationId xmlns:a16="http://schemas.microsoft.com/office/drawing/2014/main" id="{9E6BBF1A-9230-A1EB-B759-B9D8CDDB0A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93351" y="2547384"/>
                <a:ext cx="244073" cy="355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04C91E06-2CC5-9098-C6E1-B8777CEF01B3}"/>
              </a:ext>
            </a:extLst>
          </p:cNvPr>
          <p:cNvGrpSpPr/>
          <p:nvPr/>
        </p:nvGrpSpPr>
        <p:grpSpPr>
          <a:xfrm>
            <a:off x="2875544" y="1115294"/>
            <a:ext cx="1892402" cy="1835541"/>
            <a:chOff x="3643306" y="1643056"/>
            <a:chExt cx="2801199" cy="2717032"/>
          </a:xfrm>
        </p:grpSpPr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id="{325D92D2-7121-87EC-74C2-15B2FFBC6844}"/>
                </a:ext>
              </a:extLst>
            </p:cNvPr>
            <p:cNvGrpSpPr/>
            <p:nvPr/>
          </p:nvGrpSpPr>
          <p:grpSpPr>
            <a:xfrm>
              <a:off x="4712461" y="3201499"/>
              <a:ext cx="431613" cy="642729"/>
              <a:chOff x="5520140" y="2535905"/>
              <a:chExt cx="442074" cy="559226"/>
            </a:xfrm>
          </p:grpSpPr>
          <p:pic>
            <p:nvPicPr>
              <p:cNvPr id="38" name="Рисунок 37">
                <a:extLst>
                  <a:ext uri="{FF2B5EF4-FFF2-40B4-BE49-F238E27FC236}">
                    <a16:creationId xmlns:a16="http://schemas.microsoft.com/office/drawing/2014/main" id="{4ED14D2A-9CC3-4526-3E72-E5438A034F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44941" y="2816948"/>
                <a:ext cx="417273" cy="278183"/>
              </a:xfrm>
              <a:prstGeom prst="rect">
                <a:avLst/>
              </a:prstGeom>
            </p:spPr>
          </p:pic>
          <p:pic>
            <p:nvPicPr>
              <p:cNvPr id="39" name="Picture 6" descr="ref_station">
                <a:extLst>
                  <a:ext uri="{FF2B5EF4-FFF2-40B4-BE49-F238E27FC236}">
                    <a16:creationId xmlns:a16="http://schemas.microsoft.com/office/drawing/2014/main" id="{DEF42CDA-905F-761B-B6E9-808EED51C7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20140" y="2535905"/>
                <a:ext cx="244073" cy="3552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id="{27622BE7-DF58-AACC-E7F2-95863E78E2EF}"/>
                </a:ext>
              </a:extLst>
            </p:cNvPr>
            <p:cNvGrpSpPr/>
            <p:nvPr/>
          </p:nvGrpSpPr>
          <p:grpSpPr>
            <a:xfrm>
              <a:off x="4105238" y="3201499"/>
              <a:ext cx="431613" cy="642729"/>
              <a:chOff x="5520140" y="2535905"/>
              <a:chExt cx="442074" cy="559226"/>
            </a:xfrm>
          </p:grpSpPr>
          <p:pic>
            <p:nvPicPr>
              <p:cNvPr id="36" name="Рисунок 35">
                <a:extLst>
                  <a:ext uri="{FF2B5EF4-FFF2-40B4-BE49-F238E27FC236}">
                    <a16:creationId xmlns:a16="http://schemas.microsoft.com/office/drawing/2014/main" id="{4DFEB5DE-E0F3-1493-990E-60C7A23253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44941" y="2816948"/>
                <a:ext cx="417273" cy="278183"/>
              </a:xfrm>
              <a:prstGeom prst="rect">
                <a:avLst/>
              </a:prstGeom>
            </p:spPr>
          </p:pic>
          <p:pic>
            <p:nvPicPr>
              <p:cNvPr id="37" name="Picture 6" descr="ref_station">
                <a:extLst>
                  <a:ext uri="{FF2B5EF4-FFF2-40B4-BE49-F238E27FC236}">
                    <a16:creationId xmlns:a16="http://schemas.microsoft.com/office/drawing/2014/main" id="{051C7C7A-A940-459A-1EF2-79660474ED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20140" y="2535905"/>
                <a:ext cx="244073" cy="3552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7" name="Группа 26">
              <a:extLst>
                <a:ext uri="{FF2B5EF4-FFF2-40B4-BE49-F238E27FC236}">
                  <a16:creationId xmlns:a16="http://schemas.microsoft.com/office/drawing/2014/main" id="{57E9C7A1-278A-BE0C-49A9-BA7D53104C4A}"/>
                </a:ext>
              </a:extLst>
            </p:cNvPr>
            <p:cNvGrpSpPr/>
            <p:nvPr/>
          </p:nvGrpSpPr>
          <p:grpSpPr>
            <a:xfrm>
              <a:off x="5319684" y="3201499"/>
              <a:ext cx="431613" cy="642729"/>
              <a:chOff x="5520140" y="2535905"/>
              <a:chExt cx="442074" cy="559226"/>
            </a:xfrm>
          </p:grpSpPr>
          <p:pic>
            <p:nvPicPr>
              <p:cNvPr id="34" name="Рисунок 33">
                <a:extLst>
                  <a:ext uri="{FF2B5EF4-FFF2-40B4-BE49-F238E27FC236}">
                    <a16:creationId xmlns:a16="http://schemas.microsoft.com/office/drawing/2014/main" id="{85EFB6DB-DD25-8C34-49A8-E89FAE4B2D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44941" y="2816948"/>
                <a:ext cx="417273" cy="278183"/>
              </a:xfrm>
              <a:prstGeom prst="rect">
                <a:avLst/>
              </a:prstGeom>
            </p:spPr>
          </p:pic>
          <p:pic>
            <p:nvPicPr>
              <p:cNvPr id="35" name="Picture 6" descr="ref_station">
                <a:extLst>
                  <a:ext uri="{FF2B5EF4-FFF2-40B4-BE49-F238E27FC236}">
                    <a16:creationId xmlns:a16="http://schemas.microsoft.com/office/drawing/2014/main" id="{4077340D-36A5-DBB6-1A48-0DFD83FE94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20140" y="2535905"/>
                <a:ext cx="244073" cy="3552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3EBD805-CD0B-815C-E0FE-87599BC84F1C}"/>
                </a:ext>
              </a:extLst>
            </p:cNvPr>
            <p:cNvSpPr txBox="1"/>
            <p:nvPr/>
          </p:nvSpPr>
          <p:spPr>
            <a:xfrm>
              <a:off x="3734764" y="3990756"/>
              <a:ext cx="250431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9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Verdana" pitchFamily="34" charset="0"/>
                </a:rPr>
                <a:t>Инфраструктурные ГНСС приемники</a:t>
              </a:r>
            </a:p>
            <a:p>
              <a:pPr algn="ctr"/>
              <a:r>
                <a:rPr lang="ru-RU" sz="9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Verdana" pitchFamily="34" charset="0"/>
                </a:rPr>
                <a:t>(Базовые станции)</a:t>
              </a:r>
              <a:endParaRPr lang="ru-RU" sz="9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5396AEA-00CE-A783-35D6-F4873FC84A02}"/>
                </a:ext>
              </a:extLst>
            </p:cNvPr>
            <p:cNvSpPr txBox="1"/>
            <p:nvPr/>
          </p:nvSpPr>
          <p:spPr>
            <a:xfrm>
              <a:off x="3643306" y="1643056"/>
              <a:ext cx="2801199" cy="3416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9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Verdana" pitchFamily="34" charset="0"/>
                </a:rPr>
                <a:t>ГЛОНАСС / </a:t>
              </a:r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Verdana" pitchFamily="34" charset="0"/>
                </a:rPr>
                <a:t>GPS / BEIDOU / GALILEO</a:t>
              </a:r>
              <a:endPara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</a:endParaRPr>
            </a:p>
          </p:txBody>
        </p:sp>
        <p:sp>
          <p:nvSpPr>
            <p:cNvPr id="30" name="Штриховая стрелка вправо 49">
              <a:extLst>
                <a:ext uri="{FF2B5EF4-FFF2-40B4-BE49-F238E27FC236}">
                  <a16:creationId xmlns:a16="http://schemas.microsoft.com/office/drawing/2014/main" id="{DE8D85BA-22EB-502A-75DD-2CC21C316B34}"/>
                </a:ext>
              </a:extLst>
            </p:cNvPr>
            <p:cNvSpPr/>
            <p:nvPr/>
          </p:nvSpPr>
          <p:spPr>
            <a:xfrm rot="5400000">
              <a:off x="4761512" y="2726199"/>
              <a:ext cx="297185" cy="247654"/>
            </a:xfrm>
            <a:prstGeom prst="stripedRightArrow">
              <a:avLst/>
            </a:prstGeom>
            <a:solidFill>
              <a:srgbClr val="E985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31" name="Picture 2">
              <a:extLst>
                <a:ext uri="{FF2B5EF4-FFF2-40B4-BE49-F238E27FC236}">
                  <a16:creationId xmlns:a16="http://schemas.microsoft.com/office/drawing/2014/main" id="{D13CDC13-F243-3F44-88E4-8621A694CA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83027" y="2056394"/>
              <a:ext cx="428629" cy="428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2" name="Picture 2">
              <a:extLst>
                <a:ext uri="{FF2B5EF4-FFF2-40B4-BE49-F238E27FC236}">
                  <a16:creationId xmlns:a16="http://schemas.microsoft.com/office/drawing/2014/main" id="{AE28D804-B21F-1D80-DDA9-FDF1EE102C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5400000">
              <a:off x="5368912" y="2056394"/>
              <a:ext cx="428627" cy="428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3" name="Picture 2">
              <a:extLst>
                <a:ext uri="{FF2B5EF4-FFF2-40B4-BE49-F238E27FC236}">
                  <a16:creationId xmlns:a16="http://schemas.microsoft.com/office/drawing/2014/main" id="{E974A407-EBA0-B3E3-092E-4D66F10BA7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802976">
              <a:off x="4725970" y="1930716"/>
              <a:ext cx="428627" cy="428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70A00C1F-A54E-6E93-A8EB-D866AD6B8402}"/>
              </a:ext>
            </a:extLst>
          </p:cNvPr>
          <p:cNvGrpSpPr/>
          <p:nvPr/>
        </p:nvGrpSpPr>
        <p:grpSpPr>
          <a:xfrm>
            <a:off x="4432012" y="1324562"/>
            <a:ext cx="2480372" cy="1921728"/>
            <a:chOff x="5703575" y="2496112"/>
            <a:chExt cx="3671532" cy="284461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1C12964-7C1A-B7D7-652D-155BD16D9299}"/>
                </a:ext>
              </a:extLst>
            </p:cNvPr>
            <p:cNvSpPr txBox="1"/>
            <p:nvPr/>
          </p:nvSpPr>
          <p:spPr>
            <a:xfrm>
              <a:off x="5972156" y="4532824"/>
              <a:ext cx="1500197" cy="507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9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Verdana" pitchFamily="34" charset="0"/>
                </a:rPr>
                <a:t>Специализированное ПО для управления</a:t>
              </a:r>
            </a:p>
            <a:p>
              <a:pPr algn="ctr"/>
              <a:r>
                <a:rPr lang="ru-RU" sz="9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Verdana" pitchFamily="34" charset="0"/>
                </a:rPr>
                <a:t>сетями базовых станций</a:t>
              </a:r>
              <a:endParaRPr lang="ru-RU" sz="9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8B7F277-1065-3DE5-6098-FC1A998F1135}"/>
                </a:ext>
              </a:extLst>
            </p:cNvPr>
            <p:cNvSpPr txBox="1"/>
            <p:nvPr/>
          </p:nvSpPr>
          <p:spPr>
            <a:xfrm>
              <a:off x="7527431" y="4589013"/>
              <a:ext cx="1847676" cy="7517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9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Verdana" pitchFamily="34" charset="0"/>
                </a:rPr>
                <a:t>Потребители сервиса</a:t>
              </a:r>
            </a:p>
            <a:p>
              <a:pPr algn="ctr"/>
              <a:r>
                <a:rPr lang="ru-RU" sz="9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Verdana" pitchFamily="34" charset="0"/>
                </a:rPr>
                <a:t>дифференциальной</a:t>
              </a:r>
            </a:p>
            <a:p>
              <a:pPr algn="ctr"/>
              <a:r>
                <a:rPr lang="ru-RU" sz="9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Verdana" pitchFamily="34" charset="0"/>
                </a:rPr>
                <a:t>коррекции</a:t>
              </a:r>
              <a:endParaRPr lang="ru-RU" sz="9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3" name="Штриховая стрелка вправо 50">
              <a:extLst>
                <a:ext uri="{FF2B5EF4-FFF2-40B4-BE49-F238E27FC236}">
                  <a16:creationId xmlns:a16="http://schemas.microsoft.com/office/drawing/2014/main" id="{BC3DF879-C959-7F7D-C544-B00751167969}"/>
                </a:ext>
              </a:extLst>
            </p:cNvPr>
            <p:cNvSpPr/>
            <p:nvPr/>
          </p:nvSpPr>
          <p:spPr>
            <a:xfrm>
              <a:off x="7429520" y="3286130"/>
              <a:ext cx="297185" cy="247654"/>
            </a:xfrm>
            <a:prstGeom prst="stripedRightArrow">
              <a:avLst/>
            </a:prstGeom>
            <a:solidFill>
              <a:srgbClr val="E985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Штриховая стрелка вправо 51">
              <a:extLst>
                <a:ext uri="{FF2B5EF4-FFF2-40B4-BE49-F238E27FC236}">
                  <a16:creationId xmlns:a16="http://schemas.microsoft.com/office/drawing/2014/main" id="{CF3B3861-7D7B-A104-0A2F-213ECE09AE84}"/>
                </a:ext>
              </a:extLst>
            </p:cNvPr>
            <p:cNvSpPr/>
            <p:nvPr/>
          </p:nvSpPr>
          <p:spPr>
            <a:xfrm>
              <a:off x="5703575" y="3286130"/>
              <a:ext cx="297185" cy="247654"/>
            </a:xfrm>
            <a:prstGeom prst="stripedRightArrow">
              <a:avLst/>
            </a:prstGeom>
            <a:solidFill>
              <a:srgbClr val="E985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45" name="Рисунок 44" descr="DSC02048.png">
              <a:extLst>
                <a:ext uri="{FF2B5EF4-FFF2-40B4-BE49-F238E27FC236}">
                  <a16:creationId xmlns:a16="http://schemas.microsoft.com/office/drawing/2014/main" id="{183CF105-0F05-0A09-EC91-0E7FC5C6D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808741" y="2496112"/>
              <a:ext cx="1143007" cy="2031412"/>
            </a:xfrm>
            <a:prstGeom prst="rect">
              <a:avLst/>
            </a:prstGeom>
          </p:spPr>
        </p:pic>
        <p:pic>
          <p:nvPicPr>
            <p:cNvPr id="46" name="Picture 2" descr="D:\работа\EFT-GROUP\ПРЕЗЕНТАЦИИ\Равер\презентация-Равер-Сургутнефтегаз\1614548499_61-p-kompyuter-na-belom-fone-69.png">
              <a:extLst>
                <a:ext uri="{FF2B5EF4-FFF2-40B4-BE49-F238E27FC236}">
                  <a16:creationId xmlns:a16="http://schemas.microsoft.com/office/drawing/2014/main" id="{F3C690C2-EDD7-BB1C-EFB9-ED5C34C6D1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143636" y="3000378"/>
              <a:ext cx="1339463" cy="1071570"/>
            </a:xfrm>
            <a:prstGeom prst="rect">
              <a:avLst/>
            </a:prstGeom>
            <a:noFill/>
          </p:spPr>
        </p:pic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867AE280-5C2F-1FD0-EC9E-F62122AF0FE9}"/>
              </a:ext>
            </a:extLst>
          </p:cNvPr>
          <p:cNvSpPr txBox="1"/>
          <p:nvPr/>
        </p:nvSpPr>
        <p:spPr>
          <a:xfrm>
            <a:off x="622783" y="3341618"/>
            <a:ext cx="62788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</a:rPr>
              <a:t>ПРОГРАММНО-АППАРТНЫЙ КОМПЛЕКС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2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4592" y="432494"/>
            <a:ext cx="5167215" cy="345550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881"/>
            <a:ext cx="475521" cy="3885117"/>
          </a:xfrm>
          <a:prstGeom prst="rect">
            <a:avLst/>
          </a:prstGeom>
        </p:spPr>
      </p:pic>
      <p:grpSp>
        <p:nvGrpSpPr>
          <p:cNvPr id="4" name="Группа 18">
            <a:extLst>
              <a:ext uri="{FF2B5EF4-FFF2-40B4-BE49-F238E27FC236}">
                <a16:creationId xmlns:a16="http://schemas.microsoft.com/office/drawing/2014/main" id="{1633F2CC-1F2A-108C-18C7-D1F2C3C57D62}"/>
              </a:ext>
            </a:extLst>
          </p:cNvPr>
          <p:cNvGrpSpPr/>
          <p:nvPr/>
        </p:nvGrpSpPr>
        <p:grpSpPr>
          <a:xfrm>
            <a:off x="3482537" y="3173469"/>
            <a:ext cx="3430274" cy="714362"/>
            <a:chOff x="5713726" y="4429138"/>
            <a:chExt cx="3430274" cy="714362"/>
          </a:xfrm>
        </p:grpSpPr>
        <p:sp>
          <p:nvSpPr>
            <p:cNvPr id="5" name="Равнобедренный треугольник 4">
              <a:extLst>
                <a:ext uri="{FF2B5EF4-FFF2-40B4-BE49-F238E27FC236}">
                  <a16:creationId xmlns:a16="http://schemas.microsoft.com/office/drawing/2014/main" id="{C50AB1E3-F720-3729-24FB-F9FCF244D3BA}"/>
                </a:ext>
              </a:extLst>
            </p:cNvPr>
            <p:cNvSpPr/>
            <p:nvPr/>
          </p:nvSpPr>
          <p:spPr>
            <a:xfrm>
              <a:off x="6572264" y="4429138"/>
              <a:ext cx="2571736" cy="714362"/>
            </a:xfrm>
            <a:prstGeom prst="triangle">
              <a:avLst>
                <a:gd name="adj" fmla="val 10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олилиния 33">
              <a:extLst>
                <a:ext uri="{FF2B5EF4-FFF2-40B4-BE49-F238E27FC236}">
                  <a16:creationId xmlns:a16="http://schemas.microsoft.com/office/drawing/2014/main" id="{D53C3CF5-22D2-7649-39A0-F9E99020E6D5}"/>
                </a:ext>
              </a:extLst>
            </p:cNvPr>
            <p:cNvSpPr/>
            <p:nvPr/>
          </p:nvSpPr>
          <p:spPr>
            <a:xfrm rot="20715218">
              <a:off x="5713726" y="4719707"/>
              <a:ext cx="3398766" cy="148147"/>
            </a:xfrm>
            <a:custGeom>
              <a:avLst/>
              <a:gdLst>
                <a:gd name="connsiteX0" fmla="*/ 0 w 3526624"/>
                <a:gd name="connsiteY0" fmla="*/ 140666 h 140666"/>
                <a:gd name="connsiteX1" fmla="*/ 0 w 3526624"/>
                <a:gd name="connsiteY1" fmla="*/ 0 h 140666"/>
                <a:gd name="connsiteX2" fmla="*/ 3526624 w 3526624"/>
                <a:gd name="connsiteY2" fmla="*/ 140666 h 140666"/>
                <a:gd name="connsiteX3" fmla="*/ 0 w 3526624"/>
                <a:gd name="connsiteY3" fmla="*/ 140666 h 140666"/>
                <a:gd name="connsiteX0" fmla="*/ 715516 w 3526624"/>
                <a:gd name="connsiteY0" fmla="*/ 151583 h 151583"/>
                <a:gd name="connsiteX1" fmla="*/ 0 w 3526624"/>
                <a:gd name="connsiteY1" fmla="*/ 0 h 151583"/>
                <a:gd name="connsiteX2" fmla="*/ 3526624 w 3526624"/>
                <a:gd name="connsiteY2" fmla="*/ 140666 h 151583"/>
                <a:gd name="connsiteX3" fmla="*/ 715516 w 3526624"/>
                <a:gd name="connsiteY3" fmla="*/ 151583 h 151583"/>
                <a:gd name="connsiteX0" fmla="*/ 587658 w 3398766"/>
                <a:gd name="connsiteY0" fmla="*/ 148147 h 148147"/>
                <a:gd name="connsiteX1" fmla="*/ 0 w 3398766"/>
                <a:gd name="connsiteY1" fmla="*/ 0 h 148147"/>
                <a:gd name="connsiteX2" fmla="*/ 3398766 w 3398766"/>
                <a:gd name="connsiteY2" fmla="*/ 137230 h 148147"/>
                <a:gd name="connsiteX3" fmla="*/ 587658 w 3398766"/>
                <a:gd name="connsiteY3" fmla="*/ 148147 h 148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8766" h="148147">
                  <a:moveTo>
                    <a:pt x="587658" y="148147"/>
                  </a:moveTo>
                  <a:lnTo>
                    <a:pt x="0" y="0"/>
                  </a:lnTo>
                  <a:lnTo>
                    <a:pt x="3398766" y="137230"/>
                  </a:lnTo>
                  <a:lnTo>
                    <a:pt x="587658" y="14814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3" descr="D:\работа\EFT-GROUP\Лого\PNG\logo_EFT_light-1.png">
              <a:extLst>
                <a:ext uri="{FF2B5EF4-FFF2-40B4-BE49-F238E27FC236}">
                  <a16:creationId xmlns:a16="http://schemas.microsoft.com/office/drawing/2014/main" id="{9139B5E8-EB09-31C2-2C8C-42DEEBD8A1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15338" y="4786328"/>
              <a:ext cx="785818" cy="248934"/>
            </a:xfrm>
            <a:prstGeom prst="rect">
              <a:avLst/>
            </a:prstGeom>
            <a:noFill/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8E3C756-3A44-7614-5558-79F3ED63EA60}"/>
              </a:ext>
            </a:extLst>
          </p:cNvPr>
          <p:cNvSpPr txBox="1"/>
          <p:nvPr/>
        </p:nvSpPr>
        <p:spPr>
          <a:xfrm>
            <a:off x="518884" y="101934"/>
            <a:ext cx="632529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b="1" dirty="0">
                <a:solidFill>
                  <a:srgbClr val="E9850D"/>
                </a:solidFill>
                <a:latin typeface="Verdana" pitchFamily="34" charset="0"/>
                <a:ea typeface="Verdana" pitchFamily="34" charset="0"/>
              </a:rPr>
              <a:t>ПРИМЕРЫ ПОЛЬЗОВАТЕЛЕЙ СЕТЙ БАЗОВЫХ СПУТНИКОВЫХ СТАНЦИЙ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3C12FD3-79EA-2409-EDDB-3666DFD253D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069" r="7367"/>
          <a:stretch/>
        </p:blipFill>
        <p:spPr>
          <a:xfrm>
            <a:off x="594883" y="812106"/>
            <a:ext cx="5389266" cy="269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397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4592" y="432494"/>
            <a:ext cx="5167215" cy="345550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881"/>
            <a:ext cx="475521" cy="3885117"/>
          </a:xfrm>
          <a:prstGeom prst="rect">
            <a:avLst/>
          </a:prstGeom>
        </p:spPr>
      </p:pic>
      <p:grpSp>
        <p:nvGrpSpPr>
          <p:cNvPr id="4" name="Группа 18">
            <a:extLst>
              <a:ext uri="{FF2B5EF4-FFF2-40B4-BE49-F238E27FC236}">
                <a16:creationId xmlns:a16="http://schemas.microsoft.com/office/drawing/2014/main" id="{1633F2CC-1F2A-108C-18C7-D1F2C3C57D62}"/>
              </a:ext>
            </a:extLst>
          </p:cNvPr>
          <p:cNvGrpSpPr/>
          <p:nvPr/>
        </p:nvGrpSpPr>
        <p:grpSpPr>
          <a:xfrm>
            <a:off x="3482537" y="3173469"/>
            <a:ext cx="3430274" cy="714362"/>
            <a:chOff x="5713726" y="4429138"/>
            <a:chExt cx="3430274" cy="714362"/>
          </a:xfrm>
        </p:grpSpPr>
        <p:sp>
          <p:nvSpPr>
            <p:cNvPr id="5" name="Равнобедренный треугольник 4">
              <a:extLst>
                <a:ext uri="{FF2B5EF4-FFF2-40B4-BE49-F238E27FC236}">
                  <a16:creationId xmlns:a16="http://schemas.microsoft.com/office/drawing/2014/main" id="{C50AB1E3-F720-3729-24FB-F9FCF244D3BA}"/>
                </a:ext>
              </a:extLst>
            </p:cNvPr>
            <p:cNvSpPr/>
            <p:nvPr/>
          </p:nvSpPr>
          <p:spPr>
            <a:xfrm>
              <a:off x="6572264" y="4429138"/>
              <a:ext cx="2571736" cy="714362"/>
            </a:xfrm>
            <a:prstGeom prst="triangle">
              <a:avLst>
                <a:gd name="adj" fmla="val 10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олилиния 33">
              <a:extLst>
                <a:ext uri="{FF2B5EF4-FFF2-40B4-BE49-F238E27FC236}">
                  <a16:creationId xmlns:a16="http://schemas.microsoft.com/office/drawing/2014/main" id="{D53C3CF5-22D2-7649-39A0-F9E99020E6D5}"/>
                </a:ext>
              </a:extLst>
            </p:cNvPr>
            <p:cNvSpPr/>
            <p:nvPr/>
          </p:nvSpPr>
          <p:spPr>
            <a:xfrm rot="20715218">
              <a:off x="5713726" y="4719707"/>
              <a:ext cx="3398766" cy="148147"/>
            </a:xfrm>
            <a:custGeom>
              <a:avLst/>
              <a:gdLst>
                <a:gd name="connsiteX0" fmla="*/ 0 w 3526624"/>
                <a:gd name="connsiteY0" fmla="*/ 140666 h 140666"/>
                <a:gd name="connsiteX1" fmla="*/ 0 w 3526624"/>
                <a:gd name="connsiteY1" fmla="*/ 0 h 140666"/>
                <a:gd name="connsiteX2" fmla="*/ 3526624 w 3526624"/>
                <a:gd name="connsiteY2" fmla="*/ 140666 h 140666"/>
                <a:gd name="connsiteX3" fmla="*/ 0 w 3526624"/>
                <a:gd name="connsiteY3" fmla="*/ 140666 h 140666"/>
                <a:gd name="connsiteX0" fmla="*/ 715516 w 3526624"/>
                <a:gd name="connsiteY0" fmla="*/ 151583 h 151583"/>
                <a:gd name="connsiteX1" fmla="*/ 0 w 3526624"/>
                <a:gd name="connsiteY1" fmla="*/ 0 h 151583"/>
                <a:gd name="connsiteX2" fmla="*/ 3526624 w 3526624"/>
                <a:gd name="connsiteY2" fmla="*/ 140666 h 151583"/>
                <a:gd name="connsiteX3" fmla="*/ 715516 w 3526624"/>
                <a:gd name="connsiteY3" fmla="*/ 151583 h 151583"/>
                <a:gd name="connsiteX0" fmla="*/ 587658 w 3398766"/>
                <a:gd name="connsiteY0" fmla="*/ 148147 h 148147"/>
                <a:gd name="connsiteX1" fmla="*/ 0 w 3398766"/>
                <a:gd name="connsiteY1" fmla="*/ 0 h 148147"/>
                <a:gd name="connsiteX2" fmla="*/ 3398766 w 3398766"/>
                <a:gd name="connsiteY2" fmla="*/ 137230 h 148147"/>
                <a:gd name="connsiteX3" fmla="*/ 587658 w 3398766"/>
                <a:gd name="connsiteY3" fmla="*/ 148147 h 148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8766" h="148147">
                  <a:moveTo>
                    <a:pt x="587658" y="148147"/>
                  </a:moveTo>
                  <a:lnTo>
                    <a:pt x="0" y="0"/>
                  </a:lnTo>
                  <a:lnTo>
                    <a:pt x="3398766" y="137230"/>
                  </a:lnTo>
                  <a:lnTo>
                    <a:pt x="587658" y="14814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3" descr="D:\работа\EFT-GROUP\Лого\PNG\logo_EFT_light-1.png">
              <a:extLst>
                <a:ext uri="{FF2B5EF4-FFF2-40B4-BE49-F238E27FC236}">
                  <a16:creationId xmlns:a16="http://schemas.microsoft.com/office/drawing/2014/main" id="{9139B5E8-EB09-31C2-2C8C-42DEEBD8A1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15338" y="4786328"/>
              <a:ext cx="785818" cy="248934"/>
            </a:xfrm>
            <a:prstGeom prst="rect">
              <a:avLst/>
            </a:prstGeom>
            <a:noFill/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8E3C756-3A44-7614-5558-79F3ED63EA60}"/>
              </a:ext>
            </a:extLst>
          </p:cNvPr>
          <p:cNvSpPr txBox="1"/>
          <p:nvPr/>
        </p:nvSpPr>
        <p:spPr>
          <a:xfrm>
            <a:off x="518884" y="240433"/>
            <a:ext cx="632529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b="1" dirty="0">
                <a:solidFill>
                  <a:srgbClr val="E9850D"/>
                </a:solidFill>
                <a:latin typeface="Verdana" pitchFamily="34" charset="0"/>
                <a:ea typeface="Verdana" pitchFamily="34" charset="0"/>
              </a:rPr>
              <a:t>РИСКИ И ОГРАНИЯЕНИЯ.ВЫЗОВЫ ВРЕМЕНИ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EB72D8-622C-856B-648D-8CFA89A3D037}"/>
              </a:ext>
            </a:extLst>
          </p:cNvPr>
          <p:cNvSpPr txBox="1"/>
          <p:nvPr/>
        </p:nvSpPr>
        <p:spPr>
          <a:xfrm>
            <a:off x="1897527" y="1763460"/>
            <a:ext cx="37518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FF0000"/>
                </a:solidFill>
                <a:latin typeface="+mj-lt"/>
                <a:ea typeface="Verdana" pitchFamily="34" charset="0"/>
              </a:rPr>
              <a:t>ВОЗМОЖНОСТЬ ПРОДОЛЖЕНИЯ</a:t>
            </a:r>
          </a:p>
          <a:p>
            <a:r>
              <a:rPr lang="ru-RU" sz="1200" dirty="0">
                <a:solidFill>
                  <a:srgbClr val="FF0000"/>
                </a:solidFill>
                <a:latin typeface="+mj-lt"/>
                <a:ea typeface="Verdana" pitchFamily="34" charset="0"/>
              </a:rPr>
              <a:t>ЭФФЕКТИВНОЙ ЭКСПЛУАТАЦИИ</a:t>
            </a:r>
          </a:p>
          <a:p>
            <a:r>
              <a:rPr lang="ru-RU" sz="1200" dirty="0">
                <a:solidFill>
                  <a:srgbClr val="FF0000"/>
                </a:solidFill>
                <a:latin typeface="+mj-lt"/>
                <a:ea typeface="Verdana" pitchFamily="34" charset="0"/>
              </a:rPr>
              <a:t>ОБОРУДОВАНИЯ И ПО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AC4C0D-154F-6B6E-9AE6-4800F17A8194}"/>
              </a:ext>
            </a:extLst>
          </p:cNvPr>
          <p:cNvSpPr txBox="1"/>
          <p:nvPr/>
        </p:nvSpPr>
        <p:spPr>
          <a:xfrm>
            <a:off x="759196" y="952259"/>
            <a:ext cx="2895595" cy="38908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</a:rPr>
              <a:t>ГЕОФЕНСИНГ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1DCF3D-0206-1D4F-5819-932567772222}"/>
              </a:ext>
            </a:extLst>
          </p:cNvPr>
          <p:cNvSpPr txBox="1"/>
          <p:nvPr/>
        </p:nvSpPr>
        <p:spPr>
          <a:xfrm>
            <a:off x="1897527" y="1336675"/>
            <a:ext cx="344627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FF0000"/>
                </a:solidFill>
                <a:latin typeface="+mj-lt"/>
                <a:ea typeface="Verdana" pitchFamily="34" charset="0"/>
              </a:rPr>
              <a:t>РЕМОНТОПРИГОДНОСТЬ</a:t>
            </a:r>
          </a:p>
          <a:p>
            <a:r>
              <a:rPr lang="ru-RU" sz="1100" dirty="0">
                <a:solidFill>
                  <a:srgbClr val="FF0000"/>
                </a:solidFill>
                <a:latin typeface="+mj-lt"/>
                <a:ea typeface="Verdana" pitchFamily="34" charset="0"/>
              </a:rPr>
              <a:t>ОБОРУДОВАНИЯ </a:t>
            </a:r>
          </a:p>
        </p:txBody>
      </p:sp>
      <p:pic>
        <p:nvPicPr>
          <p:cNvPr id="18" name="Picture 4" descr="D:\работа\EFT-GROUP\ПРЕЗЕНТАЦИИ\Равер\ГМА 16-17 фев\DelayedVacantDassie-size_restricted.gif">
            <a:extLst>
              <a:ext uri="{FF2B5EF4-FFF2-40B4-BE49-F238E27FC236}">
                <a16:creationId xmlns:a16="http://schemas.microsoft.com/office/drawing/2014/main" id="{F02CDDFC-6822-C95A-C214-21188E3FB3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746" y="1368537"/>
            <a:ext cx="1022124" cy="1022124"/>
          </a:xfrm>
          <a:prstGeom prst="rect">
            <a:avLst/>
          </a:prstGeom>
          <a:noFill/>
        </p:spPr>
      </p:pic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86B4C09A-B430-DFDC-5766-F3D973A8EBF9}"/>
              </a:ext>
            </a:extLst>
          </p:cNvPr>
          <p:cNvGrpSpPr/>
          <p:nvPr/>
        </p:nvGrpSpPr>
        <p:grpSpPr>
          <a:xfrm>
            <a:off x="956348" y="2423659"/>
            <a:ext cx="2923804" cy="776224"/>
            <a:chOff x="428596" y="1071552"/>
            <a:chExt cx="5429288" cy="1441390"/>
          </a:xfrm>
        </p:grpSpPr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id="{9722BB65-9D3F-9306-5DC2-5F42C4CA0027}"/>
                </a:ext>
              </a:extLst>
            </p:cNvPr>
            <p:cNvGrpSpPr/>
            <p:nvPr/>
          </p:nvGrpSpPr>
          <p:grpSpPr>
            <a:xfrm>
              <a:off x="428596" y="1071552"/>
              <a:ext cx="2286016" cy="1441390"/>
              <a:chOff x="737713" y="1090791"/>
              <a:chExt cx="2659847" cy="1677100"/>
            </a:xfrm>
          </p:grpSpPr>
          <p:pic>
            <p:nvPicPr>
              <p:cNvPr id="59" name="Picture 8">
                <a:extLst>
                  <a:ext uri="{FF2B5EF4-FFF2-40B4-BE49-F238E27FC236}">
                    <a16:creationId xmlns:a16="http://schemas.microsoft.com/office/drawing/2014/main" id="{D5C2560E-C055-2ABF-AC65-16CFD20194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85786" y="1090791"/>
                <a:ext cx="1482754" cy="756507"/>
              </a:xfrm>
              <a:prstGeom prst="rect">
                <a:avLst/>
              </a:prstGeom>
              <a:noFill/>
            </p:spPr>
          </p:pic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42C6732-FB76-B1BE-C95B-4A403133B448}"/>
                  </a:ext>
                </a:extLst>
              </p:cNvPr>
              <p:cNvSpPr txBox="1"/>
              <p:nvPr/>
            </p:nvSpPr>
            <p:spPr>
              <a:xfrm>
                <a:off x="737713" y="1770423"/>
                <a:ext cx="2659847" cy="9974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VRS3Net</a:t>
                </a:r>
                <a:r>
                  <a:rPr lang="ru-RU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/</a:t>
                </a:r>
                <a:r>
                  <a:rPr lang="ru-RU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ПИЛОТ / </a:t>
                </a:r>
                <a:r>
                  <a:rPr 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PIVOT</a:t>
                </a:r>
              </a:p>
              <a:p>
                <a:r>
                  <a:rPr 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Net R9</a:t>
                </a:r>
                <a:r>
                  <a:rPr lang="ru-RU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/ ФАЗА+</a:t>
                </a:r>
              </a:p>
            </p:txBody>
          </p:sp>
        </p:grpSp>
        <p:grpSp>
          <p:nvGrpSpPr>
            <p:cNvPr id="53" name="Группа 52">
              <a:extLst>
                <a:ext uri="{FF2B5EF4-FFF2-40B4-BE49-F238E27FC236}">
                  <a16:creationId xmlns:a16="http://schemas.microsoft.com/office/drawing/2014/main" id="{1CF49CAE-CBE3-D802-E057-94DE4A3402BF}"/>
                </a:ext>
              </a:extLst>
            </p:cNvPr>
            <p:cNvGrpSpPr/>
            <p:nvPr/>
          </p:nvGrpSpPr>
          <p:grpSpPr>
            <a:xfrm>
              <a:off x="2428860" y="1206237"/>
              <a:ext cx="1643074" cy="1294094"/>
              <a:chOff x="3778864" y="1184646"/>
              <a:chExt cx="2170908" cy="1709819"/>
            </a:xfrm>
          </p:grpSpPr>
          <p:pic>
            <p:nvPicPr>
              <p:cNvPr id="57" name="Picture 7">
                <a:extLst>
                  <a:ext uri="{FF2B5EF4-FFF2-40B4-BE49-F238E27FC236}">
                    <a16:creationId xmlns:a16="http://schemas.microsoft.com/office/drawing/2014/main" id="{40EC2C2A-E695-63CA-A4ED-F69B5E077C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857620" y="1184646"/>
                <a:ext cx="1185338" cy="577146"/>
              </a:xfrm>
              <a:prstGeom prst="rect">
                <a:avLst/>
              </a:prstGeom>
              <a:noFill/>
            </p:spPr>
          </p:pic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A6A63A8-EDED-070C-3E1F-6A9D6CC7BFC4}"/>
                  </a:ext>
                </a:extLst>
              </p:cNvPr>
              <p:cNvSpPr txBox="1"/>
              <p:nvPr/>
            </p:nvSpPr>
            <p:spPr>
              <a:xfrm>
                <a:off x="3778864" y="1761790"/>
                <a:ext cx="2170908" cy="11326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SPIDER</a:t>
                </a:r>
              </a:p>
              <a:p>
                <a:r>
                  <a:rPr 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GR 10 / GR 30 / GR 50</a:t>
                </a:r>
                <a:endParaRPr lang="ru-RU" sz="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54" name="Группа 53">
              <a:extLst>
                <a:ext uri="{FF2B5EF4-FFF2-40B4-BE49-F238E27FC236}">
                  <a16:creationId xmlns:a16="http://schemas.microsoft.com/office/drawing/2014/main" id="{0E076998-6B11-5869-826F-4595936773C8}"/>
                </a:ext>
              </a:extLst>
            </p:cNvPr>
            <p:cNvGrpSpPr/>
            <p:nvPr/>
          </p:nvGrpSpPr>
          <p:grpSpPr>
            <a:xfrm>
              <a:off x="4148683" y="1071552"/>
              <a:ext cx="1709201" cy="1210800"/>
              <a:chOff x="6278515" y="1071552"/>
              <a:chExt cx="1887746" cy="1337282"/>
            </a:xfrm>
          </p:grpSpPr>
          <p:pic>
            <p:nvPicPr>
              <p:cNvPr id="55" name="Picture 9">
                <a:extLst>
                  <a:ext uri="{FF2B5EF4-FFF2-40B4-BE49-F238E27FC236}">
                    <a16:creationId xmlns:a16="http://schemas.microsoft.com/office/drawing/2014/main" id="{1459ADB1-13AD-76BB-F255-132AF1108B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351675" y="1071552"/>
                <a:ext cx="1577911" cy="805057"/>
              </a:xfrm>
              <a:prstGeom prst="rect">
                <a:avLst/>
              </a:prstGeom>
              <a:noFill/>
            </p:spPr>
          </p:pic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1AA6B2F-EED9-2163-141F-FBEE2A138817}"/>
                  </a:ext>
                </a:extLst>
              </p:cNvPr>
              <p:cNvSpPr txBox="1"/>
              <p:nvPr/>
            </p:nvSpPr>
            <p:spPr>
              <a:xfrm>
                <a:off x="6278515" y="1714493"/>
                <a:ext cx="1887746" cy="694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TOPNET</a:t>
                </a:r>
              </a:p>
              <a:p>
                <a:r>
                  <a:rPr 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NET G5</a:t>
                </a:r>
                <a:endParaRPr lang="ru-RU" sz="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157B7686-3ACF-5317-2153-9C10EF473E23}"/>
              </a:ext>
            </a:extLst>
          </p:cNvPr>
          <p:cNvCxnSpPr>
            <a:cxnSpLocks/>
          </p:cNvCxnSpPr>
          <p:nvPr/>
        </p:nvCxnSpPr>
        <p:spPr>
          <a:xfrm>
            <a:off x="4292600" y="967091"/>
            <a:ext cx="0" cy="2429691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BFCED09B-584F-96DC-0B87-E4492F37E7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4879" y="3249453"/>
            <a:ext cx="1523890" cy="575002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69FD5F9A-B783-0EF6-9AE8-67366B0CBB47}"/>
              </a:ext>
            </a:extLst>
          </p:cNvPr>
          <p:cNvSpPr txBox="1"/>
          <p:nvPr/>
        </p:nvSpPr>
        <p:spPr>
          <a:xfrm>
            <a:off x="4349956" y="852324"/>
            <a:ext cx="247837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ru-RU" sz="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PT Serif" panose="020A0603040505020204" pitchFamily="18" charset="-52"/>
              </a:rPr>
              <a:t>ПОСТАНОВЛЕНИЕ</a:t>
            </a:r>
            <a:br>
              <a:rPr lang="ru-RU" sz="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PT Serif" panose="020A0603040505020204" pitchFamily="18" charset="-52"/>
              </a:rPr>
            </a:br>
            <a:r>
              <a:rPr lang="ru-RU" sz="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PT Serif" panose="020A0603040505020204" pitchFamily="18" charset="-52"/>
              </a:rPr>
              <a:t>от 16 ноября 2015 г. N 1236</a:t>
            </a:r>
          </a:p>
          <a:p>
            <a:pPr algn="ctr" fontAlgn="base"/>
            <a:r>
              <a:rPr lang="ru-RU" sz="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PT Serif" panose="020A0603040505020204" pitchFamily="18" charset="-52"/>
              </a:rPr>
              <a:t>ОБ УСТАНОВЛЕНИИ ЗАПРЕТА НА ДОПУСК ПРОГРАММНОГО ОБЕСПЕЧЕНИЯ, ПРОИСХОДЯЩЕГО ИЗ ИНОСТРАННЫХ ГОСУДАРСТВ, ДЛЯ ЦЕЛЕЙ ОСУЩЕСТВЛЕНИЯ ЗАКУПОК ДЛЯ ОБЕСПЕЧЕНИЯ ГОСУДАРСТВЕННЫХ И МУНИЦИПАЛЬНЫХ </a:t>
            </a:r>
            <a:r>
              <a:rPr lang="ru-RU" sz="800" b="0" i="0" dirty="0">
                <a:effectLst/>
                <a:highlight>
                  <a:srgbClr val="FFFFFF"/>
                </a:highlight>
                <a:latin typeface="PT Serif" panose="020A0603040505020204" pitchFamily="18" charset="-52"/>
              </a:rPr>
              <a:t>НУЖД</a:t>
            </a:r>
          </a:p>
          <a:p>
            <a:pPr algn="ctr" fontAlgn="base"/>
            <a:r>
              <a:rPr lang="ru-RU" sz="600" b="0" i="0" dirty="0">
                <a:effectLst/>
                <a:highlight>
                  <a:srgbClr val="FFFFFF"/>
                </a:highlight>
                <a:latin typeface="PT Serif" panose="020A0603040505020204" pitchFamily="18" charset="-52"/>
              </a:rPr>
              <a:t>в ред. Постановлений Правительства РФ </a:t>
            </a:r>
            <a:r>
              <a:rPr lang="ru-RU" sz="600" b="0" i="0" u="none" strike="noStrike" dirty="0">
                <a:effectLst/>
                <a:highlight>
                  <a:srgbClr val="FFFFFF"/>
                </a:highlight>
                <a:latin typeface="PT Serif" panose="020A0603040505020204" pitchFamily="18" charset="-52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от 23.03.2017 N 325</a:t>
            </a:r>
            <a:r>
              <a:rPr lang="ru-RU" sz="600" b="0" i="0" dirty="0">
                <a:effectLst/>
                <a:highlight>
                  <a:srgbClr val="FFFFFF"/>
                </a:highlight>
                <a:latin typeface="PT Serif" panose="020A0603040505020204" pitchFamily="18" charset="-52"/>
              </a:rPr>
              <a:t>, … </a:t>
            </a:r>
            <a:r>
              <a:rPr lang="ru-RU" sz="600" b="0" i="0" dirty="0">
                <a:solidFill>
                  <a:srgbClr val="808080"/>
                </a:solidFill>
                <a:effectLst/>
                <a:highlight>
                  <a:srgbClr val="FFFFFF"/>
                </a:highlight>
                <a:latin typeface="PT Serif" panose="020A0603040505020204" pitchFamily="18" charset="-52"/>
              </a:rPr>
              <a:t>,</a:t>
            </a:r>
            <a:r>
              <a:rPr lang="ru-RU" sz="600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PT Serif" panose="020A0603040505020204" pitchFamily="18" charset="-52"/>
              </a:rPr>
              <a:t> </a:t>
            </a:r>
            <a:r>
              <a:rPr lang="ru-RU" sz="600" b="0" i="0" u="none" strike="noStrike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PT Serif" panose="020A0603040505020204" pitchFamily="18" charset="-52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от 28.12.2022 N 2461</a:t>
            </a:r>
            <a:r>
              <a:rPr lang="ru-RU" sz="600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PT Serif" panose="020A0603040505020204" pitchFamily="18" charset="-52"/>
              </a:rPr>
              <a:t>, </a:t>
            </a:r>
            <a:r>
              <a:rPr lang="ru-RU" sz="600" b="0" i="0" u="none" strike="noStrike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PT Serif" panose="020A0603040505020204" pitchFamily="18" charset="-52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от 30.11.2023 N 2044</a:t>
            </a:r>
            <a:r>
              <a:rPr lang="ru-RU" sz="600" b="0" i="0" dirty="0">
                <a:solidFill>
                  <a:srgbClr val="808080"/>
                </a:solidFill>
                <a:effectLst/>
                <a:highlight>
                  <a:srgbClr val="FFFFFF"/>
                </a:highlight>
                <a:latin typeface="PT Serif" panose="020A0603040505020204" pitchFamily="18" charset="-52"/>
              </a:rPr>
              <a:t>)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492E74C-755C-A012-D2FB-B0FB2A9EDC4F}"/>
              </a:ext>
            </a:extLst>
          </p:cNvPr>
          <p:cNvSpPr txBox="1"/>
          <p:nvPr/>
        </p:nvSpPr>
        <p:spPr>
          <a:xfrm>
            <a:off x="4325893" y="2383887"/>
            <a:ext cx="24440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" b="0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PT Serif" panose="020A0603040505020204" pitchFamily="18" charset="-52"/>
              </a:rPr>
              <a:t>2. </a:t>
            </a:r>
            <a:r>
              <a:rPr lang="ru-RU" sz="600" b="0" i="1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PT Serif" panose="020A0603040505020204" pitchFamily="18" charset="-52"/>
              </a:rPr>
              <a:t>Установить запрет </a:t>
            </a:r>
            <a:r>
              <a:rPr lang="ru-RU" sz="600" b="0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PT Serif" panose="020A0603040505020204" pitchFamily="18" charset="-52"/>
              </a:rPr>
              <a:t>на допуск программ для электронных вычислительных машин и баз данных, реализуемых независимо от вида договора на материальном носителе и (или) в электронном виде по каналам связи, происходящих из иностранных государств (</a:t>
            </a:r>
            <a:r>
              <a:rPr lang="ru-RU" sz="600" b="0" i="1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PT Serif" panose="020A0603040505020204" pitchFamily="18" charset="-52"/>
              </a:rPr>
              <a:t>за исключением программного обеспечения, включенного в единый реестр </a:t>
            </a:r>
            <a:r>
              <a:rPr lang="ru-RU" sz="600" b="0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PT Serif" panose="020A0603040505020204" pitchFamily="18" charset="-52"/>
              </a:rPr>
              <a:t>программ для электронных вычислительных машин ..</a:t>
            </a:r>
          </a:p>
          <a:p>
            <a:r>
              <a:rPr lang="ru-RU" sz="600" b="0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PT Serif" panose="020A0603040505020204" pitchFamily="18" charset="-52"/>
              </a:rPr>
              <a:t>…  для целей осуществления закупок для обеспечения государственных и муниципальных нужд. </a:t>
            </a:r>
            <a:endParaRPr lang="ru-RU" sz="600" i="1" dirty="0"/>
          </a:p>
        </p:txBody>
      </p:sp>
    </p:spTree>
    <p:extLst>
      <p:ext uri="{BB962C8B-B14F-4D97-AF65-F5344CB8AC3E}">
        <p14:creationId xmlns:p14="http://schemas.microsoft.com/office/powerpoint/2010/main" val="314349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68" grpId="0"/>
      <p:bldP spid="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4592" y="432494"/>
            <a:ext cx="5167215" cy="345550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881"/>
            <a:ext cx="475521" cy="3885117"/>
          </a:xfrm>
          <a:prstGeom prst="rect">
            <a:avLst/>
          </a:prstGeom>
        </p:spPr>
      </p:pic>
      <p:grpSp>
        <p:nvGrpSpPr>
          <p:cNvPr id="4" name="Группа 18">
            <a:extLst>
              <a:ext uri="{FF2B5EF4-FFF2-40B4-BE49-F238E27FC236}">
                <a16:creationId xmlns:a16="http://schemas.microsoft.com/office/drawing/2014/main" id="{1633F2CC-1F2A-108C-18C7-D1F2C3C57D62}"/>
              </a:ext>
            </a:extLst>
          </p:cNvPr>
          <p:cNvGrpSpPr/>
          <p:nvPr/>
        </p:nvGrpSpPr>
        <p:grpSpPr>
          <a:xfrm>
            <a:off x="3482537" y="3173469"/>
            <a:ext cx="3430274" cy="714362"/>
            <a:chOff x="5713726" y="4429138"/>
            <a:chExt cx="3430274" cy="714362"/>
          </a:xfrm>
        </p:grpSpPr>
        <p:sp>
          <p:nvSpPr>
            <p:cNvPr id="5" name="Равнобедренный треугольник 4">
              <a:extLst>
                <a:ext uri="{FF2B5EF4-FFF2-40B4-BE49-F238E27FC236}">
                  <a16:creationId xmlns:a16="http://schemas.microsoft.com/office/drawing/2014/main" id="{C50AB1E3-F720-3729-24FB-F9FCF244D3BA}"/>
                </a:ext>
              </a:extLst>
            </p:cNvPr>
            <p:cNvSpPr/>
            <p:nvPr/>
          </p:nvSpPr>
          <p:spPr>
            <a:xfrm>
              <a:off x="6572264" y="4429138"/>
              <a:ext cx="2571736" cy="714362"/>
            </a:xfrm>
            <a:prstGeom prst="triangle">
              <a:avLst>
                <a:gd name="adj" fmla="val 10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олилиния 33">
              <a:extLst>
                <a:ext uri="{FF2B5EF4-FFF2-40B4-BE49-F238E27FC236}">
                  <a16:creationId xmlns:a16="http://schemas.microsoft.com/office/drawing/2014/main" id="{D53C3CF5-22D2-7649-39A0-F9E99020E6D5}"/>
                </a:ext>
              </a:extLst>
            </p:cNvPr>
            <p:cNvSpPr/>
            <p:nvPr/>
          </p:nvSpPr>
          <p:spPr>
            <a:xfrm rot="20715218">
              <a:off x="5713726" y="4719707"/>
              <a:ext cx="3398766" cy="148147"/>
            </a:xfrm>
            <a:custGeom>
              <a:avLst/>
              <a:gdLst>
                <a:gd name="connsiteX0" fmla="*/ 0 w 3526624"/>
                <a:gd name="connsiteY0" fmla="*/ 140666 h 140666"/>
                <a:gd name="connsiteX1" fmla="*/ 0 w 3526624"/>
                <a:gd name="connsiteY1" fmla="*/ 0 h 140666"/>
                <a:gd name="connsiteX2" fmla="*/ 3526624 w 3526624"/>
                <a:gd name="connsiteY2" fmla="*/ 140666 h 140666"/>
                <a:gd name="connsiteX3" fmla="*/ 0 w 3526624"/>
                <a:gd name="connsiteY3" fmla="*/ 140666 h 140666"/>
                <a:gd name="connsiteX0" fmla="*/ 715516 w 3526624"/>
                <a:gd name="connsiteY0" fmla="*/ 151583 h 151583"/>
                <a:gd name="connsiteX1" fmla="*/ 0 w 3526624"/>
                <a:gd name="connsiteY1" fmla="*/ 0 h 151583"/>
                <a:gd name="connsiteX2" fmla="*/ 3526624 w 3526624"/>
                <a:gd name="connsiteY2" fmla="*/ 140666 h 151583"/>
                <a:gd name="connsiteX3" fmla="*/ 715516 w 3526624"/>
                <a:gd name="connsiteY3" fmla="*/ 151583 h 151583"/>
                <a:gd name="connsiteX0" fmla="*/ 587658 w 3398766"/>
                <a:gd name="connsiteY0" fmla="*/ 148147 h 148147"/>
                <a:gd name="connsiteX1" fmla="*/ 0 w 3398766"/>
                <a:gd name="connsiteY1" fmla="*/ 0 h 148147"/>
                <a:gd name="connsiteX2" fmla="*/ 3398766 w 3398766"/>
                <a:gd name="connsiteY2" fmla="*/ 137230 h 148147"/>
                <a:gd name="connsiteX3" fmla="*/ 587658 w 3398766"/>
                <a:gd name="connsiteY3" fmla="*/ 148147 h 148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8766" h="148147">
                  <a:moveTo>
                    <a:pt x="587658" y="148147"/>
                  </a:moveTo>
                  <a:lnTo>
                    <a:pt x="0" y="0"/>
                  </a:lnTo>
                  <a:lnTo>
                    <a:pt x="3398766" y="137230"/>
                  </a:lnTo>
                  <a:lnTo>
                    <a:pt x="587658" y="14814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3" descr="D:\работа\EFT-GROUP\Лого\PNG\logo_EFT_light-1.png">
              <a:extLst>
                <a:ext uri="{FF2B5EF4-FFF2-40B4-BE49-F238E27FC236}">
                  <a16:creationId xmlns:a16="http://schemas.microsoft.com/office/drawing/2014/main" id="{9139B5E8-EB09-31C2-2C8C-42DEEBD8A1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15338" y="4786328"/>
              <a:ext cx="785818" cy="248934"/>
            </a:xfrm>
            <a:prstGeom prst="rect">
              <a:avLst/>
            </a:prstGeom>
            <a:noFill/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8E3C756-3A44-7614-5558-79F3ED63EA60}"/>
              </a:ext>
            </a:extLst>
          </p:cNvPr>
          <p:cNvSpPr txBox="1"/>
          <p:nvPr/>
        </p:nvSpPr>
        <p:spPr>
          <a:xfrm>
            <a:off x="518884" y="240433"/>
            <a:ext cx="632529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b="1" dirty="0">
                <a:solidFill>
                  <a:srgbClr val="E9850D"/>
                </a:solidFill>
                <a:latin typeface="Verdana" pitchFamily="34" charset="0"/>
                <a:ea typeface="Verdana" pitchFamily="34" charset="0"/>
              </a:rPr>
              <a:t>РЕШЕНИЯ И ВОЗМОЖНОСТИ</a:t>
            </a:r>
          </a:p>
        </p:txBody>
      </p: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A3219C00-30A5-3311-76EC-9467C9487B46}"/>
              </a:ext>
            </a:extLst>
          </p:cNvPr>
          <p:cNvGrpSpPr/>
          <p:nvPr/>
        </p:nvGrpSpPr>
        <p:grpSpPr>
          <a:xfrm>
            <a:off x="518884" y="879475"/>
            <a:ext cx="5040540" cy="343049"/>
            <a:chOff x="460154" y="1214428"/>
            <a:chExt cx="5040540" cy="343049"/>
          </a:xfrm>
        </p:grpSpPr>
        <p:pic>
          <p:nvPicPr>
            <p:cNvPr id="63" name="Picture 1">
              <a:extLst>
                <a:ext uri="{FF2B5EF4-FFF2-40B4-BE49-F238E27FC236}">
                  <a16:creationId xmlns:a16="http://schemas.microsoft.com/office/drawing/2014/main" id="{7293FAF9-6DDA-2A5F-FF5E-CB0833161A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0154" y="1214428"/>
              <a:ext cx="291789" cy="343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4" name="Прямоугольник 63">
              <a:extLst>
                <a:ext uri="{FF2B5EF4-FFF2-40B4-BE49-F238E27FC236}">
                  <a16:creationId xmlns:a16="http://schemas.microsoft.com/office/drawing/2014/main" id="{08362DD5-1A02-E387-1C37-0A267514E1E7}"/>
                </a:ext>
              </a:extLst>
            </p:cNvPr>
            <p:cNvSpPr/>
            <p:nvPr/>
          </p:nvSpPr>
          <p:spPr>
            <a:xfrm>
              <a:off x="928694" y="1263841"/>
              <a:ext cx="4572000" cy="24622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Страна производитель ГНСС оборудования</a:t>
              </a:r>
            </a:p>
          </p:txBody>
        </p:sp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462B3CAB-31C5-B924-2AC4-66E8CCE35F65}"/>
              </a:ext>
            </a:extLst>
          </p:cNvPr>
          <p:cNvGrpSpPr/>
          <p:nvPr/>
        </p:nvGrpSpPr>
        <p:grpSpPr>
          <a:xfrm>
            <a:off x="504913" y="1316331"/>
            <a:ext cx="5054511" cy="343049"/>
            <a:chOff x="427664" y="1857370"/>
            <a:chExt cx="5054511" cy="343049"/>
          </a:xfrm>
        </p:grpSpPr>
        <p:pic>
          <p:nvPicPr>
            <p:cNvPr id="67" name="Picture 2">
              <a:extLst>
                <a:ext uri="{FF2B5EF4-FFF2-40B4-BE49-F238E27FC236}">
                  <a16:creationId xmlns:a16="http://schemas.microsoft.com/office/drawing/2014/main" id="{6A96E579-9CB9-315B-9AB1-CC2C375DF2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7664" y="1857370"/>
              <a:ext cx="399684" cy="343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9" name="Прямоугольник 68">
              <a:extLst>
                <a:ext uri="{FF2B5EF4-FFF2-40B4-BE49-F238E27FC236}">
                  <a16:creationId xmlns:a16="http://schemas.microsoft.com/office/drawing/2014/main" id="{E8632963-64C0-9D0E-1CFB-6B1AEE869EB2}"/>
                </a:ext>
              </a:extLst>
            </p:cNvPr>
            <p:cNvSpPr/>
            <p:nvPr/>
          </p:nvSpPr>
          <p:spPr>
            <a:xfrm>
              <a:off x="910175" y="1901032"/>
              <a:ext cx="4572000" cy="24622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Компания поставщик</a:t>
              </a:r>
            </a:p>
          </p:txBody>
        </p:sp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D1BB6444-E30A-CED0-EDF2-6034AE683F8B}"/>
              </a:ext>
            </a:extLst>
          </p:cNvPr>
          <p:cNvGrpSpPr/>
          <p:nvPr/>
        </p:nvGrpSpPr>
        <p:grpSpPr>
          <a:xfrm>
            <a:off x="504235" y="1751601"/>
            <a:ext cx="5072098" cy="389046"/>
            <a:chOff x="428596" y="2391745"/>
            <a:chExt cx="5072098" cy="389046"/>
          </a:xfrm>
        </p:grpSpPr>
        <p:pic>
          <p:nvPicPr>
            <p:cNvPr id="72" name="Picture 3">
              <a:extLst>
                <a:ext uri="{FF2B5EF4-FFF2-40B4-BE49-F238E27FC236}">
                  <a16:creationId xmlns:a16="http://schemas.microsoft.com/office/drawing/2014/main" id="{242554BD-8D0C-B01B-AE92-357379E6FD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8596" y="2391745"/>
              <a:ext cx="369835" cy="389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3" name="Прямоугольник 72">
              <a:extLst>
                <a:ext uri="{FF2B5EF4-FFF2-40B4-BE49-F238E27FC236}">
                  <a16:creationId xmlns:a16="http://schemas.microsoft.com/office/drawing/2014/main" id="{0E26D464-6B75-02B8-03CC-25F37CC0A268}"/>
                </a:ext>
              </a:extLst>
            </p:cNvPr>
            <p:cNvSpPr/>
            <p:nvPr/>
          </p:nvSpPr>
          <p:spPr>
            <a:xfrm>
              <a:off x="928694" y="2444235"/>
              <a:ext cx="4572000" cy="24622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Наличие сервисных центров на территории РФ</a:t>
              </a:r>
            </a:p>
          </p:txBody>
        </p:sp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A09A4B77-B4E4-3B0F-DAB2-50987A77469C}"/>
              </a:ext>
            </a:extLst>
          </p:cNvPr>
          <p:cNvGrpSpPr/>
          <p:nvPr/>
        </p:nvGrpSpPr>
        <p:grpSpPr>
          <a:xfrm>
            <a:off x="517440" y="2253091"/>
            <a:ext cx="5067829" cy="346035"/>
            <a:chOff x="436238" y="2924187"/>
            <a:chExt cx="5067829" cy="346035"/>
          </a:xfrm>
        </p:grpSpPr>
        <p:pic>
          <p:nvPicPr>
            <p:cNvPr id="75" name="Picture 6">
              <a:extLst>
                <a:ext uri="{FF2B5EF4-FFF2-40B4-BE49-F238E27FC236}">
                  <a16:creationId xmlns:a16="http://schemas.microsoft.com/office/drawing/2014/main" id="{97CB90FC-F73E-6638-4510-6442C735B0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6238" y="2924187"/>
              <a:ext cx="361034" cy="346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6" name="Прямоугольник 75">
              <a:extLst>
                <a:ext uri="{FF2B5EF4-FFF2-40B4-BE49-F238E27FC236}">
                  <a16:creationId xmlns:a16="http://schemas.microsoft.com/office/drawing/2014/main" id="{22EBC68A-8019-4296-CA41-BDD9BB149DE6}"/>
                </a:ext>
              </a:extLst>
            </p:cNvPr>
            <p:cNvSpPr/>
            <p:nvPr/>
          </p:nvSpPr>
          <p:spPr>
            <a:xfrm>
              <a:off x="932067" y="2958499"/>
              <a:ext cx="4572000" cy="24622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Страна разработчик и правообладатель ПО</a:t>
              </a:r>
            </a:p>
          </p:txBody>
        </p:sp>
      </p:grp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144348FC-988B-E13A-E76D-8268424798E2}"/>
              </a:ext>
            </a:extLst>
          </p:cNvPr>
          <p:cNvGrpSpPr/>
          <p:nvPr/>
        </p:nvGrpSpPr>
        <p:grpSpPr>
          <a:xfrm>
            <a:off x="529264" y="2760517"/>
            <a:ext cx="5041984" cy="416021"/>
            <a:chOff x="458710" y="3541717"/>
            <a:chExt cx="5041984" cy="416021"/>
          </a:xfrm>
        </p:grpSpPr>
        <p:pic>
          <p:nvPicPr>
            <p:cNvPr id="78" name="Picture 4">
              <a:extLst>
                <a:ext uri="{FF2B5EF4-FFF2-40B4-BE49-F238E27FC236}">
                  <a16:creationId xmlns:a16="http://schemas.microsoft.com/office/drawing/2014/main" id="{D7FDBAB1-4ABC-59F3-170A-15E33EFE9A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8710" y="3541717"/>
              <a:ext cx="356630" cy="416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9" name="Прямоугольник 78">
              <a:extLst>
                <a:ext uri="{FF2B5EF4-FFF2-40B4-BE49-F238E27FC236}">
                  <a16:creationId xmlns:a16="http://schemas.microsoft.com/office/drawing/2014/main" id="{09D5A134-AFCB-834E-CAD8-3D391B179D25}"/>
                </a:ext>
              </a:extLst>
            </p:cNvPr>
            <p:cNvSpPr/>
            <p:nvPr/>
          </p:nvSpPr>
          <p:spPr>
            <a:xfrm>
              <a:off x="928694" y="3624629"/>
              <a:ext cx="4572000" cy="24622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ГНСС оборудование внесено в реестр ТСИ</a:t>
              </a:r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74FE1883-50C3-2ADE-E9F0-EC353BC3BB35}"/>
              </a:ext>
            </a:extLst>
          </p:cNvPr>
          <p:cNvGrpSpPr/>
          <p:nvPr/>
        </p:nvGrpSpPr>
        <p:grpSpPr>
          <a:xfrm>
            <a:off x="550103" y="3243152"/>
            <a:ext cx="5006504" cy="400110"/>
            <a:chOff x="473998" y="4137412"/>
            <a:chExt cx="5006504" cy="400110"/>
          </a:xfrm>
        </p:grpSpPr>
        <p:pic>
          <p:nvPicPr>
            <p:cNvPr id="81" name="Picture 8">
              <a:extLst>
                <a:ext uri="{FF2B5EF4-FFF2-40B4-BE49-F238E27FC236}">
                  <a16:creationId xmlns:a16="http://schemas.microsoft.com/office/drawing/2014/main" id="{56F0A67A-D6DA-7DDF-54E1-9D747DC695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3998" y="4188763"/>
              <a:ext cx="309304" cy="309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2" name="Прямоугольник 81">
              <a:extLst>
                <a:ext uri="{FF2B5EF4-FFF2-40B4-BE49-F238E27FC236}">
                  <a16:creationId xmlns:a16="http://schemas.microsoft.com/office/drawing/2014/main" id="{5AB1811A-1E8D-A7A4-D141-1F62D35E2ED0}"/>
                </a:ext>
              </a:extLst>
            </p:cNvPr>
            <p:cNvSpPr/>
            <p:nvPr/>
          </p:nvSpPr>
          <p:spPr>
            <a:xfrm>
              <a:off x="908502" y="4137412"/>
              <a:ext cx="4572000" cy="4001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Информационная независимость </a:t>
              </a:r>
            </a:p>
            <a:p>
              <a:r>
                <a:rPr lang="ru-RU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от </a:t>
              </a:r>
              <a:r>
                <a: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GPS/GALILEO</a:t>
              </a:r>
              <a:endPara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C9E40292-E79E-9009-54C2-37102FD609C7}"/>
              </a:ext>
            </a:extLst>
          </p:cNvPr>
          <p:cNvGrpSpPr/>
          <p:nvPr/>
        </p:nvGrpSpPr>
        <p:grpSpPr>
          <a:xfrm>
            <a:off x="3768102" y="892032"/>
            <a:ext cx="3936146" cy="246221"/>
            <a:chOff x="5065010" y="1263841"/>
            <a:chExt cx="3936146" cy="246221"/>
          </a:xfrm>
        </p:grpSpPr>
        <p:sp>
          <p:nvSpPr>
            <p:cNvPr id="84" name="Прямоугольник 83">
              <a:extLst>
                <a:ext uri="{FF2B5EF4-FFF2-40B4-BE49-F238E27FC236}">
                  <a16:creationId xmlns:a16="http://schemas.microsoft.com/office/drawing/2014/main" id="{97721217-B1FD-7653-9586-077704AC43D5}"/>
                </a:ext>
              </a:extLst>
            </p:cNvPr>
            <p:cNvSpPr/>
            <p:nvPr/>
          </p:nvSpPr>
          <p:spPr>
            <a:xfrm>
              <a:off x="5214942" y="1263841"/>
              <a:ext cx="3786214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dirty="0">
                  <a:solidFill>
                    <a:srgbClr val="E9850D"/>
                  </a:solidFill>
                </a:rPr>
                <a:t>РФ или отсутствует в списке недружественных</a:t>
              </a:r>
            </a:p>
          </p:txBody>
        </p:sp>
        <p:pic>
          <p:nvPicPr>
            <p:cNvPr id="85" name="Picture 2">
              <a:extLst>
                <a:ext uri="{FF2B5EF4-FFF2-40B4-BE49-F238E27FC236}">
                  <a16:creationId xmlns:a16="http://schemas.microsoft.com/office/drawing/2014/main" id="{BA0E9829-A236-FAF2-099E-28A5F71E68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65010" y="1333817"/>
              <a:ext cx="149932" cy="166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B4CEAA98-1F5A-4177-D7DA-8BB2F0CCABEF}"/>
              </a:ext>
            </a:extLst>
          </p:cNvPr>
          <p:cNvGrpSpPr/>
          <p:nvPr/>
        </p:nvGrpSpPr>
        <p:grpSpPr>
          <a:xfrm>
            <a:off x="3768102" y="1356219"/>
            <a:ext cx="3875028" cy="400110"/>
            <a:chOff x="5054690" y="1714494"/>
            <a:chExt cx="3875028" cy="400110"/>
          </a:xfrm>
        </p:grpSpPr>
        <p:sp>
          <p:nvSpPr>
            <p:cNvPr id="87" name="Прямоугольник 86">
              <a:extLst>
                <a:ext uri="{FF2B5EF4-FFF2-40B4-BE49-F238E27FC236}">
                  <a16:creationId xmlns:a16="http://schemas.microsoft.com/office/drawing/2014/main" id="{D33F0A82-BAFF-860A-47F6-A5458F048A6D}"/>
                </a:ext>
              </a:extLst>
            </p:cNvPr>
            <p:cNvSpPr/>
            <p:nvPr/>
          </p:nvSpPr>
          <p:spPr>
            <a:xfrm>
              <a:off x="5214942" y="1714494"/>
              <a:ext cx="371477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dirty="0">
                  <a:solidFill>
                    <a:srgbClr val="E9850D"/>
                  </a:solidFill>
                </a:rPr>
                <a:t>Резидент РФ, не аффилировано компаниями</a:t>
              </a:r>
            </a:p>
            <a:p>
              <a:r>
                <a:rPr lang="ru-RU" sz="1000" dirty="0">
                  <a:solidFill>
                    <a:srgbClr val="E9850D"/>
                  </a:solidFill>
                </a:rPr>
                <a:t>нерезидентами РФ</a:t>
              </a:r>
            </a:p>
          </p:txBody>
        </p:sp>
        <p:pic>
          <p:nvPicPr>
            <p:cNvPr id="88" name="Picture 2">
              <a:extLst>
                <a:ext uri="{FF2B5EF4-FFF2-40B4-BE49-F238E27FC236}">
                  <a16:creationId xmlns:a16="http://schemas.microsoft.com/office/drawing/2014/main" id="{5093A009-3FF2-024B-0C83-CDCA41992C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54690" y="1746003"/>
              <a:ext cx="149932" cy="166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8CB4FA70-65CD-9A19-3C52-F1C998114B33}"/>
              </a:ext>
            </a:extLst>
          </p:cNvPr>
          <p:cNvGrpSpPr/>
          <p:nvPr/>
        </p:nvGrpSpPr>
        <p:grpSpPr>
          <a:xfrm>
            <a:off x="3768102" y="1825279"/>
            <a:ext cx="3364674" cy="246221"/>
            <a:chOff x="5065010" y="2428874"/>
            <a:chExt cx="3364674" cy="246221"/>
          </a:xfrm>
        </p:grpSpPr>
        <p:sp>
          <p:nvSpPr>
            <p:cNvPr id="90" name="Прямоугольник 89">
              <a:extLst>
                <a:ext uri="{FF2B5EF4-FFF2-40B4-BE49-F238E27FC236}">
                  <a16:creationId xmlns:a16="http://schemas.microsoft.com/office/drawing/2014/main" id="{E7D487C3-4EF9-C825-B7FD-8BBAE7731FFE}"/>
                </a:ext>
              </a:extLst>
            </p:cNvPr>
            <p:cNvSpPr/>
            <p:nvPr/>
          </p:nvSpPr>
          <p:spPr>
            <a:xfrm>
              <a:off x="5214942" y="2428874"/>
              <a:ext cx="3214742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dirty="0">
                  <a:solidFill>
                    <a:srgbClr val="E9850D"/>
                  </a:solidFill>
                </a:rPr>
                <a:t>1 или более на территории РФ</a:t>
              </a:r>
            </a:p>
          </p:txBody>
        </p:sp>
        <p:pic>
          <p:nvPicPr>
            <p:cNvPr id="91" name="Picture 2">
              <a:extLst>
                <a:ext uri="{FF2B5EF4-FFF2-40B4-BE49-F238E27FC236}">
                  <a16:creationId xmlns:a16="http://schemas.microsoft.com/office/drawing/2014/main" id="{8F620531-E2F9-D39F-D802-04FB8FB5F6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65010" y="2500312"/>
              <a:ext cx="149932" cy="166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5236F67E-DC02-B3AA-A9A7-7900592BEC45}"/>
              </a:ext>
            </a:extLst>
          </p:cNvPr>
          <p:cNvGrpSpPr/>
          <p:nvPr/>
        </p:nvGrpSpPr>
        <p:grpSpPr>
          <a:xfrm>
            <a:off x="3763376" y="2297329"/>
            <a:ext cx="3578956" cy="246221"/>
            <a:chOff x="5065010" y="3049791"/>
            <a:chExt cx="3578956" cy="246221"/>
          </a:xfrm>
        </p:grpSpPr>
        <p:sp>
          <p:nvSpPr>
            <p:cNvPr id="93" name="Прямоугольник 92">
              <a:extLst>
                <a:ext uri="{FF2B5EF4-FFF2-40B4-BE49-F238E27FC236}">
                  <a16:creationId xmlns:a16="http://schemas.microsoft.com/office/drawing/2014/main" id="{BB04D912-99A2-F11A-5238-642D3DF06CC9}"/>
                </a:ext>
              </a:extLst>
            </p:cNvPr>
            <p:cNvSpPr/>
            <p:nvPr/>
          </p:nvSpPr>
          <p:spPr>
            <a:xfrm>
              <a:off x="5214942" y="3049791"/>
              <a:ext cx="3429024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dirty="0">
                  <a:solidFill>
                    <a:srgbClr val="E9850D"/>
                  </a:solidFill>
                </a:rPr>
                <a:t>РФ, </a:t>
              </a:r>
              <a:r>
                <a:rPr lang="ru-RU" sz="1000" b="1" u="sng" dirty="0">
                  <a:solidFill>
                    <a:srgbClr val="E9850D"/>
                  </a:solidFill>
                </a:rPr>
                <a:t>внесено в реестр отечественного ПО</a:t>
              </a:r>
            </a:p>
          </p:txBody>
        </p:sp>
        <p:pic>
          <p:nvPicPr>
            <p:cNvPr id="94" name="Picture 2">
              <a:extLst>
                <a:ext uri="{FF2B5EF4-FFF2-40B4-BE49-F238E27FC236}">
                  <a16:creationId xmlns:a16="http://schemas.microsoft.com/office/drawing/2014/main" id="{544F1BA7-620C-E1A1-8EB7-59924CCDF2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65010" y="3119767"/>
              <a:ext cx="149932" cy="166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01208D53-2D05-CDB9-5259-78DAAFA92BEA}"/>
              </a:ext>
            </a:extLst>
          </p:cNvPr>
          <p:cNvGrpSpPr/>
          <p:nvPr/>
        </p:nvGrpSpPr>
        <p:grpSpPr>
          <a:xfrm>
            <a:off x="3763376" y="2834819"/>
            <a:ext cx="3578956" cy="246221"/>
            <a:chOff x="5065010" y="3621295"/>
            <a:chExt cx="3578956" cy="246221"/>
          </a:xfrm>
        </p:grpSpPr>
        <p:sp>
          <p:nvSpPr>
            <p:cNvPr id="96" name="Прямоугольник 95">
              <a:extLst>
                <a:ext uri="{FF2B5EF4-FFF2-40B4-BE49-F238E27FC236}">
                  <a16:creationId xmlns:a16="http://schemas.microsoft.com/office/drawing/2014/main" id="{1FD939EF-03F3-0A7E-1F4E-6ABEEEF06918}"/>
                </a:ext>
              </a:extLst>
            </p:cNvPr>
            <p:cNvSpPr/>
            <p:nvPr/>
          </p:nvSpPr>
          <p:spPr>
            <a:xfrm>
              <a:off x="5214942" y="3621295"/>
              <a:ext cx="3429024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dirty="0">
                  <a:solidFill>
                    <a:srgbClr val="E9850D"/>
                  </a:solidFill>
                </a:rPr>
                <a:t>Обязательно</a:t>
              </a:r>
            </a:p>
          </p:txBody>
        </p:sp>
        <p:pic>
          <p:nvPicPr>
            <p:cNvPr id="97" name="Picture 2">
              <a:extLst>
                <a:ext uri="{FF2B5EF4-FFF2-40B4-BE49-F238E27FC236}">
                  <a16:creationId xmlns:a16="http://schemas.microsoft.com/office/drawing/2014/main" id="{F7884B2E-E437-D3C1-66AE-1B11F8537D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65010" y="3691271"/>
              <a:ext cx="149932" cy="166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B72952AF-2CF4-1948-B27B-5EF373F8CED3}"/>
              </a:ext>
            </a:extLst>
          </p:cNvPr>
          <p:cNvGrpSpPr/>
          <p:nvPr/>
        </p:nvGrpSpPr>
        <p:grpSpPr>
          <a:xfrm>
            <a:off x="3763376" y="3261644"/>
            <a:ext cx="3508625" cy="400110"/>
            <a:chOff x="4394873" y="3563907"/>
            <a:chExt cx="3508625" cy="400110"/>
          </a:xfrm>
        </p:grpSpPr>
        <p:sp>
          <p:nvSpPr>
            <p:cNvPr id="99" name="Прямоугольник 98">
              <a:extLst>
                <a:ext uri="{FF2B5EF4-FFF2-40B4-BE49-F238E27FC236}">
                  <a16:creationId xmlns:a16="http://schemas.microsoft.com/office/drawing/2014/main" id="{B5EA1A65-0E34-24DA-ED17-B77D82A48DF0}"/>
                </a:ext>
              </a:extLst>
            </p:cNvPr>
            <p:cNvSpPr/>
            <p:nvPr/>
          </p:nvSpPr>
          <p:spPr>
            <a:xfrm>
              <a:off x="4474474" y="3563907"/>
              <a:ext cx="342902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dirty="0">
                  <a:solidFill>
                    <a:srgbClr val="E9850D"/>
                  </a:solidFill>
                </a:rPr>
                <a:t>Возможность работы</a:t>
              </a:r>
            </a:p>
            <a:p>
              <a:r>
                <a:rPr lang="ru-RU" sz="1000" dirty="0">
                  <a:solidFill>
                    <a:srgbClr val="E9850D"/>
                  </a:solidFill>
                </a:rPr>
                <a:t>БЕЗ </a:t>
              </a:r>
              <a:r>
                <a:rPr lang="en-US" sz="1000" dirty="0">
                  <a:solidFill>
                    <a:srgbClr val="E9850D"/>
                  </a:solidFill>
                </a:rPr>
                <a:t>GPS </a:t>
              </a:r>
              <a:r>
                <a:rPr lang="ru-RU" sz="1000" dirty="0">
                  <a:solidFill>
                    <a:srgbClr val="E9850D"/>
                  </a:solidFill>
                </a:rPr>
                <a:t>и </a:t>
              </a:r>
              <a:r>
                <a:rPr lang="en-US" sz="1000" dirty="0">
                  <a:solidFill>
                    <a:srgbClr val="E9850D"/>
                  </a:solidFill>
                </a:rPr>
                <a:t>GALILEO</a:t>
              </a:r>
              <a:endParaRPr lang="ru-RU" sz="1000" dirty="0">
                <a:solidFill>
                  <a:srgbClr val="E9850D"/>
                </a:solidFill>
              </a:endParaRPr>
            </a:p>
          </p:txBody>
        </p:sp>
        <p:pic>
          <p:nvPicPr>
            <p:cNvPr id="100" name="Picture 2">
              <a:extLst>
                <a:ext uri="{FF2B5EF4-FFF2-40B4-BE49-F238E27FC236}">
                  <a16:creationId xmlns:a16="http://schemas.microsoft.com/office/drawing/2014/main" id="{5C9CC6A3-26E9-F1F1-A8D2-5D35AC1EDA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94873" y="3694330"/>
              <a:ext cx="149932" cy="166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F60B4C01-E838-2D3D-D021-C98664EDC8AC}"/>
              </a:ext>
            </a:extLst>
          </p:cNvPr>
          <p:cNvSpPr txBox="1"/>
          <p:nvPr/>
        </p:nvSpPr>
        <p:spPr>
          <a:xfrm>
            <a:off x="512953" y="511293"/>
            <a:ext cx="86439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latin typeface="+mj-lt"/>
                <a:ea typeface="Verdana" pitchFamily="34" charset="0"/>
              </a:rPr>
              <a:t>ВЫБОР ПОСТАВЩИКА ПРОГРАММНО-АППАРТНОГО КОМПЛЕКСА </a:t>
            </a:r>
            <a:endParaRPr lang="ru-RU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7846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4592" y="432494"/>
            <a:ext cx="5167215" cy="345550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881"/>
            <a:ext cx="475521" cy="3885117"/>
          </a:xfrm>
          <a:prstGeom prst="rect">
            <a:avLst/>
          </a:prstGeom>
        </p:spPr>
      </p:pic>
      <p:grpSp>
        <p:nvGrpSpPr>
          <p:cNvPr id="4" name="Группа 18">
            <a:extLst>
              <a:ext uri="{FF2B5EF4-FFF2-40B4-BE49-F238E27FC236}">
                <a16:creationId xmlns:a16="http://schemas.microsoft.com/office/drawing/2014/main" id="{1633F2CC-1F2A-108C-18C7-D1F2C3C57D62}"/>
              </a:ext>
            </a:extLst>
          </p:cNvPr>
          <p:cNvGrpSpPr/>
          <p:nvPr/>
        </p:nvGrpSpPr>
        <p:grpSpPr>
          <a:xfrm>
            <a:off x="3482537" y="3173469"/>
            <a:ext cx="3430274" cy="714362"/>
            <a:chOff x="5713726" y="4429138"/>
            <a:chExt cx="3430274" cy="714362"/>
          </a:xfrm>
        </p:grpSpPr>
        <p:sp>
          <p:nvSpPr>
            <p:cNvPr id="5" name="Равнобедренный треугольник 4">
              <a:extLst>
                <a:ext uri="{FF2B5EF4-FFF2-40B4-BE49-F238E27FC236}">
                  <a16:creationId xmlns:a16="http://schemas.microsoft.com/office/drawing/2014/main" id="{C50AB1E3-F720-3729-24FB-F9FCF244D3BA}"/>
                </a:ext>
              </a:extLst>
            </p:cNvPr>
            <p:cNvSpPr/>
            <p:nvPr/>
          </p:nvSpPr>
          <p:spPr>
            <a:xfrm>
              <a:off x="6572264" y="4429138"/>
              <a:ext cx="2571736" cy="714362"/>
            </a:xfrm>
            <a:prstGeom prst="triangle">
              <a:avLst>
                <a:gd name="adj" fmla="val 10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олилиния 33">
              <a:extLst>
                <a:ext uri="{FF2B5EF4-FFF2-40B4-BE49-F238E27FC236}">
                  <a16:creationId xmlns:a16="http://schemas.microsoft.com/office/drawing/2014/main" id="{D53C3CF5-22D2-7649-39A0-F9E99020E6D5}"/>
                </a:ext>
              </a:extLst>
            </p:cNvPr>
            <p:cNvSpPr/>
            <p:nvPr/>
          </p:nvSpPr>
          <p:spPr>
            <a:xfrm rot="20715218">
              <a:off x="5713726" y="4719707"/>
              <a:ext cx="3398766" cy="148147"/>
            </a:xfrm>
            <a:custGeom>
              <a:avLst/>
              <a:gdLst>
                <a:gd name="connsiteX0" fmla="*/ 0 w 3526624"/>
                <a:gd name="connsiteY0" fmla="*/ 140666 h 140666"/>
                <a:gd name="connsiteX1" fmla="*/ 0 w 3526624"/>
                <a:gd name="connsiteY1" fmla="*/ 0 h 140666"/>
                <a:gd name="connsiteX2" fmla="*/ 3526624 w 3526624"/>
                <a:gd name="connsiteY2" fmla="*/ 140666 h 140666"/>
                <a:gd name="connsiteX3" fmla="*/ 0 w 3526624"/>
                <a:gd name="connsiteY3" fmla="*/ 140666 h 140666"/>
                <a:gd name="connsiteX0" fmla="*/ 715516 w 3526624"/>
                <a:gd name="connsiteY0" fmla="*/ 151583 h 151583"/>
                <a:gd name="connsiteX1" fmla="*/ 0 w 3526624"/>
                <a:gd name="connsiteY1" fmla="*/ 0 h 151583"/>
                <a:gd name="connsiteX2" fmla="*/ 3526624 w 3526624"/>
                <a:gd name="connsiteY2" fmla="*/ 140666 h 151583"/>
                <a:gd name="connsiteX3" fmla="*/ 715516 w 3526624"/>
                <a:gd name="connsiteY3" fmla="*/ 151583 h 151583"/>
                <a:gd name="connsiteX0" fmla="*/ 587658 w 3398766"/>
                <a:gd name="connsiteY0" fmla="*/ 148147 h 148147"/>
                <a:gd name="connsiteX1" fmla="*/ 0 w 3398766"/>
                <a:gd name="connsiteY1" fmla="*/ 0 h 148147"/>
                <a:gd name="connsiteX2" fmla="*/ 3398766 w 3398766"/>
                <a:gd name="connsiteY2" fmla="*/ 137230 h 148147"/>
                <a:gd name="connsiteX3" fmla="*/ 587658 w 3398766"/>
                <a:gd name="connsiteY3" fmla="*/ 148147 h 148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8766" h="148147">
                  <a:moveTo>
                    <a:pt x="587658" y="148147"/>
                  </a:moveTo>
                  <a:lnTo>
                    <a:pt x="0" y="0"/>
                  </a:lnTo>
                  <a:lnTo>
                    <a:pt x="3398766" y="137230"/>
                  </a:lnTo>
                  <a:lnTo>
                    <a:pt x="587658" y="14814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3" descr="D:\работа\EFT-GROUP\Лого\PNG\logo_EFT_light-1.png">
              <a:extLst>
                <a:ext uri="{FF2B5EF4-FFF2-40B4-BE49-F238E27FC236}">
                  <a16:creationId xmlns:a16="http://schemas.microsoft.com/office/drawing/2014/main" id="{9139B5E8-EB09-31C2-2C8C-42DEEBD8A1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15338" y="4786328"/>
              <a:ext cx="785818" cy="248934"/>
            </a:xfrm>
            <a:prstGeom prst="rect">
              <a:avLst/>
            </a:prstGeom>
            <a:noFill/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8E3C756-3A44-7614-5558-79F3ED63EA60}"/>
              </a:ext>
            </a:extLst>
          </p:cNvPr>
          <p:cNvSpPr txBox="1"/>
          <p:nvPr/>
        </p:nvSpPr>
        <p:spPr>
          <a:xfrm>
            <a:off x="518884" y="240433"/>
            <a:ext cx="632529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b="1" dirty="0">
                <a:solidFill>
                  <a:srgbClr val="E9850D"/>
                </a:solidFill>
                <a:latin typeface="Verdana" pitchFamily="34" charset="0"/>
                <a:ea typeface="Verdana" pitchFamily="34" charset="0"/>
              </a:rPr>
              <a:t>ПРИМЕР ОТЕЧЕСТВЕННОГО РЕШЕНИЯ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6A70008-485F-24C5-2B3D-DCD6934281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000" y="727075"/>
            <a:ext cx="2174790" cy="1143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5055668-82D1-90D3-EAA3-544AB03FEA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8595" y="727076"/>
            <a:ext cx="3402949" cy="1143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1A43EC0-6199-CCC4-7756-B52DC21BD1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8595" y="1959389"/>
            <a:ext cx="3402948" cy="32007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5236DF9-4A04-31C5-FFA2-9F13448B26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48595" y="2360305"/>
            <a:ext cx="3402948" cy="30935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E211704-195F-629E-D4EE-422C301A3B7D}"/>
              </a:ext>
            </a:extLst>
          </p:cNvPr>
          <p:cNvSpPr/>
          <p:nvPr/>
        </p:nvSpPr>
        <p:spPr>
          <a:xfrm>
            <a:off x="4749800" y="2708434"/>
            <a:ext cx="2571768" cy="621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800" b="1" dirty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</a:rPr>
              <a:t>ГСК-2011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</a:rPr>
              <a:t>ITRF 2014 (2010.0)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800" b="1" dirty="0" err="1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</a:rPr>
              <a:t>МСК-субъекта</a:t>
            </a:r>
            <a:endParaRPr lang="ru-RU" sz="800" b="1" dirty="0">
              <a:solidFill>
                <a:schemeClr val="accent6">
                  <a:lumMod val="75000"/>
                </a:schemeClr>
              </a:solidFill>
              <a:latin typeface="Verdana" pitchFamily="34" charset="0"/>
              <a:ea typeface="Verdana" pitchFamily="34" charset="0"/>
            </a:endParaRPr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9ED8E1B6-9AF6-A12E-08DC-F81E112B7632}"/>
              </a:ext>
            </a:extLst>
          </p:cNvPr>
          <p:cNvGrpSpPr/>
          <p:nvPr/>
        </p:nvGrpSpPr>
        <p:grpSpPr>
          <a:xfrm>
            <a:off x="650973" y="2237996"/>
            <a:ext cx="2247826" cy="1292663"/>
            <a:chOff x="654838" y="1992936"/>
            <a:chExt cx="2126490" cy="1222886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FB292B3C-797D-21E9-DEAB-B38FFBF17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54838" y="2011531"/>
              <a:ext cx="771689" cy="1185697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13876548-317E-62D7-9A22-C1E8B8909C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40418" y="1992936"/>
              <a:ext cx="940910" cy="1222886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EB41A43E-5632-8F6A-3951-CE7D050A1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22455" y="2416955"/>
              <a:ext cx="357547" cy="374848"/>
            </a:xfrm>
            <a:prstGeom prst="rect">
              <a:avLst/>
            </a:prstGeom>
          </p:spPr>
        </p:pic>
      </p:grp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AEEDC53D-CB42-6062-031D-9E8FE0E434F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40741" y="2762422"/>
            <a:ext cx="1123259" cy="98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20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</TotalTime>
  <Words>613</Words>
  <Application>Microsoft Office PowerPoint</Application>
  <PresentationFormat>Произвольный</PresentationFormat>
  <Paragraphs>85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PT Serif</vt:lpstr>
      <vt:lpstr>Verdana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Шаблон.cdr</dc:title>
  <dc:creator>Олеся</dc:creator>
  <cp:lastModifiedBy>Alexey Raver</cp:lastModifiedBy>
  <cp:revision>4</cp:revision>
  <dcterms:created xsi:type="dcterms:W3CDTF">2024-08-12T09:09:07Z</dcterms:created>
  <dcterms:modified xsi:type="dcterms:W3CDTF">2024-08-25T08:07:31Z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2024-07-30T00:00:00Z</vt:filetime>
  </property>
  <property fmtid="{D5CDD505-2E9C-101B-9397-08002B2CF9AE}" pid="3" name="Creator">
    <vt:lpwstr>CorelDRAW 2020</vt:lpwstr>
  </property>
  <property fmtid="{D5CDD505-2E9C-101B-9397-08002B2CF9AE}" pid="4" name="LastSaved">
    <vt:filetime>2024-08-12T00:00:00Z</vt:filetime>
  </property>
</Properties>
</file>