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drawings/drawing4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63" r:id="rId2"/>
    <p:sldId id="267" r:id="rId3"/>
    <p:sldId id="264" r:id="rId4"/>
    <p:sldId id="265" r:id="rId5"/>
    <p:sldId id="266" r:id="rId6"/>
    <p:sldId id="268" r:id="rId7"/>
    <p:sldId id="269" r:id="rId8"/>
    <p:sldId id="271" r:id="rId9"/>
    <p:sldId id="272" r:id="rId10"/>
    <p:sldId id="270" r:id="rId11"/>
    <p:sldId id="273" r:id="rId12"/>
    <p:sldId id="274" r:id="rId13"/>
  </p:sldIdLst>
  <p:sldSz cx="6908800" cy="3892550"/>
  <p:notesSz cx="6908800" cy="38925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1" d="100"/>
          <a:sy n="141" d="100"/>
        </p:scale>
        <p:origin x="114" y="58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C:\Users\Professional\Downloads\&#1087;&#1086;&#1075;&#1086;&#1083;&#1086;&#1074;&#1100;&#1077;%20&#1073;&#1086;&#1073;&#1088;&#1072;(1)(1)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oleObject" Target="file:///C:\Users\Professional\YandexDisk\&#1073;&#1086;&#1073;&#1088;&#1099;\&#1087;&#1086;&#1075;&#1086;&#1083;&#1086;&#1074;&#1100;&#1077;%20&#1073;&#1086;&#1073;&#1088;&#1072;(1)(1)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3.xml"/><Relationship Id="rId4" Type="http://schemas.openxmlformats.org/officeDocument/2006/relationships/oleObject" Target="file:///C:\Users\Professional\YandexDisk\&#1073;&#1086;&#1073;&#1088;&#1099;\&#1087;&#1086;&#1075;&#1086;&#1083;&#1086;&#1074;&#1100;&#1077;%20&#1073;&#1086;&#1073;&#1088;&#1072;(1)(1)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4.xml"/><Relationship Id="rId4" Type="http://schemas.openxmlformats.org/officeDocument/2006/relationships/oleObject" Target="file:///C:\Users\Professional\YandexDisk\&#1073;&#1086;&#1073;&#1088;&#1099;\&#1087;&#1086;&#1075;&#1086;&#1083;&#1086;&#1074;&#1100;&#1077;%20&#1073;&#1086;&#1073;&#1088;&#1072;(1)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Кировская!$A$2:$A$43</c:f>
              <c:numCache>
                <c:formatCode>General</c:formatCode>
                <c:ptCount val="42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  <c:pt idx="29">
                  <c:v>2010</c:v>
                </c:pt>
                <c:pt idx="30">
                  <c:v>2011</c:v>
                </c:pt>
                <c:pt idx="31">
                  <c:v>2012</c:v>
                </c:pt>
                <c:pt idx="32">
                  <c:v>2013</c:v>
                </c:pt>
                <c:pt idx="33">
                  <c:v>2014</c:v>
                </c:pt>
                <c:pt idx="34">
                  <c:v>2015</c:v>
                </c:pt>
                <c:pt idx="35">
                  <c:v>2016</c:v>
                </c:pt>
                <c:pt idx="36">
                  <c:v>2017</c:v>
                </c:pt>
                <c:pt idx="37">
                  <c:v>2018</c:v>
                </c:pt>
                <c:pt idx="38">
                  <c:v>2019</c:v>
                </c:pt>
                <c:pt idx="39">
                  <c:v>2020</c:v>
                </c:pt>
                <c:pt idx="40">
                  <c:v>2021</c:v>
                </c:pt>
                <c:pt idx="41">
                  <c:v>2022</c:v>
                </c:pt>
              </c:numCache>
            </c:numRef>
          </c:xVal>
          <c:yVal>
            <c:numRef>
              <c:f>Кировская!$C$2:$C$43</c:f>
              <c:numCache>
                <c:formatCode>General</c:formatCode>
                <c:ptCount val="42"/>
                <c:pt idx="0">
                  <c:v>7.0613255354146247</c:v>
                </c:pt>
                <c:pt idx="1">
                  <c:v>7.4766976257331317</c:v>
                </c:pt>
                <c:pt idx="2">
                  <c:v>7.8920697160516387</c:v>
                </c:pt>
                <c:pt idx="3">
                  <c:v>8.3074418063701465</c:v>
                </c:pt>
                <c:pt idx="4">
                  <c:v>9.1381859870071604</c:v>
                </c:pt>
                <c:pt idx="5">
                  <c:v>9.1381859870071604</c:v>
                </c:pt>
                <c:pt idx="6">
                  <c:v>9.9689301676441762</c:v>
                </c:pt>
                <c:pt idx="7">
                  <c:v>16.614883612740293</c:v>
                </c:pt>
                <c:pt idx="8">
                  <c:v>17.445627793377309</c:v>
                </c:pt>
                <c:pt idx="9">
                  <c:v>17.860999883695815</c:v>
                </c:pt>
                <c:pt idx="10">
                  <c:v>17.860999883695815</c:v>
                </c:pt>
                <c:pt idx="11">
                  <c:v>20.768604515925364</c:v>
                </c:pt>
                <c:pt idx="12">
                  <c:v>20.768604515925364</c:v>
                </c:pt>
                <c:pt idx="13">
                  <c:v>19.937860335288352</c:v>
                </c:pt>
                <c:pt idx="14">
                  <c:v>19.937860335288352</c:v>
                </c:pt>
                <c:pt idx="16">
                  <c:v>20.768604515925364</c:v>
                </c:pt>
                <c:pt idx="17">
                  <c:v>24.92232541911044</c:v>
                </c:pt>
                <c:pt idx="18">
                  <c:v>24.92232541911044</c:v>
                </c:pt>
                <c:pt idx="19">
                  <c:v>24.92232541911044</c:v>
                </c:pt>
                <c:pt idx="20">
                  <c:v>25.753069599747455</c:v>
                </c:pt>
                <c:pt idx="21">
                  <c:v>25.753069599747455</c:v>
                </c:pt>
                <c:pt idx="22">
                  <c:v>26.583813780384467</c:v>
                </c:pt>
                <c:pt idx="23">
                  <c:v>26.583813780384467</c:v>
                </c:pt>
                <c:pt idx="24">
                  <c:v>26.583813780384467</c:v>
                </c:pt>
                <c:pt idx="25">
                  <c:v>29.076046322295511</c:v>
                </c:pt>
                <c:pt idx="26">
                  <c:v>26.583813780384467</c:v>
                </c:pt>
                <c:pt idx="27">
                  <c:v>28.82682306810441</c:v>
                </c:pt>
                <c:pt idx="28">
                  <c:v>30.571385847442134</c:v>
                </c:pt>
                <c:pt idx="29">
                  <c:v>31.152906773888049</c:v>
                </c:pt>
                <c:pt idx="30">
                  <c:v>30.322162593251033</c:v>
                </c:pt>
                <c:pt idx="31">
                  <c:v>32.482097462907269</c:v>
                </c:pt>
                <c:pt idx="32">
                  <c:v>32.149799790652473</c:v>
                </c:pt>
                <c:pt idx="33">
                  <c:v>27.165334706830382</c:v>
                </c:pt>
                <c:pt idx="34">
                  <c:v>24.92232541911044</c:v>
                </c:pt>
                <c:pt idx="35">
                  <c:v>26.749962616511876</c:v>
                </c:pt>
                <c:pt idx="36">
                  <c:v>23.925432402346022</c:v>
                </c:pt>
                <c:pt idx="37">
                  <c:v>28.577599813913302</c:v>
                </c:pt>
                <c:pt idx="38">
                  <c:v>32.315948626779871</c:v>
                </c:pt>
                <c:pt idx="39">
                  <c:v>31.485204446142856</c:v>
                </c:pt>
                <c:pt idx="40">
                  <c:v>30.156013757123628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95C-4FC3-8F1B-5FE5C39911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499506320"/>
        <c:axId val="-1499501968"/>
      </c:scatterChart>
      <c:valAx>
        <c:axId val="-1499506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499501968"/>
        <c:crosses val="autoZero"/>
        <c:crossBetween val="midCat"/>
      </c:valAx>
      <c:valAx>
        <c:axId val="-14995019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4995063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башкирия!$A$2:$A$42</c:f>
              <c:numCache>
                <c:formatCode>General</c:formatCode>
                <c:ptCount val="41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  <c:pt idx="29">
                  <c:v>2010</c:v>
                </c:pt>
                <c:pt idx="30">
                  <c:v>2011</c:v>
                </c:pt>
                <c:pt idx="31">
                  <c:v>2012</c:v>
                </c:pt>
                <c:pt idx="32">
                  <c:v>2013</c:v>
                </c:pt>
                <c:pt idx="33">
                  <c:v>2014</c:v>
                </c:pt>
                <c:pt idx="34">
                  <c:v>2015</c:v>
                </c:pt>
                <c:pt idx="35">
                  <c:v>2016</c:v>
                </c:pt>
                <c:pt idx="36">
                  <c:v>2017</c:v>
                </c:pt>
                <c:pt idx="37">
                  <c:v>2018</c:v>
                </c:pt>
                <c:pt idx="38">
                  <c:v>2019</c:v>
                </c:pt>
                <c:pt idx="39">
                  <c:v>2020</c:v>
                </c:pt>
                <c:pt idx="40">
                  <c:v>2021</c:v>
                </c:pt>
              </c:numCache>
            </c:numRef>
          </c:xVal>
          <c:yVal>
            <c:numRef>
              <c:f>башкирия!$C$2:$C$42</c:f>
              <c:numCache>
                <c:formatCode>General</c:formatCode>
                <c:ptCount val="41"/>
                <c:pt idx="0">
                  <c:v>0.55964798141968697</c:v>
                </c:pt>
                <c:pt idx="1">
                  <c:v>0.62960397909714794</c:v>
                </c:pt>
                <c:pt idx="2">
                  <c:v>0.62960397909714794</c:v>
                </c:pt>
                <c:pt idx="3">
                  <c:v>0.69955997677460879</c:v>
                </c:pt>
                <c:pt idx="4">
                  <c:v>0.69955997677460879</c:v>
                </c:pt>
                <c:pt idx="5">
                  <c:v>0.69955997677460879</c:v>
                </c:pt>
                <c:pt idx="6">
                  <c:v>0.69955997677460879</c:v>
                </c:pt>
                <c:pt idx="7">
                  <c:v>1.189251960516835</c:v>
                </c:pt>
                <c:pt idx="8">
                  <c:v>1.189251960516835</c:v>
                </c:pt>
                <c:pt idx="9">
                  <c:v>1.7488999419365219</c:v>
                </c:pt>
                <c:pt idx="10">
                  <c:v>1.3991199535492176</c:v>
                </c:pt>
                <c:pt idx="11">
                  <c:v>1.5390319489041395</c:v>
                </c:pt>
                <c:pt idx="12">
                  <c:v>1.5390319489041395</c:v>
                </c:pt>
                <c:pt idx="13">
                  <c:v>1.6089879465815999</c:v>
                </c:pt>
                <c:pt idx="14">
                  <c:v>1.0493399651619131</c:v>
                </c:pt>
                <c:pt idx="16">
                  <c:v>1.0493399651619131</c:v>
                </c:pt>
                <c:pt idx="17">
                  <c:v>1.0493399651619131</c:v>
                </c:pt>
                <c:pt idx="18">
                  <c:v>1.2592079581942959</c:v>
                </c:pt>
                <c:pt idx="19">
                  <c:v>1.3991199535492176</c:v>
                </c:pt>
                <c:pt idx="20">
                  <c:v>1.3991199535492176</c:v>
                </c:pt>
                <c:pt idx="21">
                  <c:v>1.3991199535492176</c:v>
                </c:pt>
                <c:pt idx="22">
                  <c:v>1.3991199535492176</c:v>
                </c:pt>
                <c:pt idx="23">
                  <c:v>2.4484599187111309</c:v>
                </c:pt>
                <c:pt idx="24">
                  <c:v>2.4484599187111309</c:v>
                </c:pt>
                <c:pt idx="25">
                  <c:v>7.205467760778471</c:v>
                </c:pt>
                <c:pt idx="26">
                  <c:v>7.3453797561333918</c:v>
                </c:pt>
                <c:pt idx="27">
                  <c:v>9.4440596864572193</c:v>
                </c:pt>
                <c:pt idx="28">
                  <c:v>9.4440596864572193</c:v>
                </c:pt>
                <c:pt idx="29">
                  <c:v>9.4440596864572193</c:v>
                </c:pt>
                <c:pt idx="30">
                  <c:v>9.583971681812141</c:v>
                </c:pt>
                <c:pt idx="31">
                  <c:v>9.583971681812141</c:v>
                </c:pt>
                <c:pt idx="32">
                  <c:v>8.7444997096826089</c:v>
                </c:pt>
                <c:pt idx="33">
                  <c:v>9.7238836771670627</c:v>
                </c:pt>
                <c:pt idx="34">
                  <c:v>9.0942796980699132</c:v>
                </c:pt>
                <c:pt idx="35">
                  <c:v>8.3247637236178438</c:v>
                </c:pt>
                <c:pt idx="36">
                  <c:v>10.143619663231828</c:v>
                </c:pt>
                <c:pt idx="37">
                  <c:v>11.402827621426123</c:v>
                </c:pt>
                <c:pt idx="38">
                  <c:v>12.66203557962042</c:v>
                </c:pt>
                <c:pt idx="39">
                  <c:v>11.332871623748662</c:v>
                </c:pt>
                <c:pt idx="40">
                  <c:v>11.682651612135967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A1C-4DBF-A898-F9F41213E1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499494352"/>
        <c:axId val="-1499501424"/>
      </c:scatterChart>
      <c:valAx>
        <c:axId val="-1499494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499501424"/>
        <c:crosses val="autoZero"/>
        <c:crossBetween val="midCat"/>
      </c:valAx>
      <c:valAx>
        <c:axId val="-14995014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4994943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(Татарстан!$A$2:$A$42,Татарстан!$A$43)</c:f>
              <c:numCache>
                <c:formatCode>General</c:formatCode>
                <c:ptCount val="42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  <c:pt idx="29">
                  <c:v>2010</c:v>
                </c:pt>
                <c:pt idx="30">
                  <c:v>2011</c:v>
                </c:pt>
                <c:pt idx="31">
                  <c:v>2012</c:v>
                </c:pt>
                <c:pt idx="32">
                  <c:v>2013</c:v>
                </c:pt>
                <c:pt idx="33">
                  <c:v>2014</c:v>
                </c:pt>
                <c:pt idx="34">
                  <c:v>2015</c:v>
                </c:pt>
                <c:pt idx="35">
                  <c:v>2016</c:v>
                </c:pt>
                <c:pt idx="36">
                  <c:v>2017</c:v>
                </c:pt>
                <c:pt idx="37">
                  <c:v>2018</c:v>
                </c:pt>
                <c:pt idx="38">
                  <c:v>2019</c:v>
                </c:pt>
                <c:pt idx="39">
                  <c:v>2020</c:v>
                </c:pt>
                <c:pt idx="40">
                  <c:v>2021</c:v>
                </c:pt>
                <c:pt idx="41">
                  <c:v>2022</c:v>
                </c:pt>
              </c:numCache>
            </c:numRef>
          </c:xVal>
          <c:yVal>
            <c:numRef>
              <c:f>(Татарстан!$C$2:$C$42,Татарстан!$C$43)</c:f>
              <c:numCache>
                <c:formatCode>General</c:formatCode>
                <c:ptCount val="42"/>
                <c:pt idx="0">
                  <c:v>1.0294117647058822</c:v>
                </c:pt>
                <c:pt idx="1">
                  <c:v>1.1764705882352942</c:v>
                </c:pt>
                <c:pt idx="2">
                  <c:v>1.1764705882352942</c:v>
                </c:pt>
                <c:pt idx="3">
                  <c:v>1.1764705882352942</c:v>
                </c:pt>
                <c:pt idx="4">
                  <c:v>1.0294117647058822</c:v>
                </c:pt>
                <c:pt idx="5">
                  <c:v>1.0294117647058822</c:v>
                </c:pt>
                <c:pt idx="6">
                  <c:v>1.4705882352941178</c:v>
                </c:pt>
                <c:pt idx="7">
                  <c:v>1.4705882352941178</c:v>
                </c:pt>
                <c:pt idx="8">
                  <c:v>1.4705882352941178</c:v>
                </c:pt>
                <c:pt idx="9">
                  <c:v>1.4705882352941178</c:v>
                </c:pt>
                <c:pt idx="10">
                  <c:v>1.7647058823529411</c:v>
                </c:pt>
                <c:pt idx="11">
                  <c:v>1.4705882352941178</c:v>
                </c:pt>
                <c:pt idx="12">
                  <c:v>1.4705882352941178</c:v>
                </c:pt>
                <c:pt idx="13">
                  <c:v>1.4705882352941178</c:v>
                </c:pt>
                <c:pt idx="14">
                  <c:v>1.4705882352941178</c:v>
                </c:pt>
                <c:pt idx="16">
                  <c:v>1.4705882352941178</c:v>
                </c:pt>
                <c:pt idx="17">
                  <c:v>1.4705882352941178</c:v>
                </c:pt>
                <c:pt idx="18">
                  <c:v>1.4705882352941178</c:v>
                </c:pt>
                <c:pt idx="19">
                  <c:v>1.7647058823529411</c:v>
                </c:pt>
                <c:pt idx="20">
                  <c:v>2.2058823529411766</c:v>
                </c:pt>
                <c:pt idx="21">
                  <c:v>2.2058823529411766</c:v>
                </c:pt>
                <c:pt idx="22">
                  <c:v>2.5</c:v>
                </c:pt>
                <c:pt idx="23">
                  <c:v>2.5</c:v>
                </c:pt>
                <c:pt idx="24">
                  <c:v>3.6764705882352939</c:v>
                </c:pt>
                <c:pt idx="25">
                  <c:v>4.8529411764705879</c:v>
                </c:pt>
                <c:pt idx="26">
                  <c:v>7.3529411764705879</c:v>
                </c:pt>
                <c:pt idx="27">
                  <c:v>8.0882352941176467</c:v>
                </c:pt>
                <c:pt idx="28">
                  <c:v>12.5</c:v>
                </c:pt>
                <c:pt idx="29">
                  <c:v>12.205882352941178</c:v>
                </c:pt>
                <c:pt idx="30">
                  <c:v>20.294117647058822</c:v>
                </c:pt>
                <c:pt idx="31">
                  <c:v>19.852941176470587</c:v>
                </c:pt>
                <c:pt idx="32">
                  <c:v>20.294117647058822</c:v>
                </c:pt>
                <c:pt idx="33">
                  <c:v>25.294117647058822</c:v>
                </c:pt>
                <c:pt idx="34">
                  <c:v>22.941176470588236</c:v>
                </c:pt>
                <c:pt idx="35">
                  <c:v>22.205882352941178</c:v>
                </c:pt>
                <c:pt idx="36">
                  <c:v>25.735294117647058</c:v>
                </c:pt>
                <c:pt idx="37">
                  <c:v>24.705882352941178</c:v>
                </c:pt>
                <c:pt idx="38">
                  <c:v>23.676470588235297</c:v>
                </c:pt>
                <c:pt idx="39">
                  <c:v>22.647058823529413</c:v>
                </c:pt>
                <c:pt idx="40">
                  <c:v>22.205882352941178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B3E-4412-A1CA-CC7DF63B4C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495636304"/>
        <c:axId val="-1850964048"/>
      </c:scatterChart>
      <c:valAx>
        <c:axId val="-1495636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850964048"/>
        <c:crosses val="autoZero"/>
        <c:crossBetween val="midCat"/>
      </c:valAx>
      <c:valAx>
        <c:axId val="-18509640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4956363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'Саратовская обл'!$A$2:$A$42</c:f>
              <c:numCache>
                <c:formatCode>General</c:formatCode>
                <c:ptCount val="41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  <c:pt idx="29">
                  <c:v>2010</c:v>
                </c:pt>
                <c:pt idx="30">
                  <c:v>2011</c:v>
                </c:pt>
                <c:pt idx="31">
                  <c:v>2012</c:v>
                </c:pt>
                <c:pt idx="32">
                  <c:v>2013</c:v>
                </c:pt>
                <c:pt idx="33">
                  <c:v>2014</c:v>
                </c:pt>
                <c:pt idx="34">
                  <c:v>2015</c:v>
                </c:pt>
                <c:pt idx="35">
                  <c:v>2016</c:v>
                </c:pt>
                <c:pt idx="36">
                  <c:v>2017</c:v>
                </c:pt>
                <c:pt idx="37">
                  <c:v>2018</c:v>
                </c:pt>
                <c:pt idx="38">
                  <c:v>2019</c:v>
                </c:pt>
                <c:pt idx="39">
                  <c:v>2020</c:v>
                </c:pt>
                <c:pt idx="40">
                  <c:v>2021</c:v>
                </c:pt>
              </c:numCache>
            </c:numRef>
          </c:xVal>
          <c:yVal>
            <c:numRef>
              <c:f>'Саратовская обл'!$C$2:$C$42</c:f>
              <c:numCache>
                <c:formatCode>General</c:formatCode>
                <c:ptCount val="41"/>
                <c:pt idx="0">
                  <c:v>1.9755037534571316</c:v>
                </c:pt>
                <c:pt idx="1">
                  <c:v>1.9755037534571316</c:v>
                </c:pt>
                <c:pt idx="2">
                  <c:v>1.9755037534571316</c:v>
                </c:pt>
                <c:pt idx="3">
                  <c:v>1.9755037534571316</c:v>
                </c:pt>
                <c:pt idx="4">
                  <c:v>2.4693796918214144</c:v>
                </c:pt>
                <c:pt idx="5">
                  <c:v>2.4693796918214144</c:v>
                </c:pt>
                <c:pt idx="6">
                  <c:v>2.4693796918214144</c:v>
                </c:pt>
                <c:pt idx="7">
                  <c:v>2.1730541288028449</c:v>
                </c:pt>
                <c:pt idx="8">
                  <c:v>2.1730541288028449</c:v>
                </c:pt>
                <c:pt idx="9">
                  <c:v>2.4693796918214144</c:v>
                </c:pt>
                <c:pt idx="10">
                  <c:v>2.4693796918214144</c:v>
                </c:pt>
                <c:pt idx="11">
                  <c:v>2.9632556301856972</c:v>
                </c:pt>
                <c:pt idx="12">
                  <c:v>2.9632556301856972</c:v>
                </c:pt>
                <c:pt idx="13">
                  <c:v>1.9755037534571316</c:v>
                </c:pt>
                <c:pt idx="14">
                  <c:v>2.9632556301856972</c:v>
                </c:pt>
                <c:pt idx="16">
                  <c:v>3.9510075069142632</c:v>
                </c:pt>
                <c:pt idx="17">
                  <c:v>3.9510075069142632</c:v>
                </c:pt>
                <c:pt idx="18">
                  <c:v>2.9632556301856972</c:v>
                </c:pt>
                <c:pt idx="19">
                  <c:v>2.9632556301856972</c:v>
                </c:pt>
                <c:pt idx="20">
                  <c:v>2.9632556301856972</c:v>
                </c:pt>
                <c:pt idx="21">
                  <c:v>2.9632556301856972</c:v>
                </c:pt>
                <c:pt idx="22">
                  <c:v>2.9632556301856972</c:v>
                </c:pt>
                <c:pt idx="23">
                  <c:v>2.9632556301856972</c:v>
                </c:pt>
                <c:pt idx="24">
                  <c:v>3.9510075069142632</c:v>
                </c:pt>
                <c:pt idx="25">
                  <c:v>4.4448834452785464</c:v>
                </c:pt>
                <c:pt idx="26">
                  <c:v>4.9387593836428287</c:v>
                </c:pt>
                <c:pt idx="27">
                  <c:v>4.9387593836428287</c:v>
                </c:pt>
                <c:pt idx="28">
                  <c:v>5.9265112603713943</c:v>
                </c:pt>
                <c:pt idx="29">
                  <c:v>5.9265112603713943</c:v>
                </c:pt>
                <c:pt idx="30">
                  <c:v>7.5256815487949424</c:v>
                </c:pt>
                <c:pt idx="31">
                  <c:v>7.2273804820229159</c:v>
                </c:pt>
                <c:pt idx="32">
                  <c:v>6.9162386408534173</c:v>
                </c:pt>
                <c:pt idx="33">
                  <c:v>8.8986566574476491</c:v>
                </c:pt>
                <c:pt idx="34">
                  <c:v>8.0205452390359522</c:v>
                </c:pt>
                <c:pt idx="35">
                  <c:v>6.730541288028447</c:v>
                </c:pt>
                <c:pt idx="36">
                  <c:v>12.482220466218886</c:v>
                </c:pt>
                <c:pt idx="37">
                  <c:v>15.027657052548399</c:v>
                </c:pt>
                <c:pt idx="38">
                  <c:v>17.682734097194786</c:v>
                </c:pt>
                <c:pt idx="40">
                  <c:v>5.2350849466613987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CA8-47BC-9108-C7A18FB344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550093616"/>
        <c:axId val="-1550095248"/>
      </c:scatterChart>
      <c:valAx>
        <c:axId val="-1550093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550095248"/>
        <c:crosses val="autoZero"/>
        <c:crossBetween val="midCat"/>
      </c:valAx>
      <c:valAx>
        <c:axId val="-15500952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5500936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0.07707</cdr:x>
      <cdr:y>0</cdr:y>
    </cdr:from>
    <cdr:to>
      <cdr:x>0.93541</cdr:x>
      <cdr:y>0.22521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="" xmlns:a16="http://schemas.microsoft.com/office/drawing/2014/main" id="{57788BCC-61F0-4A94-9F9F-4508BEEBF0F4}"/>
            </a:ext>
          </a:extLst>
        </cdr:cNvPr>
        <cdr:cNvSpPr txBox="1"/>
      </cdr:nvSpPr>
      <cdr:spPr>
        <a:xfrm xmlns:a="http://schemas.openxmlformats.org/drawingml/2006/main">
          <a:off x="252624" y="0"/>
          <a:ext cx="2813527" cy="3563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1" i="1" dirty="0"/>
            <a:t>Кировская область</a:t>
          </a:r>
        </a:p>
        <a:p xmlns:a="http://schemas.openxmlformats.org/drawingml/2006/main">
          <a:endParaRPr lang="ru-RU" sz="1100" baseline="0" dirty="0"/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0.11944</cdr:x>
      <cdr:y>0.05324</cdr:y>
    </cdr:from>
    <cdr:to>
      <cdr:x>0.97778</cdr:x>
      <cdr:y>0.29083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="" xmlns:a16="http://schemas.microsoft.com/office/drawing/2014/main" id="{14DFBAFA-3B51-440B-8B5E-EE7E3A55D161}"/>
            </a:ext>
          </a:extLst>
        </cdr:cNvPr>
        <cdr:cNvSpPr txBox="1"/>
      </cdr:nvSpPr>
      <cdr:spPr>
        <a:xfrm xmlns:a="http://schemas.openxmlformats.org/drawingml/2006/main">
          <a:off x="397045" y="91280"/>
          <a:ext cx="2853316" cy="40735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1" i="1" dirty="0"/>
            <a:t>Республика</a:t>
          </a:r>
          <a:r>
            <a:rPr lang="ru-RU" sz="1100" b="1" i="1" baseline="0" dirty="0"/>
            <a:t> </a:t>
          </a:r>
          <a:r>
            <a:rPr lang="ru-RU" sz="1100" b="1" i="1" baseline="0" dirty="0" smtClean="0"/>
            <a:t>Башкортостан</a:t>
          </a:r>
          <a:endParaRPr lang="en-US" sz="1100" b="1" i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0.11319</cdr:x>
      <cdr:y>0.02546</cdr:y>
    </cdr:from>
    <cdr:to>
      <cdr:x>0.97153</cdr:x>
      <cdr:y>0.15394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="" xmlns:a16="http://schemas.microsoft.com/office/drawing/2014/main" id="{28ACCFB1-1B57-4B25-AB08-7D82400B5E85}"/>
            </a:ext>
          </a:extLst>
        </cdr:cNvPr>
        <cdr:cNvSpPr txBox="1"/>
      </cdr:nvSpPr>
      <cdr:spPr>
        <a:xfrm xmlns:a="http://schemas.openxmlformats.org/drawingml/2006/main">
          <a:off x="517525" y="69850"/>
          <a:ext cx="3924300" cy="35242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1" i="1" dirty="0"/>
            <a:t>Республика Татарстан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0.07361</cdr:x>
      <cdr:y>0.04282</cdr:y>
    </cdr:from>
    <cdr:to>
      <cdr:x>0.93194</cdr:x>
      <cdr:y>0.1713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="" xmlns:a16="http://schemas.microsoft.com/office/drawing/2014/main" id="{80AB8AB3-87F1-4DD2-8603-1ED5102F45B3}"/>
            </a:ext>
          </a:extLst>
        </cdr:cNvPr>
        <cdr:cNvSpPr txBox="1"/>
      </cdr:nvSpPr>
      <cdr:spPr>
        <a:xfrm xmlns:a="http://schemas.openxmlformats.org/drawingml/2006/main">
          <a:off x="336550" y="117475"/>
          <a:ext cx="3924300" cy="35242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1" i="1" dirty="0"/>
            <a:t>Саратовская область</a:t>
          </a:r>
        </a:p>
        <a:p xmlns:a="http://schemas.openxmlformats.org/drawingml/2006/main">
          <a:endParaRPr lang="ru-RU" sz="1100" baseline="0" dirty="0"/>
        </a:p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94025" cy="1952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13188" y="0"/>
            <a:ext cx="2994025" cy="1952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898DCB-671C-4A96-83FF-D5D76163EAF4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89175" y="487363"/>
            <a:ext cx="2330450" cy="1312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90563" y="1873250"/>
            <a:ext cx="5527675" cy="1533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697288"/>
            <a:ext cx="2994025" cy="1952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13188" y="3697288"/>
            <a:ext cx="2994025" cy="1952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F5EF3C-5988-4447-B657-3334BFA69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833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5EF3C-5988-4447-B657-3334BFA6958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4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18636" y="1206690"/>
            <a:ext cx="5877877" cy="817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037272" y="2179828"/>
            <a:ext cx="4840605" cy="9731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45757" y="895286"/>
            <a:ext cx="3008090" cy="25690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561302" y="895286"/>
            <a:ext cx="3008090" cy="25690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5757" y="155702"/>
            <a:ext cx="6223635" cy="6228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5757" y="895286"/>
            <a:ext cx="6223635" cy="25690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51151" y="3620071"/>
            <a:ext cx="2212848" cy="1946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45757" y="3620071"/>
            <a:ext cx="1590484" cy="1946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978908" y="3620071"/>
            <a:ext cx="1590484" cy="1946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6446" y="2721"/>
            <a:ext cx="6705600" cy="3885565"/>
            <a:chOff x="206446" y="2721"/>
            <a:chExt cx="6705600" cy="38855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6446" y="2996"/>
              <a:ext cx="6705362" cy="38850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75718" y="2721"/>
              <a:ext cx="236090" cy="3859008"/>
            </a:xfrm>
            <a:prstGeom prst="rect">
              <a:avLst/>
            </a:prstGeom>
          </p:spPr>
        </p:pic>
      </p:grp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20188" y="1070205"/>
            <a:ext cx="5877877" cy="2215991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GNSS-ТЕХНОЛОГИЙ ДЛЯ ГЕОДЕЗИЧЕСКОЙ СЪЕМКИ РУСЕЛ МАЛЫХ РЕК ЛЕСНОЙ, ЛЕСОСТЕПНОЙ И СТЕПНОЙ ЗОН ВОСТОКА РУССКОЙ РАВНИНЫ, ПРЕОБРАЗОВАННЫХ БОБРОВОЙ ДЕЯТЕЛЬНОСТЬЮ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4"/>
          </p:nvPr>
        </p:nvSpPr>
        <p:spPr>
          <a:xfrm>
            <a:off x="1020780" y="2860675"/>
            <a:ext cx="4840605" cy="553998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О.А.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Лаврова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5"/>
          <p:cNvSpPr txBox="1">
            <a:spLocks/>
          </p:cNvSpPr>
          <p:nvPr/>
        </p:nvSpPr>
        <p:spPr>
          <a:xfrm>
            <a:off x="939800" y="222819"/>
            <a:ext cx="484060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Казанский (Приволжский) федеральный университет</a:t>
            </a:r>
            <a:endParaRPr lang="ru-RU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757" y="155702"/>
            <a:ext cx="6223635" cy="1384995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БАТИМЕТРИЧЕСКОЙ КАРТЫ ОДНОГО ИЗ ПРУДОВ НА Р. МОРКВАШИНКА (СЕВЕР ПРЕДВОЛЖЬЯ РЕСПУБЛИКИ ТАТАРСТАН)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80072" y="2708275"/>
            <a:ext cx="6223635" cy="276999"/>
          </a:xfrm>
        </p:spPr>
        <p:txBody>
          <a:bodyPr/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tt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береговая линия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t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бобровая плотина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" y="1393507"/>
            <a:ext cx="5748655" cy="1105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8197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757" y="155702"/>
            <a:ext cx="6223635" cy="830997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МОРФОМЕТРИЧЕСКИЕ ХАРАКТЕРИСТИКИ БОБРОВЫХ ПЛОТИН И ПРУДОВ МАЛЫХ ИССЛЕДУЕМЫХ МАЛЫХ РЕК РУССКОЙ РАВНИНЫ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00" y="3317875"/>
            <a:ext cx="6315392" cy="430887"/>
          </a:xfrm>
        </p:spPr>
        <p:txBody>
          <a:bodyPr/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длина плотин,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высота плотин,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длина прудов).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662849"/>
              </p:ext>
            </p:extLst>
          </p:nvPr>
        </p:nvGraphicFramePr>
        <p:xfrm>
          <a:off x="354013" y="1247775"/>
          <a:ext cx="6207124" cy="1863725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92279"/>
                <a:gridCol w="1043310"/>
                <a:gridCol w="465105"/>
                <a:gridCol w="451127"/>
                <a:gridCol w="497510"/>
                <a:gridCol w="403473"/>
                <a:gridCol w="1076986"/>
                <a:gridCol w="727522"/>
                <a:gridCol w="663347"/>
                <a:gridCol w="586465"/>
              </a:tblGrid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d,</a:t>
                      </a: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d,</a:t>
                      </a: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1135"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Ацвеж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Заумят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1135"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Песчанка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Салаяз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1135"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Бродовка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Айгильдинка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1135"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Кусер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Жилой Ключ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1135"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Морквашка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Ягодная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1135"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Морквашинка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Малая Ёга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1135"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Каракашлы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Бьянка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4439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312" y="216890"/>
            <a:ext cx="6223635" cy="830997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ВЫСОТЫ (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И ДЛИНЫ (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БОБРОВЫХ ПЛОТИН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21200" y="884783"/>
            <a:ext cx="2057400" cy="2769989"/>
          </a:xfrm>
        </p:spPr>
        <p:txBody>
          <a:bodyPr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высоты (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длины (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бобровых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плотин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исследованных малых реках вследствие изменения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уклонов.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Фигурками разного цвета изображены параметры плотин и прудов на следующих изученных реках: бассейна р. Вятка – синим цветом; северной оконечности При-волжской возвышенности – зеленым цветом;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Бугульминско-Белебеевской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возвышенности – красным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цве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-том.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67" y="737778"/>
            <a:ext cx="4292600" cy="16951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t="4104" r="1471"/>
          <a:stretch/>
        </p:blipFill>
        <p:spPr>
          <a:xfrm>
            <a:off x="254000" y="2269778"/>
            <a:ext cx="4267200" cy="149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67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757" y="155702"/>
            <a:ext cx="6223635" cy="276999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БОБРОВ ПО РЕГИОНАМ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8AF506D8-DC77-4528-882A-E0F8E87987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3091961"/>
              </p:ext>
            </p:extLst>
          </p:nvPr>
        </p:nvGraphicFramePr>
        <p:xfrm>
          <a:off x="101600" y="523110"/>
          <a:ext cx="3277870" cy="1582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E74E8CDA-1436-4BF8-B127-743DA3ACAB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550078"/>
              </p:ext>
            </p:extLst>
          </p:nvPr>
        </p:nvGraphicFramePr>
        <p:xfrm>
          <a:off x="3272260" y="457043"/>
          <a:ext cx="3324225" cy="1597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4C58058B-2AC8-47EA-8482-732CE6ED0B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0116313"/>
              </p:ext>
            </p:extLst>
          </p:nvPr>
        </p:nvGraphicFramePr>
        <p:xfrm>
          <a:off x="3497791" y="2171543"/>
          <a:ext cx="2936769" cy="1725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312799" y="2054225"/>
            <a:ext cx="338554" cy="167277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голов,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тыс.ед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02983" y="294201"/>
            <a:ext cx="338554" cy="167277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голов,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тыс.ед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4872" y="1966976"/>
            <a:ext cx="338554" cy="167277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голов,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тыс.ед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86939" y="294201"/>
            <a:ext cx="338554" cy="167277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голов,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тыс.ед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A7FEDD59-11E7-4D79-A1AE-2C3B96064A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3338243"/>
              </p:ext>
            </p:extLst>
          </p:nvPr>
        </p:nvGraphicFramePr>
        <p:xfrm>
          <a:off x="206414" y="2054225"/>
          <a:ext cx="3012116" cy="1743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79126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757" y="155702"/>
            <a:ext cx="6223635" cy="276999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БОБРОВ НА МАЛЫЕ РЕКИ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00" y="727075"/>
            <a:ext cx="4526347" cy="301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05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757" y="155702"/>
            <a:ext cx="6223635" cy="276999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БОБРОВ НА МАЛЫЕ РЕКИ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365" y="825689"/>
            <a:ext cx="3606873" cy="27082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236" y="1163052"/>
            <a:ext cx="2708275" cy="203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82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757" y="155702"/>
            <a:ext cx="6223635" cy="276999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ИССЛЕДОВАНИЯ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1" t="28981" r="26340" b="30994"/>
          <a:stretch/>
        </p:blipFill>
        <p:spPr>
          <a:xfrm rot="5216209">
            <a:off x="536088" y="342561"/>
            <a:ext cx="1415953" cy="20598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2771" y="937304"/>
            <a:ext cx="2299389" cy="17265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0171" y="937304"/>
            <a:ext cx="2299389" cy="17265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0" y="2022475"/>
            <a:ext cx="2231892" cy="17124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715" y="2312229"/>
            <a:ext cx="1881663" cy="14128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9" r="-1"/>
          <a:stretch/>
        </p:blipFill>
        <p:spPr>
          <a:xfrm rot="5658724">
            <a:off x="4597807" y="1999853"/>
            <a:ext cx="1860430" cy="190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78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0801" y="203579"/>
            <a:ext cx="3038792" cy="553998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ИССЛЕДОВАНИЯ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57574" y="895286"/>
            <a:ext cx="3111818" cy="1938992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р</a:t>
            </a:r>
            <a:r>
              <a:rPr lang="tt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асположения </a:t>
            </a:r>
            <a:r>
              <a:rPr lang="tt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изученных малых рек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граница регионов,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административные центры субъектов РФ,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исследуемые реки (см. табл. 1)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t="4975" r="43080" b="4975"/>
          <a:stretch/>
        </p:blipFill>
        <p:spPr>
          <a:xfrm>
            <a:off x="340677" y="155702"/>
            <a:ext cx="2971800" cy="3505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6672" y="3285637"/>
            <a:ext cx="958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127639" y="3175760"/>
            <a:ext cx="3299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325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757" y="155702"/>
            <a:ext cx="6223635" cy="276999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 ИССЛЕДОВАННЫХ МАЛЫХ РЕК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236902"/>
              </p:ext>
            </p:extLst>
          </p:nvPr>
        </p:nvGraphicFramePr>
        <p:xfrm>
          <a:off x="345757" y="803275"/>
          <a:ext cx="6080442" cy="281744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06773"/>
                <a:gridCol w="1124358"/>
                <a:gridCol w="706773"/>
                <a:gridCol w="656454"/>
                <a:gridCol w="640259"/>
                <a:gridCol w="747837"/>
                <a:gridCol w="748994"/>
                <a:gridCol w="748994"/>
              </a:tblGrid>
              <a:tr h="166128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55884" marR="55884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Реки</a:t>
                      </a:r>
                    </a:p>
                  </a:txBody>
                  <a:tcPr marL="55884" marR="55884" marT="0" marB="0"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Характеристики</a:t>
                      </a:r>
                    </a:p>
                  </a:txBody>
                  <a:tcPr marL="55884" marR="5588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76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L, 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F, 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  <a:r>
                        <a:rPr lang="en-US" sz="11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ΔH, 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α, 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Lit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Ant, 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 anchor="ctr"/>
                </a:tc>
              </a:tr>
              <a:tr h="166128"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Ацвеж</a:t>
                      </a:r>
                    </a:p>
                  </a:txBody>
                  <a:tcPr marL="55884" marR="5588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9,8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П, Г, А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 anchor="ctr"/>
                </a:tc>
              </a:tr>
              <a:tr h="166128"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Песчанка</a:t>
                      </a:r>
                    </a:p>
                  </a:txBody>
                  <a:tcPr marL="55884" marR="5588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 anchor="ctr"/>
                </a:tc>
              </a:tr>
              <a:tr h="166128"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Бродовка</a:t>
                      </a:r>
                    </a:p>
                  </a:txBody>
                  <a:tcPr marL="55884" marR="5588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С, Щ, П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 anchor="ctr"/>
                </a:tc>
              </a:tr>
              <a:tr h="166128"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Кусер</a:t>
                      </a:r>
                    </a:p>
                  </a:txBody>
                  <a:tcPr marL="55884" marR="5588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2,13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П, С, Щ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 anchor="ctr"/>
                </a:tc>
              </a:tr>
              <a:tr h="166128"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Морквашка</a:t>
                      </a:r>
                    </a:p>
                  </a:txBody>
                  <a:tcPr marL="55884" marR="5588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1,98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С, И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 anchor="ctr"/>
                </a:tc>
              </a:tr>
              <a:tr h="166128"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Морквашинка</a:t>
                      </a:r>
                    </a:p>
                  </a:txBody>
                  <a:tcPr marL="55884" marR="5588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С, И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 anchor="ctr"/>
                </a:tc>
              </a:tr>
              <a:tr h="166128"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Каракашлы</a:t>
                      </a:r>
                    </a:p>
                  </a:txBody>
                  <a:tcPr marL="55884" marR="5588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С, И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 anchor="ctr"/>
                </a:tc>
              </a:tr>
              <a:tr h="166128"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Заумят</a:t>
                      </a:r>
                    </a:p>
                  </a:txBody>
                  <a:tcPr marL="55884" marR="5588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С, 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 anchor="ctr"/>
                </a:tc>
              </a:tr>
              <a:tr h="166128"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Салаяз</a:t>
                      </a:r>
                    </a:p>
                  </a:txBody>
                  <a:tcPr marL="55884" marR="5588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С, 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 anchor="ctr"/>
                </a:tc>
              </a:tr>
              <a:tr h="166128"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Айгильдинка</a:t>
                      </a:r>
                    </a:p>
                  </a:txBody>
                  <a:tcPr marL="55884" marR="5588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С, П, И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 anchor="ctr"/>
                </a:tc>
              </a:tr>
              <a:tr h="166128"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Жилой Ключ</a:t>
                      </a:r>
                    </a:p>
                  </a:txBody>
                  <a:tcPr marL="55884" marR="5588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14,4*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М, Ме, Г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55884" marR="55884" marT="0" marB="0" anchor="ctr"/>
                </a:tc>
              </a:tr>
              <a:tr h="166128"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Ягодная</a:t>
                      </a:r>
                    </a:p>
                  </a:txBody>
                  <a:tcPr marL="55884" marR="5588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П, С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55884" marR="55884" marT="0" marB="0" anchor="ctr"/>
                </a:tc>
              </a:tr>
              <a:tr h="166128"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Малая Ёга</a:t>
                      </a:r>
                    </a:p>
                  </a:txBody>
                  <a:tcPr marL="55884" marR="5588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Г, А, П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</a:p>
                  </a:txBody>
                  <a:tcPr marL="55884" marR="55884" marT="0" marB="0" anchor="ctr"/>
                </a:tc>
              </a:tr>
              <a:tr h="166128"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Пьянка</a:t>
                      </a:r>
                    </a:p>
                  </a:txBody>
                  <a:tcPr marL="55884" marR="5588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10,4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П, Г, А</a:t>
                      </a:r>
                    </a:p>
                  </a:txBody>
                  <a:tcPr marL="55884" marR="558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</a:p>
                  </a:txBody>
                  <a:tcPr marL="55884" marR="55884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4898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757" y="155702"/>
            <a:ext cx="6223635" cy="553998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ПРОДОЛЬНЫЕ ПРОФИЛИ МАЛЫХ ИССЛЕДУЕМЫХ РЕК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" y="709700"/>
            <a:ext cx="2122116" cy="30892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b="1274"/>
          <a:stretch/>
        </p:blipFill>
        <p:spPr>
          <a:xfrm>
            <a:off x="2467873" y="650876"/>
            <a:ext cx="435231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22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757" y="155702"/>
            <a:ext cx="6223635" cy="830997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И ПЛОТНОСТЬ ПЛОТИН НА МАЛЫХ ИССЛЕДУЕМЫХ РЕКАХ РУССКОЙ РАВНИНЫ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5757" y="2860675"/>
            <a:ext cx="6223635" cy="246221"/>
          </a:xfrm>
        </p:spPr>
        <p:txBody>
          <a:bodyPr/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количество бобровых плотин,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плотность бобровых плотин).</a:t>
            </a:r>
            <a:endParaRPr lang="ru-RU" sz="1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008876"/>
              </p:ext>
            </p:extLst>
          </p:nvPr>
        </p:nvGraphicFramePr>
        <p:xfrm>
          <a:off x="315277" y="995712"/>
          <a:ext cx="6207125" cy="169672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01625"/>
                <a:gridCol w="1042670"/>
                <a:gridCol w="843915"/>
                <a:gridCol w="866140"/>
                <a:gridCol w="289560"/>
                <a:gridCol w="1066800"/>
                <a:gridCol w="900430"/>
                <a:gridCol w="895985"/>
              </a:tblGrid>
              <a:tr h="18415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ед.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ед./км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ед.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ед./км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1135"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Ацвеж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Заумят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1135"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Песчанка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Салаяз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1135"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Бродовка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Айгильдинка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1135"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Кусер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Жилой Ключ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1135"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Морквашка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Ягодная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1135"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Морквашинка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Малая Ёга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1135"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Каракашлы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6200"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Бьянка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4198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</TotalTime>
  <Words>664</Words>
  <Application>Microsoft Office PowerPoint</Application>
  <PresentationFormat>Произвольный</PresentationFormat>
  <Paragraphs>297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Calibri</vt:lpstr>
      <vt:lpstr>Times New Roman</vt:lpstr>
      <vt:lpstr>Office Theme</vt:lpstr>
      <vt:lpstr>ПРИМЕНЕНИЕ GNSS-ТЕХНОЛОГИЙ ДЛЯ ГЕОДЕЗИЧЕСКОЙ СЪЕМКИ РУСЕЛ МАЛЫХ РЕК ЛЕСНОЙ, ЛЕСОСТЕПНОЙ И СТЕПНОЙ ЗОН ВОСТОКА РУССКОЙ РАВНИНЫ, ПРЕОБРАЗОВАННЫХ БОБРОВОЙ ДЕЯТЕЛЬНОСТЬЮ  </vt:lpstr>
      <vt:lpstr>ЧИСЛЕННОСТЬ БОБРОВ ПО РЕГИОНАМ</vt:lpstr>
      <vt:lpstr>ВЛИЯНИЕ БОБРОВ НА МАЛЫЕ РЕКИ</vt:lpstr>
      <vt:lpstr>ВЛИЯНИЕ БОБРОВ НА МАЛЫЕ РЕКИ</vt:lpstr>
      <vt:lpstr>МЕТОДИКА ИССЛЕДОВАНИЯ</vt:lpstr>
      <vt:lpstr>ТЕРРИТОРИЯ ИССЛЕДОВАНИЯ</vt:lpstr>
      <vt:lpstr>ХАРАКТЕРИСТИКИ ИССЛЕДОВАННЫХ МАЛЫХ РЕК</vt:lpstr>
      <vt:lpstr>ПРОДОЛЬНЫЕ ПРОФИЛИ МАЛЫХ ИССЛЕДУЕМЫХ РЕК</vt:lpstr>
      <vt:lpstr>КОЛИЧЕСТВО И ПЛОТНОСТЬ ПЛОТИН НА МАЛЫХ ИССЛЕДУЕМЫХ РЕКАХ РУССКОЙ РАВНИНЫ </vt:lpstr>
      <vt:lpstr>ФРАГМЕНТ БАТИМЕТРИЧЕСКОЙ КАРТЫ ОДНОГО ИЗ ПРУДОВ НА Р. МОРКВАШИНКА (СЕВЕР ПРЕДВОЛЖЬЯ РЕСПУБЛИКИ ТАТАРСТАН)  </vt:lpstr>
      <vt:lpstr>МОРФОМЕТРИЧЕСКИЕ ХАРАКТЕРИСТИКИ БОБРОВЫХ ПЛОТИН И ПРУДОВ МАЛЫХ ИССЛЕДУЕМЫХ МАЛЫХ РЕК РУССКОЙ РАВНИНЫ</vt:lpstr>
      <vt:lpstr>ИЗМЕНЕНИЯ ВЫСОТЫ (H) И ДЛИНЫ (D) БОБРОВЫХ ПЛОТИН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Шаблон.cdr</dc:title>
  <dc:creator>Олеся</dc:creator>
  <cp:lastModifiedBy>Professional</cp:lastModifiedBy>
  <cp:revision>8</cp:revision>
  <dcterms:created xsi:type="dcterms:W3CDTF">2024-08-12T09:09:07Z</dcterms:created>
  <dcterms:modified xsi:type="dcterms:W3CDTF">2024-08-26T06:45:05Z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2024-07-30T00:00:00Z</vt:filetime>
  </property>
  <property fmtid="{D5CDD505-2E9C-101B-9397-08002B2CF9AE}" pid="3" name="Creator">
    <vt:lpwstr>CorelDRAW 2020</vt:lpwstr>
  </property>
  <property fmtid="{D5CDD505-2E9C-101B-9397-08002B2CF9AE}" pid="4" name="LastSaved">
    <vt:filetime>2024-08-12T00:00:00Z</vt:filetime>
  </property>
</Properties>
</file>