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67" r:id="rId3"/>
    <p:sldId id="495" r:id="rId4"/>
    <p:sldId id="509" r:id="rId5"/>
    <p:sldId id="494" r:id="rId6"/>
    <p:sldId id="258" r:id="rId7"/>
    <p:sldId id="394" r:id="rId8"/>
    <p:sldId id="393" r:id="rId9"/>
    <p:sldId id="396" r:id="rId10"/>
    <p:sldId id="480" r:id="rId11"/>
    <p:sldId id="481" r:id="rId12"/>
    <p:sldId id="262" r:id="rId13"/>
    <p:sldId id="496" r:id="rId14"/>
    <p:sldId id="508" r:id="rId15"/>
    <p:sldId id="497" r:id="rId16"/>
    <p:sldId id="510" r:id="rId17"/>
    <p:sldId id="511" r:id="rId18"/>
    <p:sldId id="498" r:id="rId19"/>
    <p:sldId id="499" r:id="rId20"/>
    <p:sldId id="500" r:id="rId21"/>
    <p:sldId id="501" r:id="rId22"/>
    <p:sldId id="502" r:id="rId23"/>
    <p:sldId id="503" r:id="rId24"/>
    <p:sldId id="507" r:id="rId25"/>
    <p:sldId id="379" r:id="rId2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gretdinov" initials="Z" lastIdx="1" clrIdx="0">
    <p:extLst>
      <p:ext uri="{19B8F6BF-5375-455C-9EA6-DF929625EA0E}">
        <p15:presenceInfo xmlns:p15="http://schemas.microsoft.com/office/powerpoint/2012/main" userId="581f6b0889f8aa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4A229B"/>
    <a:srgbClr val="002060"/>
    <a:srgbClr val="F0F0F0"/>
    <a:srgbClr val="7F14AD"/>
    <a:srgbClr val="366E39"/>
    <a:srgbClr val="834101"/>
    <a:srgbClr val="FEACA9"/>
    <a:srgbClr val="68C301"/>
    <a:srgbClr val="A7E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4" autoAdjust="0"/>
    <p:restoredTop sz="96357" autoAdjust="0"/>
  </p:normalViewPr>
  <p:slideViewPr>
    <p:cSldViewPr>
      <p:cViewPr varScale="1">
        <p:scale>
          <a:sx n="140" d="100"/>
          <a:sy n="140" d="100"/>
        </p:scale>
        <p:origin x="618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58A0E-50D6-40E2-BA3D-7FEB968BF78E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C399D-2337-45E8-80BB-1CF2BAC1F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37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История создания </a:t>
            </a:r>
            <a:r>
              <a:rPr lang="ru-RU" b="0" i="0" dirty="0" err="1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Энгельгардтовской</a:t>
            </a:r>
            <a:r>
              <a:rPr lang="ru-RU" b="0" i="0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 астрономической обсерватории начинается с того, что в 1897 году известный астроном  и общественный деятель В.П. Энгельгардт по причине преклонных лет и болезни прекращает практические наблюдения и передает в дар Казанскому Императорскому университету уникальное, по тем временам, астрономическое оборудование своей частной обсерватории в Дрездене. С 21 июля 1899 года Дмитрий Иванович  Дубяго, которого связывала с Василием Павловичем многолетняя дружба, был назначен ректором Казанского Императорского университета, что способствовало положительному решению о строительстве рядом с Казанью второй обсерватории. Указом Императора были выделены средства и отведена земля для постройки. 7 марта 1899 года на участке обсерватории приступили к строительству. 21 сентября 1901 года состоялось торжественное открытие загородной Астрономической обсерватории Казанского университета, которая в 1903 году официально получила название </a:t>
            </a:r>
            <a:r>
              <a:rPr lang="ru-RU" b="0" i="0" dirty="0" err="1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Энгельгардтовской</a:t>
            </a:r>
            <a:r>
              <a:rPr lang="ru-RU" b="0" i="0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C399D-2337-45E8-80BB-1CF2BAC1F24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474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Professional Training Delivery - Prep Work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49AE5D-F6CB-48F7-8DDE-D2F376DE3F1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7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A538-1105-4299-AF86-6FC8E2EB5036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FC420-4F31-4CFA-A2A6-2A8AD41A44F6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513-2116-487E-816F-B5D14F14B930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375F-6A4A-4FD6-B5D1-7EB88EE56C6A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79619-6EF9-4204-BBE2-12AF21A66060}" type="datetime1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DE740-A079-489F-9A98-927B0023E38D}" type="datetime1">
              <a:rPr lang="ru-RU" smtClean="0"/>
              <a:t>21.08.2024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F7FC-9C53-4F96-83BF-4D5C4B82E578}" type="datetime1">
              <a:rPr lang="ru-RU" smtClean="0"/>
              <a:t>21.08.2024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B231-EC13-4447-B23D-A884D5300792}" type="datetime1">
              <a:rPr lang="ru-RU" smtClean="0"/>
              <a:t>21.08.2024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A93BA-E4AE-4887-A710-189C24DD235E}" type="datetime1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E6829-13DE-4EEB-B507-1624B185FC11}" type="datetime1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625F7-4043-4775-9A0E-67B379E4F721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Positioning in a multi-GNSS World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kpfu.ru/renat.zagretdin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3401211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Загретдинов Р.В.</a:t>
            </a:r>
            <a:r>
              <a:rPr lang="en-US" sz="2800" dirty="0"/>
              <a:t>, </a:t>
            </a:r>
            <a:r>
              <a:rPr lang="ru-RU" sz="2800" dirty="0"/>
              <a:t>Бахтиаров В.Ф., Загретдинов А.А.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9533" y="4565631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27 августа 2024 г.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EEE23CF-55B2-414A-A415-DA605DA4F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55860"/>
            <a:ext cx="7772400" cy="1102519"/>
          </a:xfrm>
        </p:spPr>
        <p:txBody>
          <a:bodyPr>
            <a:noAutofit/>
          </a:bodyPr>
          <a:lstStyle/>
          <a:p>
            <a:r>
              <a:rPr lang="ru-RU" sz="3200" dirty="0"/>
              <a:t>ОЦЕНКА СТАБИЛЬНОСТИ ПУНКТА ФАГС OKTB НА ТЕРРИТОРИИ АСТРОНОМИЧЕСКОЙ ОБСЕРВАТОРИИ ИМ. В.П.ЭНГЕЛЬГАРДТА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AFF8561F-AFBE-4F94-8289-94DDB71C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B1BFE-C6A7-4AF7-B795-CAC4EEFA49E0}" type="datetime1">
              <a:rPr lang="ru-RU" smtClean="0"/>
              <a:t>21.08.2024</a:t>
            </a:fld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49DC795-2D26-4F36-A3AC-F72BB662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  <p:pic>
        <p:nvPicPr>
          <p:cNvPr id="13" name="object 6">
            <a:extLst>
              <a:ext uri="{FF2B5EF4-FFF2-40B4-BE49-F238E27FC236}">
                <a16:creationId xmlns:a16="http://schemas.microsoft.com/office/drawing/2014/main" id="{C96D5986-D70F-462D-8EC8-B7A80A5D6CD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2489" y="4391677"/>
            <a:ext cx="2341511" cy="751172"/>
          </a:xfrm>
          <a:prstGeom prst="rect">
            <a:avLst/>
          </a:prstGeom>
        </p:spPr>
      </p:pic>
      <p:pic>
        <p:nvPicPr>
          <p:cNvPr id="16" name="object 9">
            <a:extLst>
              <a:ext uri="{FF2B5EF4-FFF2-40B4-BE49-F238E27FC236}">
                <a16:creationId xmlns:a16="http://schemas.microsoft.com/office/drawing/2014/main" id="{781D7BB9-5D4D-4324-A1CE-9DAD48FCF9D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14" y="525866"/>
            <a:ext cx="900324" cy="241953"/>
          </a:xfrm>
          <a:prstGeom prst="rect">
            <a:avLst/>
          </a:prstGeom>
        </p:spPr>
      </p:pic>
      <p:pic>
        <p:nvPicPr>
          <p:cNvPr id="17" name="object 10">
            <a:extLst>
              <a:ext uri="{FF2B5EF4-FFF2-40B4-BE49-F238E27FC236}">
                <a16:creationId xmlns:a16="http://schemas.microsoft.com/office/drawing/2014/main" id="{69EC30B7-DCB3-4454-8333-BC1C2706D3F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14" y="270197"/>
            <a:ext cx="1260424" cy="241953"/>
          </a:xfrm>
          <a:prstGeom prst="rect">
            <a:avLst/>
          </a:prstGeom>
        </p:spPr>
      </p:pic>
      <p:pic>
        <p:nvPicPr>
          <p:cNvPr id="18" name="object 11">
            <a:extLst>
              <a:ext uri="{FF2B5EF4-FFF2-40B4-BE49-F238E27FC236}">
                <a16:creationId xmlns:a16="http://schemas.microsoft.com/office/drawing/2014/main" id="{E22FCD67-D4FC-4377-B318-FF928DD1D58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914" y="781530"/>
            <a:ext cx="540216" cy="240433"/>
          </a:xfrm>
          <a:prstGeom prst="rect">
            <a:avLst/>
          </a:prstGeom>
        </p:spPr>
      </p:pic>
      <p:pic>
        <p:nvPicPr>
          <p:cNvPr id="19" name="object 12">
            <a:extLst>
              <a:ext uri="{FF2B5EF4-FFF2-40B4-BE49-F238E27FC236}">
                <a16:creationId xmlns:a16="http://schemas.microsoft.com/office/drawing/2014/main" id="{25242DBF-A1E7-4241-AF44-A477CC732B8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4229" y="14526"/>
            <a:ext cx="1442220" cy="241959"/>
          </a:xfrm>
          <a:prstGeom prst="rect">
            <a:avLst/>
          </a:prstGeom>
        </p:spPr>
      </p:pic>
      <p:pic>
        <p:nvPicPr>
          <p:cNvPr id="20" name="object 13">
            <a:extLst>
              <a:ext uri="{FF2B5EF4-FFF2-40B4-BE49-F238E27FC236}">
                <a16:creationId xmlns:a16="http://schemas.microsoft.com/office/drawing/2014/main" id="{E700A233-A312-4C7D-9F15-C2CC2D1E15A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914" y="1035727"/>
            <a:ext cx="179769" cy="118773"/>
          </a:xfrm>
          <a:prstGeom prst="rect">
            <a:avLst/>
          </a:prstGeom>
        </p:spPr>
      </p:pic>
      <p:pic>
        <p:nvPicPr>
          <p:cNvPr id="21" name="object 14">
            <a:extLst>
              <a:ext uri="{FF2B5EF4-FFF2-40B4-BE49-F238E27FC236}">
                <a16:creationId xmlns:a16="http://schemas.microsoft.com/office/drawing/2014/main" id="{C4019734-01F0-4530-88AE-CB2B828BB23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914" y="18243"/>
            <a:ext cx="181227" cy="24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99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803032A2-E987-4928-8DEB-CDE4676AC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0" b="6029"/>
          <a:stretch/>
        </p:blipFill>
        <p:spPr>
          <a:xfrm>
            <a:off x="107504" y="1607605"/>
            <a:ext cx="4314388" cy="3433501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2E3E3C0A-601C-4A44-BA35-44D21AE2A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0A8978-B34D-4A72-A379-92513E24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id="{B70ED9B8-7D01-4D4E-9840-D3EC3FFCD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541" y="1607605"/>
            <a:ext cx="4578001" cy="3433501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6BA732B-7F8A-4BF6-8E9B-CA7E0D2ABDF6}"/>
              </a:ext>
            </a:extLst>
          </p:cNvPr>
          <p:cNvSpPr txBox="1">
            <a:spLocks/>
          </p:cNvSpPr>
          <p:nvPr/>
        </p:nvSpPr>
        <p:spPr>
          <a:xfrm>
            <a:off x="539552" y="267494"/>
            <a:ext cx="8229600" cy="62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Пункт ФАГС </a:t>
            </a:r>
            <a:r>
              <a:rPr lang="en-US" sz="2400" b="1" dirty="0"/>
              <a:t>OKTB </a:t>
            </a:r>
            <a:r>
              <a:rPr lang="ru-RU" sz="2400" b="1" dirty="0"/>
              <a:t>в АОЭ (реконструкция территории)</a:t>
            </a:r>
          </a:p>
        </p:txBody>
      </p:sp>
    </p:spTree>
    <p:extLst>
      <p:ext uri="{BB962C8B-B14F-4D97-AF65-F5344CB8AC3E}">
        <p14:creationId xmlns:p14="http://schemas.microsoft.com/office/powerpoint/2010/main" val="3235720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A629F8DD-9E2B-4853-A849-B0EF0EFE2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70EBF9-E384-4899-8961-B094E9F2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539E9E-8113-4B35-9639-4A3D4A9E1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1" y="1774123"/>
            <a:ext cx="4462818" cy="32669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A4B03D-41D3-44E1-A5AC-BFE649C73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62120"/>
            <a:ext cx="4295149" cy="3278986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07B4B7-E16D-4DB1-8529-62C5C4413B48}"/>
              </a:ext>
            </a:extLst>
          </p:cNvPr>
          <p:cNvSpPr txBox="1">
            <a:spLocks/>
          </p:cNvSpPr>
          <p:nvPr/>
        </p:nvSpPr>
        <p:spPr>
          <a:xfrm>
            <a:off x="601216" y="339502"/>
            <a:ext cx="8229600" cy="62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Пункт ФАГС </a:t>
            </a:r>
            <a:r>
              <a:rPr lang="en-US" sz="2400" b="1" dirty="0"/>
              <a:t>OKTB </a:t>
            </a:r>
            <a:r>
              <a:rPr lang="ru-RU" sz="2400" b="1" dirty="0"/>
              <a:t>в АОЭ (современный вид)</a:t>
            </a:r>
          </a:p>
        </p:txBody>
      </p:sp>
    </p:spTree>
    <p:extLst>
      <p:ext uri="{BB962C8B-B14F-4D97-AF65-F5344CB8AC3E}">
        <p14:creationId xmlns:p14="http://schemas.microsoft.com/office/powerpoint/2010/main" val="1443414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2F4AC-8831-4CBA-A575-2F57ED9E3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273845"/>
            <a:ext cx="8961120" cy="71597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Проект планировки здания Метеорного отдела АОЭ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7CE022-0913-4E0A-B002-5977D50F5190}"/>
              </a:ext>
            </a:extLst>
          </p:cNvPr>
          <p:cNvSpPr/>
          <p:nvPr/>
        </p:nvSpPr>
        <p:spPr>
          <a:xfrm>
            <a:off x="82297" y="4195040"/>
            <a:ext cx="8961119" cy="997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cs typeface="Times New Roman" panose="02020603050405020304" pitchFamily="18" charset="0"/>
              </a:rPr>
              <a:t>№1  Лаборатория по поиску возмущений в ближнем космическом пространстве в оптическом диапазоне длин волн</a:t>
            </a:r>
          </a:p>
          <a:p>
            <a:pPr>
              <a:lnSpc>
                <a:spcPct val="115000"/>
              </a:lnSpc>
            </a:pPr>
            <a:r>
              <a:rPr lang="ru-RU" sz="1350" dirty="0">
                <a:cs typeface="Times New Roman" panose="02020603050405020304" pitchFamily="18" charset="0"/>
              </a:rPr>
              <a:t>№2  Лаборатория Спутниковых и геоинформационных технологий</a:t>
            </a:r>
          </a:p>
          <a:p>
            <a:pPr>
              <a:lnSpc>
                <a:spcPct val="115000"/>
              </a:lnSpc>
            </a:pPr>
            <a:r>
              <a:rPr lang="ru-RU" sz="1350" dirty="0">
                <a:cs typeface="Times New Roman" panose="02020603050405020304" pitchFamily="18" charset="0"/>
              </a:rPr>
              <a:t>№3 Лаборатория метрологии высокоточных геодезических систем</a:t>
            </a:r>
          </a:p>
          <a:p>
            <a:pPr>
              <a:lnSpc>
                <a:spcPct val="115000"/>
              </a:lnSpc>
            </a:pPr>
            <a:r>
              <a:rPr lang="ru-RU" sz="1350" dirty="0">
                <a:cs typeface="Times New Roman" panose="02020603050405020304" pitchFamily="18" charset="0"/>
              </a:rPr>
              <a:t>№4 Гравиметрическая лаборатория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06DC250-90E9-4099-A768-818CB08AB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t="12898" r="26777" b="51558"/>
          <a:stretch/>
        </p:blipFill>
        <p:spPr>
          <a:xfrm>
            <a:off x="387591" y="989816"/>
            <a:ext cx="8463573" cy="320522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24D616-1B8C-44E9-8A08-002FB6AFE60B}"/>
              </a:ext>
            </a:extLst>
          </p:cNvPr>
          <p:cNvSpPr txBox="1"/>
          <p:nvPr/>
        </p:nvSpPr>
        <p:spPr>
          <a:xfrm>
            <a:off x="7764776" y="1795807"/>
            <a:ext cx="14253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Общая площадь </a:t>
            </a:r>
          </a:p>
          <a:p>
            <a:r>
              <a:rPr lang="ru-RU" sz="1350" dirty="0"/>
              <a:t>здания 116 </a:t>
            </a:r>
            <a:r>
              <a:rPr lang="ru-RU" sz="1350" dirty="0" err="1"/>
              <a:t>кв</a:t>
            </a:r>
            <a:r>
              <a:rPr lang="ru-RU" sz="1350" dirty="0"/>
              <a:t> м</a:t>
            </a:r>
          </a:p>
        </p:txBody>
      </p:sp>
    </p:spTree>
    <p:extLst>
      <p:ext uri="{BB962C8B-B14F-4D97-AF65-F5344CB8AC3E}">
        <p14:creationId xmlns:p14="http://schemas.microsoft.com/office/powerpoint/2010/main" val="2531548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DE34A-ABDA-4482-880A-88B0E8BE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139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Базис АОЭ</a:t>
            </a:r>
            <a:r>
              <a:rPr lang="en-US" sz="2400" b="1" dirty="0"/>
              <a:t> – 2010 </a:t>
            </a:r>
            <a:r>
              <a:rPr lang="ru-RU" sz="2400" b="1" dirty="0"/>
              <a:t>г.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85699-C384-4D56-9353-821071CA1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1D41F3-E270-45A8-972B-193001F9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1D5424-C7FA-45E5-BEBD-95CBE760E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4" y="1049238"/>
            <a:ext cx="2984756" cy="39796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66EB04-558C-4345-8FC1-C77535E75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65201"/>
            <a:ext cx="5301208" cy="3975906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18FE63B5-647F-433B-A6F9-2A708D77C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6728" t="8588" r="43735" b="4428"/>
          <a:stretch/>
        </p:blipFill>
        <p:spPr>
          <a:xfrm>
            <a:off x="137238" y="1052147"/>
            <a:ext cx="3210625" cy="3988960"/>
          </a:xfrm>
        </p:spPr>
      </p:pic>
    </p:spTree>
    <p:extLst>
      <p:ext uri="{BB962C8B-B14F-4D97-AF65-F5344CB8AC3E}">
        <p14:creationId xmlns:p14="http://schemas.microsoft.com/office/powerpoint/2010/main" val="3388499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AD062-660A-45B1-8047-A844DE11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Пункты базиса, метеостанция, планетарий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EADEA4F-0E7D-4503-B7C6-B2C6B2AD7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0"/>
          <a:stretch/>
        </p:blipFill>
        <p:spPr>
          <a:xfrm>
            <a:off x="3687507" y="1183730"/>
            <a:ext cx="5324433" cy="3856964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C31C0E12-A8B8-4D13-8451-78AB14ED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254FDD-3228-4E2F-BB89-FE7C76FC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264E3F-4478-49C3-BC28-1898BB2036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11399"/>
          <a:stretch/>
        </p:blipFill>
        <p:spPr>
          <a:xfrm>
            <a:off x="132060" y="1183730"/>
            <a:ext cx="3289608" cy="385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81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77F9017-FF17-400E-A087-5D0376438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4186"/>
            <a:ext cx="2880320" cy="3840427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7B233F3F-73AF-448C-8DC2-C45534A4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C938C0-8084-4109-831E-4E9BAD05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B07864-5008-4164-89E5-B6DD2F46C0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51459" r="50787" b="5545"/>
          <a:stretch/>
        </p:blipFill>
        <p:spPr>
          <a:xfrm>
            <a:off x="4688944" y="3357537"/>
            <a:ext cx="3456384" cy="17573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7B22E2-9E89-4219-9A24-86AD4A9DC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23634" b="39079"/>
          <a:stretch/>
        </p:blipFill>
        <p:spPr>
          <a:xfrm>
            <a:off x="4716016" y="1003126"/>
            <a:ext cx="3312368" cy="235441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7BB98AC-A411-4A1E-AB60-26CD21013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Пункты ФСГС – </a:t>
            </a:r>
            <a:r>
              <a:rPr lang="en-US" sz="2400" b="1" dirty="0"/>
              <a:t>EAOZ, </a:t>
            </a:r>
            <a:r>
              <a:rPr lang="ru-RU" sz="2400" b="1" dirty="0"/>
              <a:t>привязка к высотной сети</a:t>
            </a:r>
          </a:p>
        </p:txBody>
      </p:sp>
    </p:spTree>
    <p:extLst>
      <p:ext uri="{BB962C8B-B14F-4D97-AF65-F5344CB8AC3E}">
        <p14:creationId xmlns:p14="http://schemas.microsoft.com/office/powerpoint/2010/main" val="318525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14F6E7AB-82E6-4810-A5F3-6D8F334B1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6" y="1677268"/>
            <a:ext cx="8953747" cy="3363839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9AF38872-C576-4A9E-8489-758A6473F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507AAF-0C20-4278-8769-72F92CB6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941D561-6DD4-426A-897E-1A9368DE8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Временной ряд пункта ОКТВ</a:t>
            </a:r>
          </a:p>
        </p:txBody>
      </p:sp>
    </p:spTree>
    <p:extLst>
      <p:ext uri="{BB962C8B-B14F-4D97-AF65-F5344CB8AC3E}">
        <p14:creationId xmlns:p14="http://schemas.microsoft.com/office/powerpoint/2010/main" val="3136675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BB51CE98-21D0-4AC0-BC23-7C9B45E29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" y="1707654"/>
            <a:ext cx="9145414" cy="3435846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B039D84C-FDFB-4D7F-AD59-FC3BCA2F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3F060D-A330-4245-9C83-E6BF6739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ED38B88-64C1-4BBC-B718-753B8E00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Временной ряд пункта ОКТВ (отфильтрованный)</a:t>
            </a:r>
          </a:p>
        </p:txBody>
      </p:sp>
    </p:spTree>
    <p:extLst>
      <p:ext uri="{BB962C8B-B14F-4D97-AF65-F5344CB8AC3E}">
        <p14:creationId xmlns:p14="http://schemas.microsoft.com/office/powerpoint/2010/main" val="1346648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D9573-A5B1-480D-9E90-323C7505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Плановые смещения пункта </a:t>
            </a:r>
            <a:r>
              <a:rPr lang="en-US" sz="2400" b="1" dirty="0"/>
              <a:t>OKTB</a:t>
            </a:r>
            <a:endParaRPr lang="ru-RU" sz="2400" b="1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68F65EF-7DBE-4506-AEC6-5142D1523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4489" r="11502" b="2357"/>
          <a:stretch/>
        </p:blipFill>
        <p:spPr>
          <a:xfrm>
            <a:off x="478971" y="1113343"/>
            <a:ext cx="8229600" cy="3927764"/>
          </a:xfrm>
          <a:ln>
            <a:solidFill>
              <a:schemeClr val="tx1"/>
            </a:solidFill>
          </a:ln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CF0F38FE-FBAC-4EAC-832A-DCEFE29B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466B56A-4212-45A3-A73C-6978791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6476AF-AC54-478D-B0A1-41E44F1C97F5}"/>
              </a:ext>
            </a:extLst>
          </p:cNvPr>
          <p:cNvSpPr/>
          <p:nvPr/>
        </p:nvSpPr>
        <p:spPr>
          <a:xfrm>
            <a:off x="6553200" y="1203598"/>
            <a:ext cx="1331168" cy="3168352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943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8A3F2-C9DC-4B9A-9F3B-7B1B4B1E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28" y="230446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Высотные смещения пункта </a:t>
            </a:r>
            <a:r>
              <a:rPr lang="en-US" sz="2400" b="1" dirty="0"/>
              <a:t>OKTB</a:t>
            </a:r>
            <a:endParaRPr lang="ru-RU" sz="2400" b="1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CFC1755-DF1F-4E51-A2F4-F415E5A20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6706" r="12376" b="2357"/>
          <a:stretch/>
        </p:blipFill>
        <p:spPr>
          <a:xfrm>
            <a:off x="621904" y="1252981"/>
            <a:ext cx="8147248" cy="3795877"/>
          </a:xfrm>
          <a:ln>
            <a:solidFill>
              <a:schemeClr val="tx1"/>
            </a:solidFill>
          </a:ln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A555E061-E59A-49C4-AACF-1784AAF7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1AE501-A45C-461C-A5BA-BC06062B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A0C634-DD5E-4B26-B904-9DD5912C5234}"/>
              </a:ext>
            </a:extLst>
          </p:cNvPr>
          <p:cNvSpPr/>
          <p:nvPr/>
        </p:nvSpPr>
        <p:spPr>
          <a:xfrm>
            <a:off x="6084168" y="1779661"/>
            <a:ext cx="1728192" cy="2625955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92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Обзор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049836"/>
            <a:ext cx="7272808" cy="3402641"/>
          </a:xfrm>
        </p:spPr>
        <p:txBody>
          <a:bodyPr>
            <a:normAutofit/>
          </a:bodyPr>
          <a:lstStyle/>
          <a:p>
            <a:r>
              <a:rPr lang="ru-RU" sz="2800" dirty="0"/>
              <a:t>Развитие ФАГС в Российской Федерации</a:t>
            </a:r>
          </a:p>
          <a:p>
            <a:r>
              <a:rPr lang="ru-RU" sz="2800" dirty="0"/>
              <a:t>Загородная Астрономическая обсерватория КФУ имени В.П. Энгельгардта</a:t>
            </a:r>
          </a:p>
          <a:p>
            <a:r>
              <a:rPr lang="ru-RU" sz="2800" dirty="0"/>
              <a:t>Пункт ФАГС ОКТВ (Октябрьский) в АОЭ</a:t>
            </a:r>
          </a:p>
          <a:p>
            <a:r>
              <a:rPr lang="ru-RU" sz="2800" dirty="0"/>
              <a:t>Базис и метрологическая лаборатория</a:t>
            </a:r>
          </a:p>
          <a:p>
            <a:r>
              <a:rPr lang="ru-RU" sz="2800" dirty="0"/>
              <a:t>Временные ряды для пункта ОКТВ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DDB26-C736-42DC-8DEF-94EB2E0D3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0C22-FDE7-4C3C-9FFC-D409525A182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C1B8A2-7CCD-4384-A30B-25FABFA7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0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7823B-23D5-4AED-8E9E-C9AA8808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49" y="411510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Плановые и высотные</a:t>
            </a:r>
            <a:r>
              <a:rPr lang="en-US" sz="2400" b="1" dirty="0"/>
              <a:t> </a:t>
            </a:r>
            <a:r>
              <a:rPr lang="ru-RU" sz="2400" b="1" dirty="0"/>
              <a:t>изменения </a:t>
            </a:r>
            <a:br>
              <a:rPr lang="en-US" sz="2400" b="1" dirty="0"/>
            </a:br>
            <a:r>
              <a:rPr lang="ru-RU" sz="2400" b="1" dirty="0"/>
              <a:t>вектора</a:t>
            </a:r>
            <a:r>
              <a:rPr lang="en-US" sz="2400" b="1" dirty="0"/>
              <a:t> OKTB - EAOZ</a:t>
            </a:r>
            <a:endParaRPr lang="ru-RU" sz="2400" b="1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5C01AB0-A6D3-4998-B7B1-59D267003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5403" r="5276" b="4034"/>
          <a:stretch/>
        </p:blipFill>
        <p:spPr>
          <a:xfrm>
            <a:off x="106177" y="1906738"/>
            <a:ext cx="4367176" cy="3030783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D832A2D4-C902-483F-95D1-7A316E967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3D6277-A4FD-4F89-A12B-F7E9E011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635F4F-90C1-40E1-9EF8-5704C01D1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5231" r="5732" b="3723"/>
          <a:stretch/>
        </p:blipFill>
        <p:spPr>
          <a:xfrm>
            <a:off x="4670649" y="1853100"/>
            <a:ext cx="4320482" cy="309013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9136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DBCBF-D3AE-4ADD-A08F-910F7EE41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20" y="483518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/>
              <a:t>Решение </a:t>
            </a:r>
            <a:r>
              <a:rPr lang="en-US" sz="2400" b="1" dirty="0"/>
              <a:t>Trimble RTX-PP </a:t>
            </a:r>
            <a:r>
              <a:rPr lang="ru-RU" sz="2400" b="1"/>
              <a:t>для пункта </a:t>
            </a:r>
            <a:r>
              <a:rPr lang="en-BB" sz="2400" b="1"/>
              <a:t>OKTB</a:t>
            </a:r>
            <a:endParaRPr lang="ru-RU" sz="2400" b="1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C20DFE1-6B06-4A71-920D-A86358C9F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7038" r="9718" b="3857"/>
          <a:stretch/>
        </p:blipFill>
        <p:spPr>
          <a:xfrm>
            <a:off x="107504" y="1866882"/>
            <a:ext cx="4307878" cy="3174225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A142F670-46F7-4074-B264-F00608CB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26A36-48C8-446B-9F5C-6C3053B1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D2A42A-D089-4BBA-BE2C-5E160A0C3F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t="6855" r="10934" b="4004"/>
          <a:stretch/>
        </p:blipFill>
        <p:spPr>
          <a:xfrm>
            <a:off x="4714920" y="1851670"/>
            <a:ext cx="4307878" cy="318943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3438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8034F466-0223-45E7-A2B2-F5FA07392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9430" r="9765" b="4700"/>
          <a:stretch/>
        </p:blipFill>
        <p:spPr>
          <a:xfrm>
            <a:off x="98002" y="2872978"/>
            <a:ext cx="3947903" cy="2210795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42AD7B75-E82E-4269-8D80-79C36F89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6CBE1F-FE0F-45A9-9865-478168BEA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C2E48D-CAF5-4D1C-BC5D-54A4816669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7750" r="10783" b="3976"/>
          <a:stretch/>
        </p:blipFill>
        <p:spPr>
          <a:xfrm>
            <a:off x="5220072" y="2861760"/>
            <a:ext cx="3825926" cy="222201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D6D5FFF-C2CD-4E52-BE45-F9E4AA8A40B1}"/>
              </a:ext>
            </a:extLst>
          </p:cNvPr>
          <p:cNvSpPr txBox="1">
            <a:spLocks/>
          </p:cNvSpPr>
          <p:nvPr/>
        </p:nvSpPr>
        <p:spPr>
          <a:xfrm>
            <a:off x="277180" y="-128367"/>
            <a:ext cx="85896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Плановые и высотные смещения пунктов </a:t>
            </a:r>
            <a:r>
              <a:rPr lang="en-US" sz="2400" b="1" dirty="0"/>
              <a:t>KZN2</a:t>
            </a:r>
            <a:r>
              <a:rPr lang="ru-RU" sz="2400" b="1" dirty="0"/>
              <a:t> и </a:t>
            </a:r>
            <a:r>
              <a:rPr lang="en-US" sz="2400" b="1" dirty="0"/>
              <a:t>EAOZ</a:t>
            </a:r>
            <a:endParaRPr lang="ru-RU" sz="24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24A166-2F9A-4042-8746-A2F1583C9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8080" r="10625" b="3589"/>
          <a:stretch/>
        </p:blipFill>
        <p:spPr>
          <a:xfrm>
            <a:off x="108346" y="561875"/>
            <a:ext cx="3887589" cy="224870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02997F-368F-4B0A-85AF-7384EDE36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8080" r="10625" b="4377"/>
          <a:stretch/>
        </p:blipFill>
        <p:spPr>
          <a:xfrm>
            <a:off x="5215840" y="567761"/>
            <a:ext cx="3825926" cy="217201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0C53409-AE0F-48DB-A4E6-7CB86825CC1E}"/>
              </a:ext>
            </a:extLst>
          </p:cNvPr>
          <p:cNvSpPr/>
          <p:nvPr/>
        </p:nvSpPr>
        <p:spPr>
          <a:xfrm>
            <a:off x="7308304" y="771550"/>
            <a:ext cx="648072" cy="1516381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5EB733-BDA7-4566-BE97-27160FB758B4}"/>
              </a:ext>
            </a:extLst>
          </p:cNvPr>
          <p:cNvSpPr txBox="1"/>
          <p:nvPr/>
        </p:nvSpPr>
        <p:spPr>
          <a:xfrm>
            <a:off x="4287483" y="1529740"/>
            <a:ext cx="69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EAOZ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0AE55E-C967-40BB-B0C2-BE1234A1668A}"/>
              </a:ext>
            </a:extLst>
          </p:cNvPr>
          <p:cNvSpPr txBox="1"/>
          <p:nvPr/>
        </p:nvSpPr>
        <p:spPr>
          <a:xfrm>
            <a:off x="4225623" y="378810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KZN2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84104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5CFEA-B8CE-480B-9FD6-1112D06D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10" y="279623"/>
            <a:ext cx="8440276" cy="857250"/>
          </a:xfrm>
        </p:spPr>
        <p:txBody>
          <a:bodyPr>
            <a:noAutofit/>
          </a:bodyPr>
          <a:lstStyle/>
          <a:p>
            <a:r>
              <a:rPr lang="ru-RU" sz="2400" b="1" dirty="0"/>
              <a:t>ГНСС пункты Казанского университета</a:t>
            </a:r>
            <a:br>
              <a:rPr lang="ru-RU" sz="2400" b="1" dirty="0"/>
            </a:br>
            <a:r>
              <a:rPr lang="en-AU" sz="2400" b="1" dirty="0"/>
              <a:t>KZN2 (IGS)</a:t>
            </a:r>
            <a:r>
              <a:rPr lang="ru-RU" sz="2400" b="1" dirty="0"/>
              <a:t>,</a:t>
            </a:r>
            <a:r>
              <a:rPr lang="en-AU" sz="2400" b="1" dirty="0"/>
              <a:t> EAOZ (</a:t>
            </a:r>
            <a:r>
              <a:rPr lang="ru-RU" sz="2400" b="1" dirty="0"/>
              <a:t>ФСГС</a:t>
            </a:r>
            <a:r>
              <a:rPr lang="en-AU" sz="2400" b="1" dirty="0"/>
              <a:t>) </a:t>
            </a:r>
            <a:r>
              <a:rPr lang="ru-RU" sz="2400" b="1" dirty="0"/>
              <a:t>и </a:t>
            </a:r>
            <a:r>
              <a:rPr lang="en-AU" sz="2400" b="1" dirty="0"/>
              <a:t>OKTB</a:t>
            </a:r>
            <a:r>
              <a:rPr lang="ru-RU" sz="2400" b="1" dirty="0"/>
              <a:t> </a:t>
            </a:r>
            <a:r>
              <a:rPr lang="en-AU" sz="2400" b="1" dirty="0"/>
              <a:t>(</a:t>
            </a:r>
            <a:r>
              <a:rPr lang="ru-RU" sz="2400" b="1" dirty="0"/>
              <a:t>ФАГС</a:t>
            </a:r>
            <a:r>
              <a:rPr lang="en-AU" sz="2400" b="1" dirty="0"/>
              <a:t>)</a:t>
            </a:r>
            <a:endParaRPr lang="ru-RU" sz="2400" b="1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4382B3-1723-4943-B06A-C14336E17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526EFE-8430-4098-98BE-CAEC4923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B3A9A9-23CC-46E4-A7C9-B89F020A4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" t="13837" r="2351" b="4030"/>
          <a:stretch/>
        </p:blipFill>
        <p:spPr>
          <a:xfrm>
            <a:off x="71012" y="1779662"/>
            <a:ext cx="9024982" cy="3309161"/>
          </a:xfrm>
          <a:prstGeom prst="rect">
            <a:avLst/>
          </a:prstGeom>
        </p:spPr>
      </p:pic>
      <p:pic>
        <p:nvPicPr>
          <p:cNvPr id="8" name="Объект 6">
            <a:extLst>
              <a:ext uri="{FF2B5EF4-FFF2-40B4-BE49-F238E27FC236}">
                <a16:creationId xmlns:a16="http://schemas.microsoft.com/office/drawing/2014/main" id="{75D5EAB5-FC9B-42C6-BA04-03A1D28AC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t="4838" r="3822" b="5017"/>
          <a:stretch/>
        </p:blipFill>
        <p:spPr>
          <a:xfrm>
            <a:off x="827584" y="1851670"/>
            <a:ext cx="542308" cy="72008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FF8DD9-1EEB-4B19-AC2A-18702F2497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5" t="8311" r="45572" b="32832"/>
          <a:stretch/>
        </p:blipFill>
        <p:spPr>
          <a:xfrm>
            <a:off x="323528" y="2283718"/>
            <a:ext cx="402332" cy="7795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00B0C9-EDEE-45A7-876D-2F11CAED9B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24800" r="23750" b="9401"/>
          <a:stretch/>
        </p:blipFill>
        <p:spPr>
          <a:xfrm>
            <a:off x="8028384" y="3435846"/>
            <a:ext cx="1008112" cy="846094"/>
          </a:xfrm>
          <a:prstGeom prst="rect">
            <a:avLst/>
          </a:prstGeom>
        </p:spPr>
      </p:pic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B3C1B7D5-6B10-4C85-A10D-131BFE9FB442}"/>
              </a:ext>
            </a:extLst>
          </p:cNvPr>
          <p:cNvSpPr/>
          <p:nvPr/>
        </p:nvSpPr>
        <p:spPr>
          <a:xfrm rot="6199026">
            <a:off x="4575532" y="-295019"/>
            <a:ext cx="153040" cy="7824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4279B7-440B-403A-9804-F838A82B6ABF}"/>
              </a:ext>
            </a:extLst>
          </p:cNvPr>
          <p:cNvSpPr txBox="1"/>
          <p:nvPr/>
        </p:nvSpPr>
        <p:spPr>
          <a:xfrm rot="788851">
            <a:off x="4114182" y="3122825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 </a:t>
            </a:r>
            <a:r>
              <a:rPr lang="ru-RU" sz="2400" dirty="0"/>
              <a:t>км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E5F0D2-FA84-4ADA-9DBB-252F011C8D0E}"/>
              </a:ext>
            </a:extLst>
          </p:cNvPr>
          <p:cNvSpPr txBox="1"/>
          <p:nvPr/>
        </p:nvSpPr>
        <p:spPr>
          <a:xfrm>
            <a:off x="8054769" y="2998797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KZN2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7B00A0-C1EF-4490-A7F8-0686693C825B}"/>
              </a:ext>
            </a:extLst>
          </p:cNvPr>
          <p:cNvSpPr txBox="1"/>
          <p:nvPr/>
        </p:nvSpPr>
        <p:spPr>
          <a:xfrm>
            <a:off x="1369892" y="2005106"/>
            <a:ext cx="84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EAOZ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65D74E-54BF-41E9-A981-9DCF4DAF365D}"/>
              </a:ext>
            </a:extLst>
          </p:cNvPr>
          <p:cNvSpPr txBox="1"/>
          <p:nvPr/>
        </p:nvSpPr>
        <p:spPr>
          <a:xfrm>
            <a:off x="107504" y="3024740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OKTB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18" name="Объект 5">
            <a:extLst>
              <a:ext uri="{FF2B5EF4-FFF2-40B4-BE49-F238E27FC236}">
                <a16:creationId xmlns:a16="http://schemas.microsoft.com/office/drawing/2014/main" id="{98839A4D-8D6A-4BBE-B93F-32F496DA76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725135"/>
              </p:ext>
            </p:extLst>
          </p:nvPr>
        </p:nvGraphicFramePr>
        <p:xfrm>
          <a:off x="2699792" y="1863215"/>
          <a:ext cx="4608512" cy="981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0091">
                  <a:extLst>
                    <a:ext uri="{9D8B030D-6E8A-4147-A177-3AD203B41FA5}">
                      <a16:colId xmlns:a16="http://schemas.microsoft.com/office/drawing/2014/main" val="3492096834"/>
                    </a:ext>
                  </a:extLst>
                </a:gridCol>
                <a:gridCol w="1179664">
                  <a:extLst>
                    <a:ext uri="{9D8B030D-6E8A-4147-A177-3AD203B41FA5}">
                      <a16:colId xmlns:a16="http://schemas.microsoft.com/office/drawing/2014/main" val="4016710086"/>
                    </a:ext>
                  </a:extLst>
                </a:gridCol>
                <a:gridCol w="685400">
                  <a:extLst>
                    <a:ext uri="{9D8B030D-6E8A-4147-A177-3AD203B41FA5}">
                      <a16:colId xmlns:a16="http://schemas.microsoft.com/office/drawing/2014/main" val="1071830989"/>
                    </a:ext>
                  </a:extLst>
                </a:gridCol>
                <a:gridCol w="1203266">
                  <a:extLst>
                    <a:ext uri="{9D8B030D-6E8A-4147-A177-3AD203B41FA5}">
                      <a16:colId xmlns:a16="http://schemas.microsoft.com/office/drawing/2014/main" val="2235609014"/>
                    </a:ext>
                  </a:extLst>
                </a:gridCol>
                <a:gridCol w="770091">
                  <a:extLst>
                    <a:ext uri="{9D8B030D-6E8A-4147-A177-3AD203B41FA5}">
                      <a16:colId xmlns:a16="http://schemas.microsoft.com/office/drawing/2014/main" val="94162804"/>
                    </a:ext>
                  </a:extLst>
                </a:gridCol>
              </a:tblGrid>
              <a:tr h="245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Name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dN</a:t>
                      </a:r>
                      <a:r>
                        <a:rPr lang="en-US" sz="1400" u="none" strike="noStrike" dirty="0">
                          <a:effectLst/>
                        </a:rPr>
                        <a:t> (mm/year)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mdN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dE</a:t>
                      </a:r>
                      <a:r>
                        <a:rPr lang="en-US" sz="1400" u="none" strike="noStrike" dirty="0">
                          <a:effectLst/>
                        </a:rPr>
                        <a:t>  (mm/year)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mdE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8851520"/>
                  </a:ext>
                </a:extLst>
              </a:tr>
              <a:tr h="245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KZN2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6.7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0.30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23.6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0.31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4366762"/>
                  </a:ext>
                </a:extLst>
              </a:tr>
              <a:tr h="245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EAOZ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7.2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0.14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22.5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0.18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0156540"/>
                  </a:ext>
                </a:extLst>
              </a:tr>
              <a:tr h="2453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OKTB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5.0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0.27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23.6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0.40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2772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1486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D2255-0DC0-4FCA-8C6C-E6E28822F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8EB3F14-D17F-478A-A83D-5592B69D4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76697"/>
            <a:ext cx="5206872" cy="3905154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4D0EBE43-A8A6-4938-9C29-FEEFDB919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80AFAB-CEAB-4F9D-B4B8-A77A82B0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pic>
        <p:nvPicPr>
          <p:cNvPr id="8" name="Picture 2" descr="http://2.bp.blogspot.com/_Mpd1ozuoa64/TCu8zwth9aI/AAAAAAAACUw/11Lk-3GNnKo/s1600/Ice+Age.jpg">
            <a:extLst>
              <a:ext uri="{FF2B5EF4-FFF2-40B4-BE49-F238E27FC236}">
                <a16:creationId xmlns:a16="http://schemas.microsoft.com/office/drawing/2014/main" id="{BDA65AC7-D2A9-4C12-A5EF-93C083210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445" y="1176697"/>
            <a:ext cx="3031035" cy="3905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0433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Контактная информация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766" y="1005577"/>
            <a:ext cx="7510713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e-mail: rz@kpfu.ru</a:t>
            </a:r>
            <a:r>
              <a:rPr lang="ru-RU" sz="2200" dirty="0"/>
              <a:t>,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/>
              <a:t>web: </a:t>
            </a:r>
            <a:r>
              <a:rPr lang="en-US" sz="2200" dirty="0">
                <a:hlinkClick r:id="rId3"/>
              </a:rPr>
              <a:t>http://kpfu.ru/renat.zagretdinov</a:t>
            </a:r>
            <a:endParaRPr lang="en-US" sz="2200" dirty="0"/>
          </a:p>
          <a:p>
            <a:pPr marL="0" indent="0">
              <a:buNone/>
            </a:pPr>
            <a:r>
              <a:rPr lang="ru-RU" sz="2200" dirty="0"/>
              <a:t>Каф. астрономии и космической геодезии</a:t>
            </a:r>
            <a:endParaRPr lang="en-US" sz="2200" dirty="0"/>
          </a:p>
          <a:p>
            <a:pPr marL="0" indent="0">
              <a:buNone/>
            </a:pPr>
            <a:r>
              <a:rPr lang="ru-RU" sz="2200" dirty="0"/>
              <a:t>Казанский (Приволжский) федеральный университет, ул. Кремлевская 18</a:t>
            </a:r>
            <a:r>
              <a:rPr lang="en-US" sz="2200" dirty="0"/>
              <a:t>, 420008</a:t>
            </a:r>
          </a:p>
          <a:p>
            <a:pPr marL="0" indent="0">
              <a:buNone/>
            </a:pPr>
            <a:r>
              <a:rPr lang="ru-RU" sz="2200" dirty="0"/>
              <a:t>Казань</a:t>
            </a:r>
            <a:r>
              <a:rPr lang="en-US" sz="2200" dirty="0"/>
              <a:t>, </a:t>
            </a:r>
            <a:r>
              <a:rPr lang="ru-RU" sz="2200" dirty="0"/>
              <a:t>РФ</a:t>
            </a:r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44313"/>
              </p:ext>
            </p:extLst>
          </p:nvPr>
        </p:nvGraphicFramePr>
        <p:xfrm>
          <a:off x="1381766" y="3623573"/>
          <a:ext cx="3078342" cy="1028700"/>
        </p:xfrm>
        <a:graphic>
          <a:graphicData uri="http://schemas.openxmlformats.org/drawingml/2006/table">
            <a:tbl>
              <a:tblPr/>
              <a:tblGrid>
                <a:gridCol w="810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 err="1">
                          <a:effectLst/>
                        </a:rPr>
                        <a:t>Шир</a:t>
                      </a:r>
                      <a:r>
                        <a:rPr lang="ru-RU" sz="1800" b="1" dirty="0">
                          <a:effectLst/>
                        </a:rPr>
                        <a:t>: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>
                          <a:effectLst/>
                        </a:rPr>
                        <a:t>55° 47' 26.81805" С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>
                          <a:effectLst/>
                        </a:rPr>
                        <a:t>Дол: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>
                          <a:effectLst/>
                        </a:rPr>
                        <a:t>49°  7'  9.29306" В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ru-RU" sz="1800" b="1">
                          <a:effectLst/>
                        </a:rPr>
                        <a:t>Выс: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800" b="1" dirty="0">
                          <a:effectLst/>
                        </a:rPr>
                        <a:t> 94.709 [м]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582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87534"/>
            <a:ext cx="817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Пункты ФАГС РФ (Лапшин А.Ю., КВНО-2023)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F38326-F7B6-3FCD-E221-15A3EAD02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51" y="605860"/>
            <a:ext cx="8068883" cy="4570244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D6958B69-62FC-4F4A-ED8F-FE09AEA656E5}"/>
              </a:ext>
            </a:extLst>
          </p:cNvPr>
          <p:cNvSpPr/>
          <p:nvPr/>
        </p:nvSpPr>
        <p:spPr>
          <a:xfrm>
            <a:off x="2627784" y="307580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791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3BE0A-E824-4D62-A658-2D5C29C4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222222"/>
                </a:solidFill>
              </a:rPr>
              <a:t>З</a:t>
            </a:r>
            <a:r>
              <a:rPr lang="ru-RU" sz="2400" b="1" i="0" dirty="0">
                <a:solidFill>
                  <a:srgbClr val="222222"/>
                </a:solidFill>
                <a:effectLst/>
              </a:rPr>
              <a:t>агородная Астрономическая обсерватория Казанского университета. Открыта 21 сентября 1901 года.</a:t>
            </a:r>
            <a:endParaRPr lang="ru-RU" sz="2400" b="1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D198242-316B-450E-B4DB-A01E024A3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6" y="1646411"/>
            <a:ext cx="4351827" cy="3394695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182B23CF-1B66-4A9D-88AA-B64E327C1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0AD728-1519-4202-9058-E46DE0139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20C9BE-2182-4678-A44E-CA4FD527C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46411"/>
            <a:ext cx="4526260" cy="33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7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DA8C502-F7D5-F0ED-C688-7B140BF79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317" y="186110"/>
            <a:ext cx="8453683" cy="960140"/>
          </a:xfrm>
        </p:spPr>
        <p:txBody>
          <a:bodyPr>
            <a:noAutofit/>
          </a:bodyPr>
          <a:lstStyle/>
          <a:p>
            <a:r>
              <a:rPr lang="ru-RU" altLang="ru-RU" sz="2400" b="1" dirty="0"/>
              <a:t>К середине 20 века АОЭ им. В.П. Энгельгардта </a:t>
            </a:r>
            <a:br>
              <a:rPr lang="ru-RU" altLang="ru-RU" sz="2400" b="1" dirty="0"/>
            </a:br>
            <a:r>
              <a:rPr lang="ru-RU" altLang="ru-RU" sz="2400" b="1" dirty="0"/>
              <a:t>одна из ведущих мировых астрометрических обсерваторий - </a:t>
            </a:r>
            <a:r>
              <a:rPr lang="en-US" altLang="ru-RU" sz="2400" b="1" dirty="0"/>
              <a:t>https://astro.kpfu.ru/</a:t>
            </a:r>
            <a:endParaRPr lang="ru-RU" altLang="ru-RU" sz="2400" b="1" dirty="0"/>
          </a:p>
        </p:txBody>
      </p:sp>
      <p:pic>
        <p:nvPicPr>
          <p:cNvPr id="3" name="Picture 2" descr="C:\Users\MSShafigullin\Desktop\2020\Презентация КФУ\kfu_logo_circle_rus.png">
            <a:extLst>
              <a:ext uri="{FF2B5EF4-FFF2-40B4-BE49-F238E27FC236}">
                <a16:creationId xmlns:a16="http://schemas.microsoft.com/office/drawing/2014/main" id="{E3E696FE-6361-A2FC-A73F-79014D43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3462550-0BAD-A670-B250-AE912A0B6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94" y="1586146"/>
            <a:ext cx="4440167" cy="296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3A438910-1E2E-B6B8-8D9A-A4E76A5C7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576" y="4550284"/>
            <a:ext cx="375173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/>
              <a:t>Зенит-телескоп ЗТЛ-180 </a:t>
            </a:r>
            <a:r>
              <a:rPr lang="ru-RU" altLang="ru-RU" sz="1400" b="0" dirty="0"/>
              <a:t>участвовал в</a:t>
            </a:r>
          </a:p>
          <a:p>
            <a:r>
              <a:rPr lang="ru-RU" altLang="ru-RU" sz="1400" b="0" dirty="0"/>
              <a:t>широтных наблюдениях по программам ГСВЧ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FD58BD-B047-B618-195A-79D3CD9B9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8" y="1586146"/>
            <a:ext cx="4040402" cy="296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42E31108-941A-932C-7C48-1CF5A833B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55" y="4621625"/>
            <a:ext cx="321126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400" b="1" i="0" dirty="0">
                <a:effectLst/>
              </a:rPr>
              <a:t>Меридианный</a:t>
            </a:r>
            <a:r>
              <a:rPr lang="ru-RU" sz="1400" b="0" i="0" dirty="0">
                <a:effectLst/>
              </a:rPr>
              <a:t> </a:t>
            </a:r>
            <a:r>
              <a:rPr lang="ru-RU" sz="1400" b="1" i="0" dirty="0">
                <a:effectLst/>
              </a:rPr>
              <a:t>круг</a:t>
            </a:r>
            <a:r>
              <a:rPr lang="ru-RU" sz="1400" b="0" i="0" dirty="0">
                <a:effectLst/>
              </a:rPr>
              <a:t> </a:t>
            </a:r>
            <a:r>
              <a:rPr lang="ru-RU" sz="1400" b="0" i="0" dirty="0" err="1">
                <a:effectLst/>
              </a:rPr>
              <a:t>Репсольда</a:t>
            </a:r>
            <a:r>
              <a:rPr lang="ru-RU" sz="1400" b="0" i="0" dirty="0">
                <a:effectLst/>
              </a:rPr>
              <a:t> (1845 г.)</a:t>
            </a:r>
            <a:endParaRPr lang="ru-RU" altLang="ru-RU" sz="1400" b="0" dirty="0"/>
          </a:p>
        </p:txBody>
      </p:sp>
    </p:spTree>
    <p:extLst>
      <p:ext uri="{BB962C8B-B14F-4D97-AF65-F5344CB8AC3E}">
        <p14:creationId xmlns:p14="http://schemas.microsoft.com/office/powerpoint/2010/main" val="2084431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а открытом воздухе, трава, облак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0AFABCE0-301C-3568-3B87-F1F032DEDC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13827" r="7834" b="11946"/>
          <a:stretch/>
        </p:blipFill>
        <p:spPr>
          <a:xfrm>
            <a:off x="-536" y="875060"/>
            <a:ext cx="9144536" cy="426844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84CE5B7-866B-4974-B2E6-B27F38A22E9F}"/>
              </a:ext>
            </a:extLst>
          </p:cNvPr>
          <p:cNvSpPr txBox="1">
            <a:spLocks/>
          </p:cNvSpPr>
          <p:nvPr/>
        </p:nvSpPr>
        <p:spPr>
          <a:xfrm>
            <a:off x="456932" y="123478"/>
            <a:ext cx="8229600" cy="627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Вид места до закладки пункта ФАГС </a:t>
            </a:r>
            <a:r>
              <a:rPr lang="en-US" sz="2400" b="1" dirty="0"/>
              <a:t>OKTB </a:t>
            </a:r>
            <a:r>
              <a:rPr lang="ru-RU" sz="2400" b="1" dirty="0"/>
              <a:t>в 2022 году</a:t>
            </a:r>
          </a:p>
        </p:txBody>
      </p:sp>
    </p:spTree>
    <p:extLst>
      <p:ext uri="{BB962C8B-B14F-4D97-AF65-F5344CB8AC3E}">
        <p14:creationId xmlns:p14="http://schemas.microsoft.com/office/powerpoint/2010/main" val="1313827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27FDE-E07F-9D32-B92B-86F16929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9502"/>
            <a:ext cx="8229600" cy="627534"/>
          </a:xfrm>
        </p:spPr>
        <p:txBody>
          <a:bodyPr>
            <a:noAutofit/>
          </a:bodyPr>
          <a:lstStyle/>
          <a:p>
            <a:r>
              <a:rPr lang="ru-RU" sz="2400" b="1" dirty="0"/>
              <a:t>Закладка пункта ФАГС </a:t>
            </a:r>
            <a:r>
              <a:rPr lang="en-US" sz="2400" b="1" dirty="0"/>
              <a:t>OKTB </a:t>
            </a:r>
            <a:r>
              <a:rPr lang="ru-RU" sz="2400" b="1" dirty="0"/>
              <a:t>в АОЭ</a:t>
            </a:r>
            <a:r>
              <a:rPr lang="en-US" sz="2400" b="1" dirty="0"/>
              <a:t> </a:t>
            </a:r>
            <a:r>
              <a:rPr lang="ru-RU" sz="2400" b="1" dirty="0"/>
              <a:t>в 2022 году</a:t>
            </a:r>
            <a:br>
              <a:rPr lang="ru-RU" sz="2400" b="1" dirty="0"/>
            </a:br>
            <a:r>
              <a:rPr lang="ru-RU" sz="2400" b="1" dirty="0"/>
              <a:t>Исполнитель СВАГП. Тип 187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5587E6-9CD5-F609-98D3-AF5B28E44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CE2632-FF5B-CEDF-33AF-E03A55BA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6" name="Рисунок 5" descr="Изображение выглядит как трава, внешний, природа, каньон&#10;&#10;Автоматически созданное описание">
            <a:extLst>
              <a:ext uri="{FF2B5EF4-FFF2-40B4-BE49-F238E27FC236}">
                <a16:creationId xmlns:a16="http://schemas.microsoft.com/office/drawing/2014/main" id="{DF132914-38AF-B879-4C15-3D92C10D16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" y="1645176"/>
            <a:ext cx="3395931" cy="3395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1FE5E6-EF5F-A4F1-B381-2591C3DA6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47015"/>
            <a:ext cx="3405462" cy="340546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дание, камень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089F1858-5367-C91A-8D5C-25BFDC71BB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5"/>
          <a:stretch/>
        </p:blipFill>
        <p:spPr>
          <a:xfrm>
            <a:off x="6948264" y="1645176"/>
            <a:ext cx="2152614" cy="34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3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27FDE-E07F-9D32-B92B-86F16929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627534"/>
          </a:xfrm>
        </p:spPr>
        <p:txBody>
          <a:bodyPr>
            <a:normAutofit/>
          </a:bodyPr>
          <a:lstStyle/>
          <a:p>
            <a:r>
              <a:rPr lang="ru-RU" sz="2400" b="1" dirty="0"/>
              <a:t>Пункт ФАГС </a:t>
            </a:r>
            <a:r>
              <a:rPr lang="en-US" sz="2400" b="1" dirty="0"/>
              <a:t>OKTB </a:t>
            </a:r>
            <a:r>
              <a:rPr lang="ru-RU" sz="2400" b="1" dirty="0"/>
              <a:t>в АОЭ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5587E6-9CD5-F609-98D3-AF5B28E44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CE2632-FF5B-CEDF-33AF-E03A55BA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p:pic>
        <p:nvPicPr>
          <p:cNvPr id="9" name="Рисунок 8" descr="Изображение выглядит как текст, внутренний, полка, торговый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571F4AB2-A7C3-650E-5B2D-DDCE789C9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0" y="858432"/>
            <a:ext cx="2359458" cy="418267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B146918-6420-0389-5F96-9A089D463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68" y="823020"/>
            <a:ext cx="2372674" cy="42180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E6277A-DEAB-4391-9F18-22C548C2C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13" y="878986"/>
            <a:ext cx="2976574" cy="41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2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27FDE-E07F-9D32-B92B-86F16929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7534"/>
          </a:xfrm>
        </p:spPr>
        <p:txBody>
          <a:bodyPr>
            <a:normAutofit/>
          </a:bodyPr>
          <a:lstStyle/>
          <a:p>
            <a:r>
              <a:rPr lang="ru-RU" sz="2400" b="1" dirty="0"/>
              <a:t>Пункт ФАГС </a:t>
            </a:r>
            <a:r>
              <a:rPr lang="en-US" sz="2400" b="1" dirty="0"/>
              <a:t>OKTB </a:t>
            </a:r>
            <a:r>
              <a:rPr lang="ru-RU" sz="2400" b="1" dirty="0"/>
              <a:t>в АОЭ </a:t>
            </a:r>
            <a:r>
              <a:rPr lang="en-US" sz="2400" b="1" dirty="0"/>
              <a:t>–</a:t>
            </a:r>
            <a:r>
              <a:rPr lang="ru-RU" sz="2400" b="1" dirty="0"/>
              <a:t> </a:t>
            </a:r>
            <a:r>
              <a:rPr lang="ru-RU" sz="2400" b="1" dirty="0" err="1"/>
              <a:t>многолучевость</a:t>
            </a:r>
            <a:r>
              <a:rPr lang="ru-RU" sz="2400" b="1" dirty="0"/>
              <a:t> и сигнал-шум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5587E6-9CD5-F609-98D3-AF5B28E44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ACBD-9C53-4F83-B7BB-2C079433D1E8}" type="datetime1">
              <a:rPr lang="ru-RU" smtClean="0"/>
              <a:t>21.08.2024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CE2632-FF5B-CEDF-33AF-E03A55BA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DB9A07-BDDB-2557-553C-4AF009CCF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48" y="594872"/>
            <a:ext cx="5082639" cy="2226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C10678-6A9B-4439-84A0-7D031D1E8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3"/>
          <a:stretch/>
        </p:blipFill>
        <p:spPr>
          <a:xfrm>
            <a:off x="4283968" y="2886823"/>
            <a:ext cx="2674815" cy="22261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33B129-D935-4362-97FC-5111D94002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0"/>
          <a:stretch/>
        </p:blipFill>
        <p:spPr>
          <a:xfrm>
            <a:off x="1353696" y="2886822"/>
            <a:ext cx="2724770" cy="222611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B4702C-78D3-4953-9A5F-BD282E95BA6D}"/>
              </a:ext>
            </a:extLst>
          </p:cNvPr>
          <p:cNvSpPr txBox="1"/>
          <p:nvPr/>
        </p:nvSpPr>
        <p:spPr>
          <a:xfrm>
            <a:off x="7380312" y="1779662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2022 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A913D-D863-44FF-9F98-C48A0EED8E69}"/>
              </a:ext>
            </a:extLst>
          </p:cNvPr>
          <p:cNvSpPr txBox="1"/>
          <p:nvPr/>
        </p:nvSpPr>
        <p:spPr>
          <a:xfrm>
            <a:off x="7382260" y="3617630"/>
            <a:ext cx="833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2024 г.</a:t>
            </a:r>
          </a:p>
        </p:txBody>
      </p:sp>
    </p:spTree>
    <p:extLst>
      <p:ext uri="{BB962C8B-B14F-4D97-AF65-F5344CB8AC3E}">
        <p14:creationId xmlns:p14="http://schemas.microsoft.com/office/powerpoint/2010/main" val="30296396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12045</TotalTime>
  <Words>614</Words>
  <Application>Microsoft Office PowerPoint</Application>
  <PresentationFormat>Экран (16:9)</PresentationFormat>
  <Paragraphs>124</Paragraphs>
  <Slides>25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PT Sans</vt:lpstr>
      <vt:lpstr>Тема Office</vt:lpstr>
      <vt:lpstr>ОЦЕНКА СТАБИЛЬНОСТИ ПУНКТА ФАГС OKTB НА ТЕРРИТОРИИ АСТРОНОМИЧЕСКОЙ ОБСЕРВАТОРИИ ИМ. В.П.ЭНГЕЛЬГАРДТА</vt:lpstr>
      <vt:lpstr>Обзор</vt:lpstr>
      <vt:lpstr>Презентация PowerPoint</vt:lpstr>
      <vt:lpstr>Загородная Астрономическая обсерватория Казанского университета. Открыта 21 сентября 1901 года.</vt:lpstr>
      <vt:lpstr>К середине 20 века АОЭ им. В.П. Энгельгардта  одна из ведущих мировых астрометрических обсерваторий - https://astro.kpfu.ru/</vt:lpstr>
      <vt:lpstr>Презентация PowerPoint</vt:lpstr>
      <vt:lpstr>Закладка пункта ФАГС OKTB в АОЭ в 2022 году Исполнитель СВАГП. Тип 187</vt:lpstr>
      <vt:lpstr>Пункт ФАГС OKTB в АОЭ</vt:lpstr>
      <vt:lpstr>Пункт ФАГС OKTB в АОЭ – многолучевость и сигнал-шум</vt:lpstr>
      <vt:lpstr>Презентация PowerPoint</vt:lpstr>
      <vt:lpstr>Презентация PowerPoint</vt:lpstr>
      <vt:lpstr>Проект планировки здания Метеорного отдела АОЭ</vt:lpstr>
      <vt:lpstr>Базис АОЭ – 2010 г.</vt:lpstr>
      <vt:lpstr>Пункты базиса, метеостанция, планетарий</vt:lpstr>
      <vt:lpstr>Пункты ФСГС – EAOZ, привязка к высотной сети</vt:lpstr>
      <vt:lpstr>Временной ряд пункта ОКТВ</vt:lpstr>
      <vt:lpstr>Временной ряд пункта ОКТВ (отфильтрованный)</vt:lpstr>
      <vt:lpstr>Плановые смещения пункта OKTB</vt:lpstr>
      <vt:lpstr>Высотные смещения пункта OKTB</vt:lpstr>
      <vt:lpstr>Плановые и высотные изменения  вектора OKTB - EAOZ</vt:lpstr>
      <vt:lpstr>Решение Trimble RTX-PP для пункта OKTB</vt:lpstr>
      <vt:lpstr>Презентация PowerPoint</vt:lpstr>
      <vt:lpstr>ГНСС пункты Казанского университета KZN2 (IGS), EAOZ (ФСГС) и OKTB (ФАГС)</vt:lpstr>
      <vt:lpstr>Презентация PowerPoint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СЕЙСМО-СТРАТИГРАФИЧЕСКИЙ АНАЛИЗ ДАННЫХ МОГТ 2D НА ШЕРЕМЕТЬЕВСКОМ МЕСТОРОЖДЕНИИ</dc:title>
  <dc:creator>Grafstation3</dc:creator>
  <cp:lastModifiedBy>Zagretdinov</cp:lastModifiedBy>
  <cp:revision>279</cp:revision>
  <dcterms:created xsi:type="dcterms:W3CDTF">2016-02-20T11:07:33Z</dcterms:created>
  <dcterms:modified xsi:type="dcterms:W3CDTF">2024-08-21T07:01:41Z</dcterms:modified>
</cp:coreProperties>
</file>