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832" r:id="rId4"/>
    <p:sldId id="833" r:id="rId5"/>
    <p:sldId id="834" r:id="rId6"/>
    <p:sldId id="835" r:id="rId7"/>
    <p:sldId id="836" r:id="rId8"/>
    <p:sldId id="837" r:id="rId9"/>
    <p:sldId id="838" r:id="rId10"/>
    <p:sldId id="839" r:id="rId11"/>
    <p:sldId id="840" r:id="rId12"/>
    <p:sldId id="841" r:id="rId13"/>
    <p:sldId id="846" r:id="rId14"/>
    <p:sldId id="264" r:id="rId15"/>
  </p:sldIdLst>
  <p:sldSz cx="6908800" cy="3892550"/>
  <p:notesSz cx="6908800" cy="38925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36"/>
    <p:restoredTop sz="94698"/>
  </p:normalViewPr>
  <p:slideViewPr>
    <p:cSldViewPr>
      <p:cViewPr varScale="1">
        <p:scale>
          <a:sx n="143" d="100"/>
          <a:sy n="143" d="100"/>
        </p:scale>
        <p:origin x="102" y="468"/>
      </p:cViewPr>
      <p:guideLst>
        <p:guide orient="horz" pos="2880"/>
        <p:guide pos="21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4025" cy="195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13188" y="0"/>
            <a:ext cx="2994025" cy="195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0AE89-D768-3C42-B36D-9ED56FF2752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487363"/>
            <a:ext cx="2330450" cy="131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0563" y="1873250"/>
            <a:ext cx="5527675" cy="1533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697288"/>
            <a:ext cx="2994025" cy="1952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13188" y="3697288"/>
            <a:ext cx="2994025" cy="1952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21C2C-4047-984E-AA75-433B291E97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61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8636" y="1206690"/>
            <a:ext cx="5877877" cy="817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37272" y="2179828"/>
            <a:ext cx="4840605" cy="97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5757" y="895286"/>
            <a:ext cx="3008090" cy="2569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1302" y="895286"/>
            <a:ext cx="3008090" cy="2569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6228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5757" y="895286"/>
            <a:ext cx="6223635" cy="2569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51151" y="3620071"/>
            <a:ext cx="2212848" cy="194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5757" y="3620071"/>
            <a:ext cx="1590484" cy="194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78908" y="3620071"/>
            <a:ext cx="1590484" cy="194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e.mail.ru/compose?To=rector@adm.mrsu.ru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https://e.mail.ru/compose?To=yamashkinsa@mail.ru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e.mail.ru/compose?To=yamashkin56@mail.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hyperlink" Target="https://map.rgo.life/history-culture" TargetMode="External"/><Relationship Id="rId4" Type="http://schemas.openxmlformats.org/officeDocument/2006/relationships/hyperlink" Target="https://map.rgo.life/natur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meta.rgo.lif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e.mail.ru/compose?To=yamashkinsa@mail.ru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.mail.ru/compose?To=yamashkin56@mail.ru" TargetMode="External"/><Relationship Id="rId5" Type="http://schemas.openxmlformats.org/officeDocument/2006/relationships/hyperlink" Target="https://e.mail.ru/compose?To=rector@adm.mrsu.ru" TargetMode="Externa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hyperlink" Target="https://map.rgo.life/" TargetMode="External"/><Relationship Id="rId4" Type="http://schemas.openxmlformats.org/officeDocument/2006/relationships/hyperlink" Target="https://meta.rgo.lif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jpe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https://sun9-46.userapi.com/impg/f1VY_qcuF8jhxTstGQGNrQNVyFWDgrlQ2k_Mfg/oszPym0fbJI.jpg?size=1160x372&amp;quality=96&amp;sign=9bac7eb1a93660db9d38be545a9282d6&amp;type=album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2.svg"/><Relationship Id="rId10" Type="http://schemas.openxmlformats.org/officeDocument/2006/relationships/hyperlink" Target="https://vk.com/interactive_map_of_mordovia" TargetMode="External"/><Relationship Id="rId4" Type="http://schemas.openxmlformats.org/officeDocument/2006/relationships/image" Target="../media/image31.png"/><Relationship Id="rId9" Type="http://schemas.openxmlformats.org/officeDocument/2006/relationships/hyperlink" Target="https://map.rgo.lif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46086" y="2226671"/>
            <a:ext cx="2341880" cy="1647825"/>
            <a:chOff x="4546086" y="2226671"/>
            <a:chExt cx="2341880" cy="1647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86843" y="2613354"/>
              <a:ext cx="900755" cy="2419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6738" y="2869021"/>
              <a:ext cx="1260859" cy="2419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6948" y="2359212"/>
              <a:ext cx="540650" cy="2404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46086" y="3122869"/>
              <a:ext cx="2341511" cy="7511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7396" y="2226671"/>
              <a:ext cx="180201" cy="11877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7"/>
            <a:ext cx="1621155" cy="1140460"/>
            <a:chOff x="0" y="12347"/>
            <a:chExt cx="1621155" cy="114046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523687"/>
              <a:ext cx="900324" cy="2419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68018"/>
              <a:ext cx="1260424" cy="2419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779351"/>
              <a:ext cx="540216" cy="24043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315" y="12347"/>
              <a:ext cx="1442220" cy="2419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033548"/>
              <a:ext cx="179769" cy="1187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16064"/>
              <a:ext cx="181227" cy="24006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318765-3571-1976-2D8D-F920B10A97FD}"/>
              </a:ext>
            </a:extLst>
          </p:cNvPr>
          <p:cNvSpPr txBox="1"/>
          <p:nvPr/>
        </p:nvSpPr>
        <p:spPr>
          <a:xfrm>
            <a:off x="1482772" y="166363"/>
            <a:ext cx="5314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Геопорталы как инструмент управления </a:t>
            </a:r>
            <a:endParaRPr lang="ru-RU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природно-социально-производственными системами региона</a:t>
            </a:r>
            <a:endParaRPr lang="ru-RU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737965-784A-D4BC-DE95-3C6D373D5E6A}"/>
              </a:ext>
            </a:extLst>
          </p:cNvPr>
          <p:cNvSpPr txBox="1"/>
          <p:nvPr/>
        </p:nvSpPr>
        <p:spPr>
          <a:xfrm>
            <a:off x="21202" y="2784475"/>
            <a:ext cx="488099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Глушко Дмитрий Евгеньевич</a:t>
            </a:r>
            <a:r>
              <a:rPr lang="ru-RU" sz="9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ректор, ФГБОУ ВО «МГУ им. Н.П. Огарёва», </a:t>
            </a:r>
            <a:r>
              <a:rPr lang="ru-RU" sz="900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13"/>
              </a:rPr>
              <a:t>rector@adm.mrsu.ru</a:t>
            </a:r>
            <a:endParaRPr lang="ru-RU" sz="9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ru-RU" sz="9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Ямашкин Анатолий Александрович</a:t>
            </a:r>
            <a:r>
              <a:rPr lang="ru-RU" sz="9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директор Института геоинформационных технологий и географии, ФГБОУ ВО «МГУ им. Н.П. Огарёва», </a:t>
            </a:r>
            <a:r>
              <a:rPr lang="ru-RU" sz="900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14"/>
              </a:rPr>
              <a:t>yamashkin56@mail.ru</a:t>
            </a:r>
            <a:endParaRPr lang="ru-RU" sz="9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ru-RU" sz="9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Ямашкин Станислав Анатольевич</a:t>
            </a:r>
            <a:r>
              <a:rPr lang="ru-RU" sz="9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доцент кафедры автоматизированных систем обработки информации и управления, ФГБОУ ВО «МГУ им. Н.П. Огарёва», </a:t>
            </a:r>
            <a:r>
              <a:rPr lang="ru-RU" sz="900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15"/>
              </a:rPr>
              <a:t>yamashkinsa@mail.ru</a:t>
            </a:r>
            <a:endParaRPr lang="ru-RU" sz="9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9A7632-8076-D66C-5327-2C8672D68E11}"/>
              </a:ext>
            </a:extLst>
          </p:cNvPr>
          <p:cNvSpPr/>
          <p:nvPr/>
        </p:nvSpPr>
        <p:spPr>
          <a:xfrm>
            <a:off x="130380" y="93111"/>
            <a:ext cx="3835922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0" b="1" dirty="0">
                <a:latin typeface="Gotham Pro Black" panose="02000903040000020004" pitchFamily="2" charset="0"/>
                <a:cs typeface="Gotham Pro Black" panose="02000903040000020004" pitchFamily="2" charset="0"/>
              </a:rPr>
              <a:t>Цифровая версия Атласа Республики Мордовия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16D21-4143-D3B8-26EC-47A78F6A2045}"/>
              </a:ext>
            </a:extLst>
          </p:cNvPr>
          <p:cNvSpPr txBox="1"/>
          <p:nvPr/>
        </p:nvSpPr>
        <p:spPr>
          <a:xfrm>
            <a:off x="130381" y="377204"/>
            <a:ext cx="6475651" cy="55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>
                <a:srgbClr val="9E0000"/>
              </a:buClr>
              <a:buFontTx/>
              <a:buNone/>
            </a:pPr>
            <a:r>
              <a:rPr lang="ru-RU" sz="831" b="1" dirty="0">
                <a:solidFill>
                  <a:srgbClr val="0070C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Цель этапа </a:t>
            </a:r>
            <a:r>
              <a:rPr lang="ru-RU" sz="831" dirty="0">
                <a:latin typeface="Open Sans" pitchFamily="2" charset="0"/>
                <a:ea typeface="Open Sans" pitchFamily="2" charset="0"/>
                <a:cs typeface="Open Sans" pitchFamily="2" charset="0"/>
              </a:rPr>
              <a:t>– </a:t>
            </a:r>
            <a:r>
              <a:rPr lang="ru-RU" altLang="ru-RU" sz="83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цифровой версии Атласа Республики Мордовии, систематизирующей и</a:t>
            </a:r>
            <a:r>
              <a:rPr lang="ru-RU" sz="83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нформацию о природном (</a:t>
            </a:r>
            <a:r>
              <a:rPr lang="en-US" sz="83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hlinkClick r:id="rId4"/>
              </a:rPr>
              <a:t>https://map.rgo.life/nature</a:t>
            </a:r>
            <a:r>
              <a:rPr lang="ru-RU" sz="83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), историческом и культурном (</a:t>
            </a:r>
            <a:r>
              <a:rPr lang="en-US" sz="83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hlinkClick r:id="rId5"/>
              </a:rPr>
              <a:t>https://map.rgo.life/history-culture</a:t>
            </a:r>
            <a:r>
              <a:rPr lang="ru-RU" sz="83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) наследии региона.</a:t>
            </a:r>
            <a:endParaRPr lang="ru-RU" sz="83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Bef>
                <a:spcPts val="567"/>
              </a:spcBef>
              <a:buClr>
                <a:schemeClr val="accent1">
                  <a:lumMod val="75000"/>
                </a:schemeClr>
              </a:buClr>
              <a:buSzPct val="80000"/>
            </a:pPr>
            <a:r>
              <a:rPr lang="ru-RU" sz="831" b="1" dirty="0">
                <a:solidFill>
                  <a:srgbClr val="0070C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Финансовая поддержка: </a:t>
            </a:r>
            <a:r>
              <a:rPr lang="ru-RU" sz="831" dirty="0">
                <a:latin typeface="Open Sans" pitchFamily="2" charset="0"/>
                <a:ea typeface="Open Sans" pitchFamily="2" charset="0"/>
                <a:cs typeface="Open Sans" pitchFamily="2" charset="0"/>
              </a:rPr>
              <a:t>РФФИ. </a:t>
            </a:r>
            <a:endParaRPr lang="ru-RU" sz="831" dirty="0">
              <a:solidFill>
                <a:srgbClr val="0070C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D24ACE5C-1F46-C516-D769-9BB4B3CCA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4"/>
          <a:stretch>
            <a:fillRect/>
          </a:stretch>
        </p:blipFill>
        <p:spPr bwMode="auto">
          <a:xfrm>
            <a:off x="263807" y="2390190"/>
            <a:ext cx="3125948" cy="131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CBFBF-5BBF-ACF4-EA79-7843EE35A8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10" r="17169"/>
          <a:stretch/>
        </p:blipFill>
        <p:spPr>
          <a:xfrm>
            <a:off x="3454119" y="879475"/>
            <a:ext cx="3145281" cy="26358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ECE664-C739-86A2-7D50-5BB9844AE7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0806"/>
          <a:stretch/>
        </p:blipFill>
        <p:spPr>
          <a:xfrm>
            <a:off x="111877" y="886000"/>
            <a:ext cx="3256328" cy="145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49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D461FB-A159-5AD4-DCC9-A78B57AD3D8B}"/>
              </a:ext>
            </a:extLst>
          </p:cNvPr>
          <p:cNvSpPr/>
          <p:nvPr/>
        </p:nvSpPr>
        <p:spPr>
          <a:xfrm>
            <a:off x="130380" y="93111"/>
            <a:ext cx="6517446" cy="30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60" b="1" dirty="0">
                <a:latin typeface="Gotham Pro Black" panose="02000903040000020004" pitchFamily="2" charset="0"/>
                <a:cs typeface="Gotham Pro Black" panose="02000903040000020004" pitchFamily="2" charset="0"/>
              </a:rPr>
              <a:t>Геопортал «Метагеосистемы Мордовии»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B5701-06D2-5F9B-B1C9-40A343651CD8}"/>
              </a:ext>
            </a:extLst>
          </p:cNvPr>
          <p:cNvSpPr txBox="1"/>
          <p:nvPr/>
        </p:nvSpPr>
        <p:spPr>
          <a:xfrm>
            <a:off x="132139" y="403961"/>
            <a:ext cx="6483575" cy="827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55" b="1" dirty="0">
                <a:solidFill>
                  <a:srgbClr val="0070C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Цель этапа </a:t>
            </a:r>
            <a:r>
              <a:rPr lang="ru-RU" sz="755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– Разработка геопортала «Метагеосистемы Мордовии. Пространственные данные региона» для систематизации знаний о природных, социальных и производственных системах региона</a:t>
            </a:r>
            <a:r>
              <a:rPr lang="en-US" sz="755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</a:t>
            </a:r>
            <a:r>
              <a:rPr lang="ru-RU" sz="755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в виде тематических слоев, с возможностью интерактивного совместного отображение пространственных данных различных категорий.</a:t>
            </a:r>
          </a:p>
          <a:p>
            <a:pPr>
              <a:spcBef>
                <a:spcPts val="567"/>
              </a:spcBef>
              <a:buClr>
                <a:schemeClr val="accent1">
                  <a:lumMod val="75000"/>
                </a:schemeClr>
              </a:buClr>
              <a:buSzPct val="80000"/>
            </a:pPr>
            <a:r>
              <a:rPr lang="ru-RU" sz="755" b="1" dirty="0">
                <a:solidFill>
                  <a:srgbClr val="0070C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Финансовая поддержка: </a:t>
            </a:r>
            <a:r>
              <a:rPr lang="ru-RU" sz="755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РНФ, ФСИ. </a:t>
            </a:r>
          </a:p>
          <a:p>
            <a:pPr>
              <a:spcBef>
                <a:spcPts val="567"/>
              </a:spcBef>
              <a:buClr>
                <a:schemeClr val="accent1">
                  <a:lumMod val="75000"/>
                </a:schemeClr>
              </a:buClr>
              <a:buSzPct val="80000"/>
            </a:pPr>
            <a:r>
              <a:rPr lang="ru-RU" sz="755" b="1" dirty="0">
                <a:solidFill>
                  <a:srgbClr val="0070C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Адрес проекта: </a:t>
            </a:r>
            <a:r>
              <a:rPr lang="en-US" sz="755" dirty="0">
                <a:solidFill>
                  <a:srgbClr val="0070C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hlinkClick r:id="rId4"/>
              </a:rPr>
              <a:t>https://meta.rgo.life</a:t>
            </a:r>
            <a:endParaRPr lang="en-US" sz="755" dirty="0">
              <a:solidFill>
                <a:srgbClr val="0070C0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E4C958-67F0-60D5-A339-7A2966DC07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381" y="1182796"/>
            <a:ext cx="3254580" cy="1631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C8A73D-E85E-4EEF-4E19-D26971155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463" y="695307"/>
            <a:ext cx="965792" cy="31583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B4D56-3093-6D67-CD31-245296C62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327" y="695307"/>
            <a:ext cx="1046606" cy="31583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4AE69B-626B-A11B-73AD-1A9DFA6AF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8284" y="695306"/>
            <a:ext cx="1119542" cy="22070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B4A850-B3B1-AF2A-AD1B-138384AFC89D}"/>
              </a:ext>
            </a:extLst>
          </p:cNvPr>
          <p:cNvSpPr txBox="1"/>
          <p:nvPr/>
        </p:nvSpPr>
        <p:spPr>
          <a:xfrm>
            <a:off x="171043" y="2991399"/>
            <a:ext cx="3108960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20" b="1" dirty="0">
                <a:solidFill>
                  <a:srgbClr val="C00000"/>
                </a:solidFill>
              </a:rPr>
              <a:t>Более 20 000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201701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420EA-BE07-1B64-7250-E6CB8AE11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386" t="-643" r="-11346" b="-18294"/>
          <a:stretch/>
        </p:blipFill>
        <p:spPr>
          <a:xfrm>
            <a:off x="-145242" y="346075"/>
            <a:ext cx="6908800" cy="37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6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597D9C-6ABA-8B65-AA8B-5C8EA5D131B5}"/>
              </a:ext>
            </a:extLst>
          </p:cNvPr>
          <p:cNvSpPr/>
          <p:nvPr/>
        </p:nvSpPr>
        <p:spPr>
          <a:xfrm>
            <a:off x="130381" y="93111"/>
            <a:ext cx="896399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Выводы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0490F-617A-5173-63C4-BA3299826ED2}"/>
              </a:ext>
            </a:extLst>
          </p:cNvPr>
          <p:cNvSpPr txBox="1"/>
          <p:nvPr/>
        </p:nvSpPr>
        <p:spPr>
          <a:xfrm>
            <a:off x="130381" y="444657"/>
            <a:ext cx="6295819" cy="2744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5137" algn="just"/>
            <a:r>
              <a:rPr lang="ru-RU" sz="907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Геопорталы</a:t>
            </a:r>
            <a:r>
              <a:rPr lang="ru-RU" sz="90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«Метагеосистемы Мордовии. Пространственные данные региона» и интерактивная карта «Природное и культурное наследие Республики Мордовия. Путешествуем с Русским географическим обществом» </a:t>
            </a:r>
            <a:r>
              <a:rPr lang="ru-RU" sz="90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решают задачу интерактивной визуализации и распространения системы тематических карт</a:t>
            </a:r>
            <a:r>
              <a:rPr lang="ru-RU" sz="907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природных и природно-техногенных территориальных комплексов. </a:t>
            </a:r>
            <a:r>
              <a:rPr lang="ru-RU" sz="90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Графический интерфейс цифровых карт дает возможность комбинированной визуализации тематических слоев и управления видимостью и прозрачностью отображаемых данных. </a:t>
            </a:r>
            <a:endParaRPr lang="ru-RU" sz="59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255137" algn="just"/>
            <a:r>
              <a:rPr lang="ru-RU" sz="90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МГУ им. Н.П. Огарева </a:t>
            </a:r>
            <a:r>
              <a:rPr lang="ru-RU" sz="90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созданы не только конкретные геопорталы, но и технологии для оптимальной и эффективной разработки новых решений данного класса</a:t>
            </a:r>
            <a:r>
              <a:rPr lang="ru-RU" sz="90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Развиваются исследования в области мониторинга и анализа пространственных данных космической съемки, в том числе для детекции стихийных процессов. </a:t>
            </a:r>
            <a:endParaRPr lang="ru-RU" sz="79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255137" algn="just"/>
            <a:r>
              <a:rPr lang="ru-RU" sz="90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Наработан опыт в области Интернета вещей, позволяющий сделать из геопорталов центры диспетчеризации для мониторинга</a:t>
            </a:r>
            <a:r>
              <a:rPr lang="ru-RU" sz="907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90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данных с датчиков размещенных на значительной территории устройств и дистанционного управления ими (проект выполнен в рамках конкурса </a:t>
            </a:r>
            <a:r>
              <a:rPr lang="ru-RU" sz="907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внутривузовских</a:t>
            </a:r>
            <a:r>
              <a:rPr lang="ru-RU" sz="90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грантов). Разрабатываемые в МГУ им. Н.П. Огарева технологические решения в области управления пространственными данными могут быть развернуты как на инфраструктуре Университета, так и на серверах заказчика. </a:t>
            </a:r>
            <a:endParaRPr lang="ru-RU" sz="79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255137" algn="just"/>
            <a:endParaRPr lang="en-US" sz="907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255137" algn="just"/>
            <a:r>
              <a:rPr lang="ru-RU" sz="90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Развитие цифровых технологий наиболее ярко проявляется в  проектирование картографо-геоинформационных ресурсов, направленных на систематизацию геопространственной информации о </a:t>
            </a:r>
            <a:r>
              <a:rPr lang="ru-RU" sz="907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метагеосистемах</a:t>
            </a:r>
            <a:r>
              <a:rPr lang="ru-RU" sz="907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культурного ландшафта региона. </a:t>
            </a:r>
            <a:endParaRPr lang="ru-RU" sz="793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7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" y="2566"/>
            <a:ext cx="6912609" cy="3888104"/>
            <a:chOff x="-190" y="2566"/>
            <a:chExt cx="6912609" cy="38881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90" y="2566"/>
              <a:ext cx="5809597" cy="38875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4474" y="1658947"/>
              <a:ext cx="2507334" cy="22290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391788"/>
              <a:ext cx="4442526" cy="49621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750DC81-0BCE-03D3-40B9-39F65DA9150A}"/>
              </a:ext>
            </a:extLst>
          </p:cNvPr>
          <p:cNvSpPr txBox="1"/>
          <p:nvPr/>
        </p:nvSpPr>
        <p:spPr>
          <a:xfrm>
            <a:off x="494683" y="312182"/>
            <a:ext cx="5314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Геопорталы как инструмент управления </a:t>
            </a:r>
            <a:endParaRPr lang="ru-RU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природно-социально-производственными системами региона</a:t>
            </a:r>
            <a:endParaRPr lang="ru-RU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7151A-7537-7A88-D419-A940E00EFB4E}"/>
              </a:ext>
            </a:extLst>
          </p:cNvPr>
          <p:cNvSpPr txBox="1"/>
          <p:nvPr/>
        </p:nvSpPr>
        <p:spPr>
          <a:xfrm>
            <a:off x="494683" y="1538331"/>
            <a:ext cx="488099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Глушко Дмитрий Евгеньевич</a:t>
            </a:r>
            <a:r>
              <a:rPr lang="ru-RU" sz="9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ректор, ФГБОУ ВО «МГУ им. Н.П. Огарёва», </a:t>
            </a:r>
            <a:r>
              <a:rPr lang="ru-RU" sz="900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rector@adm.mrsu.ru</a:t>
            </a:r>
            <a:endParaRPr lang="ru-RU" sz="9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ru-RU" sz="9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Ямашкин Анатолий Александрович</a:t>
            </a:r>
            <a:r>
              <a:rPr lang="ru-RU" sz="9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директор Института геоинформационных технологий и географии, ФГБОУ ВО «МГУ им. Н.П. Огарёва», </a:t>
            </a:r>
            <a:r>
              <a:rPr lang="ru-RU" sz="900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/>
              </a:rPr>
              <a:t>yamashkin56@mail.ru</a:t>
            </a:r>
            <a:endParaRPr lang="ru-RU" sz="9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ru-RU" sz="9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Ямашкин Станислав Анатольевич</a:t>
            </a:r>
            <a:r>
              <a:rPr lang="ru-RU" sz="9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доцент кафедры автоматизированных систем обработки информации и управления, ФГБОУ ВО «МГУ им. Н.П. Огарёва», </a:t>
            </a:r>
            <a:r>
              <a:rPr lang="ru-RU" sz="900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7"/>
              </a:rPr>
              <a:t>yamashkinsa@mail.ru</a:t>
            </a:r>
            <a:endParaRPr lang="ru-RU" sz="9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AB23F0-4EEF-88CE-4DB1-9B285C922253}"/>
              </a:ext>
            </a:extLst>
          </p:cNvPr>
          <p:cNvSpPr/>
          <p:nvPr/>
        </p:nvSpPr>
        <p:spPr>
          <a:xfrm>
            <a:off x="215262" y="109104"/>
            <a:ext cx="1936749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Опорные документы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4FC7CCC-0F88-458C-295A-043AE318F665}"/>
              </a:ext>
            </a:extLst>
          </p:cNvPr>
          <p:cNvSpPr txBox="1">
            <a:spLocks/>
          </p:cNvSpPr>
          <p:nvPr/>
        </p:nvSpPr>
        <p:spPr>
          <a:xfrm>
            <a:off x="232166" y="483336"/>
            <a:ext cx="6466903" cy="34060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Развитие и использование геопортальных технологий и инфраструктур пространственных данных имеет значение в рамках приоритетных направлений Стратегии научно-технологического развития РФ (утверждена Указом Президента Российской Федерации от 1 декабря 2016 г. № 642):</a:t>
            </a:r>
          </a:p>
          <a:p>
            <a:pPr algn="just">
              <a:buFontTx/>
              <a:buChar char="-"/>
            </a:pPr>
            <a:r>
              <a:rPr lang="ru-RU" sz="85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переход к передовым цифровым</a:t>
            </a: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интеллектуальным производственным </a:t>
            </a:r>
            <a:r>
              <a:rPr lang="ru-RU" sz="85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технологиям</a:t>
            </a: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роботизированным системам, новым материалам и способам конструирования, </a:t>
            </a:r>
            <a:r>
              <a:rPr lang="ru-RU" sz="85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создание систем обработки больших объемов данных, машинного обучения и искусственного интеллекта</a:t>
            </a: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algn="just">
              <a:buFontTx/>
              <a:buChar char="-"/>
            </a:pPr>
            <a:r>
              <a:rPr lang="ru-RU" sz="85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усиление связанности территории Российской Федерации за счет создания</a:t>
            </a:r>
            <a:r>
              <a:rPr lang="ru-RU" sz="85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интеллектуальных транспортных и </a:t>
            </a:r>
            <a:r>
              <a:rPr lang="ru-RU" sz="85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телекоммуникационных систем</a:t>
            </a: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а также занятия и удержания лидерских позиций в создании международных транспортно-логистических систем, освоении и использовании космического и воздушного пространства, Мирового океана, Арктики и Антарктики</a:t>
            </a:r>
            <a:endParaRPr lang="en-US" sz="8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just">
              <a:buNone/>
            </a:pP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85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Постановлении Правительства Российской Федерации</a:t>
            </a:r>
            <a:r>
              <a:rPr lang="ru-RU" sz="85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 1 декабря 2021 года №2148 об утверждении государственной программы Российской Федерации «</a:t>
            </a:r>
            <a:r>
              <a:rPr lang="ru-RU" sz="85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Национальная система пространственных данных</a:t>
            </a: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 определена важность осуществления мероприятий, направленных на преодоление проблемы «ограниченного использования современных российских геоинформационных технологий, высокопроизводительной обработки пространственных данных». </a:t>
            </a:r>
          </a:p>
          <a:p>
            <a:pPr marL="0" indent="0" algn="just">
              <a:buNone/>
            </a:pP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соответствии с </a:t>
            </a:r>
            <a:r>
              <a:rPr lang="ru-RU" sz="85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Постановлением Правительства Российской Федерации </a:t>
            </a:r>
            <a:r>
              <a:rPr lang="ru-RU" sz="8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 07.10.2021 № 1701 "О внесении изменений в государственную программу Российской Федерации "Развитие образования" «к стратегическим национальным приоритетам в сфере реализации Программы относятся сбережение народа Российской Федерации и развитие человеческого потенциала, укрепление традиционных российских духовно-нравственных ценностей, культуры и исторической памяти, устойчивое развитие экономики Российской Федерации на новой технологической основе, развитие безопасного информационного пространства».</a:t>
            </a:r>
          </a:p>
          <a:p>
            <a:pPr indent="255137" algn="just"/>
            <a:endParaRPr lang="en-US" sz="8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255137" algn="just"/>
            <a:endParaRPr lang="ru-RU" sz="8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just">
              <a:buNone/>
            </a:pPr>
            <a:endParaRPr lang="en-US" sz="8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just">
              <a:buNone/>
            </a:pPr>
            <a:endParaRPr lang="en-US" sz="8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pic>
        <p:nvPicPr>
          <p:cNvPr id="5" name="Рисунок 28">
            <a:extLst>
              <a:ext uri="{FF2B5EF4-FFF2-40B4-BE49-F238E27FC236}">
                <a16:creationId xmlns:a16="http://schemas.microsoft.com/office/drawing/2014/main" id="{A4431341-08F1-3E99-39A3-087BC251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2" y="905545"/>
            <a:ext cx="3423057" cy="226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9ADF3A-55EB-F95B-22F2-FDE1C6683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066" y="574675"/>
            <a:ext cx="2685725" cy="29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2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D0B51E-772E-661A-4F46-792125C411BF}"/>
              </a:ext>
            </a:extLst>
          </p:cNvPr>
          <p:cNvSpPr/>
          <p:nvPr/>
        </p:nvSpPr>
        <p:spPr>
          <a:xfrm>
            <a:off x="130381" y="93111"/>
            <a:ext cx="4169731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Геопортальные системы Республики Мордовия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B54FD78-828D-7CE6-01D1-B73F87FD4082}"/>
              </a:ext>
            </a:extLst>
          </p:cNvPr>
          <p:cNvSpPr txBox="1">
            <a:spLocks/>
          </p:cNvSpPr>
          <p:nvPr/>
        </p:nvSpPr>
        <p:spPr>
          <a:xfrm>
            <a:off x="130381" y="634934"/>
            <a:ext cx="3696533" cy="434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Разработка и развитие геопортальных технологий, методов и алгоритмов интеллектуального анализа, интеграции и визуализации пространственных данных с целью накопления и распространения знаний о природных и социальных системах регионов России.</a:t>
            </a:r>
            <a:endParaRPr lang="en-GB" sz="755" dirty="0">
              <a:solidFill>
                <a:srgbClr val="B46EF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CABB7-2308-A22C-157B-400E08343B5E}"/>
              </a:ext>
            </a:extLst>
          </p:cNvPr>
          <p:cNvSpPr txBox="1"/>
          <p:nvPr/>
        </p:nvSpPr>
        <p:spPr>
          <a:xfrm>
            <a:off x="130381" y="401022"/>
            <a:ext cx="1413657" cy="278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ЦЕЛЬ ПРОЕКТА: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9352110-2EA5-7535-35EC-DF456F6A6EF1}"/>
              </a:ext>
            </a:extLst>
          </p:cNvPr>
          <p:cNvSpPr txBox="1">
            <a:spLocks/>
          </p:cNvSpPr>
          <p:nvPr/>
        </p:nvSpPr>
        <p:spPr>
          <a:xfrm>
            <a:off x="130380" y="1480702"/>
            <a:ext cx="3581824" cy="19105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554" indent="-129554" defTabSz="518217">
              <a:spcBef>
                <a:spcPts val="0"/>
              </a:spcBef>
              <a:buFontTx/>
              <a:buAutoNum type="arabicParenR"/>
              <a:defRPr/>
            </a:pPr>
            <a:r>
              <a:rPr lang="ru-RU" sz="755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Разработка технологий хранения, визуализации и распространения больших массивов пространственных данных 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основе геопортальных систем с целью обеспечения поддержки процесса принятия управленческих решений.</a:t>
            </a:r>
          </a:p>
          <a:p>
            <a:pPr marL="129554" indent="-129554" defTabSz="518217">
              <a:spcBef>
                <a:spcPts val="0"/>
              </a:spcBef>
              <a:buFontTx/>
              <a:buAutoNum type="arabicParenR"/>
              <a:defRPr/>
            </a:pPr>
            <a:r>
              <a:rPr lang="ru-RU" sz="755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Развитие интеллектуальных методов и алгоритмов анализа данных дистанционного зондирования 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синтеза знаний о территориальных системах, анализа структуры и свойств земель, прогнозирования и мониторинга пространственных процессов.</a:t>
            </a:r>
          </a:p>
          <a:p>
            <a:pPr marL="129554" indent="-129554" defTabSz="518217">
              <a:spcBef>
                <a:spcPts val="0"/>
              </a:spcBef>
              <a:buFontTx/>
              <a:buAutoNum type="arabicParenR"/>
              <a:defRPr/>
            </a:pPr>
            <a:r>
              <a:rPr lang="ru-RU" sz="755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Проектирование, разработка, сопровождение конкретных проектных геопортальных решений 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распространения пространственных данных о природных и социальных системах: геопорталов «Метагеосистемы Мордовии. Пространственные данные региона» (</a:t>
            </a:r>
            <a:r>
              <a:rPr lang="en-GB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https://meta.rgo.life/</a:t>
            </a:r>
            <a:r>
              <a:rPr lang="en-GB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«Природное и культурное наследие Мордовии. Путешествуем с Русским географическим обществом» (</a:t>
            </a:r>
            <a:r>
              <a:rPr lang="en-GB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https://map.rgo.life/</a:t>
            </a:r>
            <a:r>
              <a:rPr lang="en-GB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9E4D42D-96CC-2BB6-E316-69F45CD6CFCA}"/>
              </a:ext>
            </a:extLst>
          </p:cNvPr>
          <p:cNvSpPr txBox="1">
            <a:spLocks/>
          </p:cNvSpPr>
          <p:nvPr/>
        </p:nvSpPr>
        <p:spPr>
          <a:xfrm>
            <a:off x="3783095" y="2650501"/>
            <a:ext cx="2777913" cy="139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2114" rtl="0" eaLnBrk="1" latinLnBrk="0" hangingPunct="1">
              <a:lnSpc>
                <a:spcPct val="100000"/>
              </a:lnSpc>
              <a:spcBef>
                <a:spcPts val="998"/>
              </a:spcBef>
              <a:buFont typeface="Arial" panose="020B0604020202020204" pitchFamily="34" charset="0"/>
              <a:buNone/>
              <a:defRPr sz="1596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6057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39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2114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19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68171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998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4228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998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0285" indent="0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342" indent="0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399" indent="0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456" indent="0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05" dirty="0">
                <a:solidFill>
                  <a:srgbClr val="A5A5B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ПРИМЕНЕНИЕ ПРОСТРАНСТВЕННЫХ ДАННЫХ ДЛЯ ОБЕСПЕЧЕНИЯ УПРАВЛЕНИЯ ПРИРОДНЫМИ И СОЦИАЛЬНЫМИ СИСТЕМАМИ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B871F-9BB4-F645-1B7F-22E6E917FE58}"/>
              </a:ext>
            </a:extLst>
          </p:cNvPr>
          <p:cNvSpPr txBox="1"/>
          <p:nvPr/>
        </p:nvSpPr>
        <p:spPr>
          <a:xfrm>
            <a:off x="130381" y="1259786"/>
            <a:ext cx="1607043" cy="278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ЗАДАЧИ ПРОЕКТА: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5D8F63-7212-745C-0C34-31A4B9C0D8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09" b="19962"/>
          <a:stretch/>
        </p:blipFill>
        <p:spPr>
          <a:xfrm>
            <a:off x="3788890" y="642847"/>
            <a:ext cx="2792835" cy="197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0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F3B566-B6D7-7D88-1B8C-01128684A3E9}"/>
              </a:ext>
            </a:extLst>
          </p:cNvPr>
          <p:cNvSpPr/>
          <p:nvPr/>
        </p:nvSpPr>
        <p:spPr>
          <a:xfrm>
            <a:off x="130381" y="93111"/>
            <a:ext cx="3583032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Геопортальная программная платформа</a:t>
            </a:r>
          </a:p>
        </p:txBody>
      </p:sp>
      <p:sp>
        <p:nvSpPr>
          <p:cNvPr id="7" name="Image 2" descr="preencoded.png">
            <a:extLst>
              <a:ext uri="{FF2B5EF4-FFF2-40B4-BE49-F238E27FC236}">
                <a16:creationId xmlns:a16="http://schemas.microsoft.com/office/drawing/2014/main" id="{1AA1E890-C7A5-C113-A35C-E1CD6A78FB7F}"/>
              </a:ext>
            </a:extLst>
          </p:cNvPr>
          <p:cNvSpPr/>
          <p:nvPr/>
        </p:nvSpPr>
        <p:spPr>
          <a:xfrm>
            <a:off x="0" y="310318"/>
            <a:ext cx="6908800" cy="3598"/>
          </a:xfrm>
          <a:custGeom>
            <a:avLst/>
            <a:gdLst>
              <a:gd name="connsiteX0" fmla="*/ 0 w 18288000"/>
              <a:gd name="connsiteY0" fmla="*/ 0 h 9525"/>
              <a:gd name="connsiteX1" fmla="*/ 18288000 w 1828800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0" h="9525">
                <a:moveTo>
                  <a:pt x="0" y="0"/>
                </a:moveTo>
                <a:lnTo>
                  <a:pt x="18288000" y="0"/>
                </a:lnTo>
              </a:path>
            </a:pathLst>
          </a:custGeom>
          <a:ln w="19050" cap="flat">
            <a:solidFill>
              <a:srgbClr val="D5D5E0"/>
            </a:solidFill>
            <a:prstDash val="solid"/>
            <a:miter/>
          </a:ln>
        </p:spPr>
        <p:txBody>
          <a:bodyPr rtlCol="0" anchor="ctr"/>
          <a:lstStyle/>
          <a:p>
            <a:endParaRPr lang="ru-RU" sz="68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BD919-34BB-3679-5EC0-F57E1177518B}"/>
              </a:ext>
            </a:extLst>
          </p:cNvPr>
          <p:cNvSpPr txBox="1"/>
          <p:nvPr/>
        </p:nvSpPr>
        <p:spPr>
          <a:xfrm>
            <a:off x="115344" y="344345"/>
            <a:ext cx="6676834" cy="680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A5A5BB"/>
              </a:buClr>
            </a:pPr>
            <a:r>
              <a:rPr lang="ru-RU" sz="831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Результат 1 </a:t>
            </a:r>
            <a:r>
              <a:rPr lang="ru-RU" sz="83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Разработка геопортальной программной платформы для управления пространственно-распределенными ресурсами</a:t>
            </a:r>
            <a:r>
              <a:rPr lang="ru-RU" sz="83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обеспечивающей возможность быстрого развертывания и внедрения проектно-ориентированных геопортальных систем как инструмента распространения и визуализации больших массивов пространственных данных.</a:t>
            </a:r>
          </a:p>
          <a:p>
            <a:pPr>
              <a:spcBef>
                <a:spcPts val="567"/>
              </a:spcBef>
              <a:buClr>
                <a:schemeClr val="accent1">
                  <a:lumMod val="75000"/>
                </a:schemeClr>
              </a:buClr>
              <a:buSzPct val="80000"/>
            </a:pPr>
            <a:r>
              <a:rPr lang="ru-RU" sz="831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Финансовая поддержка: </a:t>
            </a:r>
            <a:r>
              <a:rPr lang="ru-RU" sz="83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Фонд содействия инновациям.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F9F55B4-235E-AB55-2DC0-4784E81B4ECA}"/>
              </a:ext>
            </a:extLst>
          </p:cNvPr>
          <p:cNvSpPr txBox="1">
            <a:spLocks/>
          </p:cNvSpPr>
          <p:nvPr/>
        </p:nvSpPr>
        <p:spPr>
          <a:xfrm>
            <a:off x="2302712" y="1040321"/>
            <a:ext cx="1558200" cy="264773"/>
          </a:xfrm>
          <a:prstGeom prst="rect">
            <a:avLst/>
          </a:prstGeom>
        </p:spPr>
        <p:txBody>
          <a:bodyPr vert="horz" lIns="51816" tIns="25908" rIns="51816" bIns="259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6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Внедрение по модели </a:t>
            </a:r>
            <a:r>
              <a:rPr lang="en-US" sz="76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Self Host</a:t>
            </a:r>
            <a:endParaRPr lang="ru-RU" sz="765" dirty="0">
              <a:solidFill>
                <a:srgbClr val="6051A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1C15C7C-3CDF-30D5-1C62-ECD0F6E2F82F}"/>
              </a:ext>
            </a:extLst>
          </p:cNvPr>
          <p:cNvSpPr/>
          <p:nvPr/>
        </p:nvSpPr>
        <p:spPr>
          <a:xfrm>
            <a:off x="2451386" y="2171362"/>
            <a:ext cx="1716718" cy="1648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Преимущества клиента:</a:t>
            </a:r>
          </a:p>
          <a:p>
            <a:endParaRPr lang="ru-RU" sz="59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1) </a:t>
            </a:r>
            <a:r>
              <a:rPr lang="ru-RU" sz="59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Полный контроль </a:t>
            </a:r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над внедряемой системой и хранилищем пространственных данных.</a:t>
            </a:r>
          </a:p>
          <a:p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2) </a:t>
            </a:r>
            <a:r>
              <a:rPr lang="ru-RU" sz="59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Отсутствие оплаты подписки </a:t>
            </a:r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клиент платит за систему один раз и использует ее в своей организационной деятельности.</a:t>
            </a:r>
          </a:p>
          <a:p>
            <a:endParaRPr lang="ru-RU" sz="59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59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Дополнительная стоимость </a:t>
            </a:r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этом может быть выставлена за оказание услуг технической поддержки, обновления и индивидуальной доработки системы. При этом стоимость зависит от сложности и длительности проектных работ.</a:t>
            </a:r>
          </a:p>
          <a:p>
            <a:endParaRPr lang="ru-RU" sz="59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F3F9586-1B4A-5E9F-CF54-7B60CB27AAA2}"/>
              </a:ext>
            </a:extLst>
          </p:cNvPr>
          <p:cNvSpPr txBox="1">
            <a:spLocks/>
          </p:cNvSpPr>
          <p:nvPr/>
        </p:nvSpPr>
        <p:spPr>
          <a:xfrm>
            <a:off x="4418911" y="1091126"/>
            <a:ext cx="1815267" cy="170028"/>
          </a:xfrm>
          <a:prstGeom prst="rect">
            <a:avLst/>
          </a:prstGeom>
        </p:spPr>
        <p:txBody>
          <a:bodyPr vert="horz" lIns="38862" tIns="19431" rIns="38862" bIns="19431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76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Внедрение по модели </a:t>
            </a:r>
            <a:r>
              <a:rPr lang="en-US" sz="76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SaaS</a:t>
            </a:r>
            <a:endParaRPr lang="ru-RU" sz="765" dirty="0">
              <a:solidFill>
                <a:srgbClr val="6051A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7CC3B42-B4B0-874D-1B71-E2C145D37932}"/>
              </a:ext>
            </a:extLst>
          </p:cNvPr>
          <p:cNvSpPr/>
          <p:nvPr/>
        </p:nvSpPr>
        <p:spPr>
          <a:xfrm>
            <a:off x="4418912" y="2205145"/>
            <a:ext cx="2373267" cy="132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Альтернативный набор преимуществ:</a:t>
            </a:r>
            <a:endParaRPr lang="en-US" sz="59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59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1) </a:t>
            </a:r>
            <a:r>
              <a:rPr lang="ru-RU" sz="59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Отсутствие работ по развертыванию </a:t>
            </a:r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геопортальной системы на инфраструктуре организации;</a:t>
            </a:r>
          </a:p>
          <a:p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2) </a:t>
            </a:r>
            <a:r>
              <a:rPr lang="ru-RU" sz="59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Ежемесячная оплата подписки</a:t>
            </a:r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средняя стоимость которой </a:t>
            </a:r>
            <a:r>
              <a:rPr lang="ru-RU" sz="59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существенно меньше </a:t>
            </a:r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величины единоразовой покупки </a:t>
            </a:r>
            <a:r>
              <a:rPr lang="ru-RU" sz="595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геопортального</a:t>
            </a:r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фреймворка.</a:t>
            </a:r>
          </a:p>
          <a:p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3) Централизованное, </a:t>
            </a:r>
            <a:r>
              <a:rPr lang="ru-RU" sz="59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бесшовное и бесплатное обновление </a:t>
            </a:r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системы и исправление ошибок.</a:t>
            </a:r>
          </a:p>
          <a:p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4) </a:t>
            </a:r>
            <a:r>
              <a:rPr lang="ru-RU" sz="595" dirty="0">
                <a:solidFill>
                  <a:srgbClr val="605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Гибкое определение стоимости </a:t>
            </a:r>
            <a:r>
              <a:rPr lang="ru-RU" sz="59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подписки исходя из предоставляемого функционала и максимального количества обрабатываемых данных.</a:t>
            </a:r>
            <a:endParaRPr lang="en-US" sz="59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28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59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E3B7C13-702A-4459-640F-E0CBB005E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44"/>
          <a:stretch/>
        </p:blipFill>
        <p:spPr bwMode="auto">
          <a:xfrm>
            <a:off x="4470046" y="1280971"/>
            <a:ext cx="2224428" cy="90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518A3C8-6CD2-B4CF-30EE-63A9E01E7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4" r="23436"/>
          <a:stretch/>
        </p:blipFill>
        <p:spPr bwMode="auto">
          <a:xfrm>
            <a:off x="2451589" y="1256755"/>
            <a:ext cx="1703116" cy="90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F1CC26-2B45-83FF-BB10-AF17F4B840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68"/>
          <a:stretch/>
        </p:blipFill>
        <p:spPr bwMode="auto">
          <a:xfrm>
            <a:off x="185192" y="2144007"/>
            <a:ext cx="2112810" cy="1153186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206B5D7-9F9E-1282-5630-11C94DB15D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192" y="1149559"/>
            <a:ext cx="2117521" cy="921826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385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7D6034-0E65-CE72-E642-00A1B6FD16EA}"/>
              </a:ext>
            </a:extLst>
          </p:cNvPr>
          <p:cNvSpPr/>
          <p:nvPr/>
        </p:nvSpPr>
        <p:spPr>
          <a:xfrm>
            <a:off x="130380" y="93111"/>
            <a:ext cx="2731838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Геопорталы + Интернет вещей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5B69F-4BF3-F1D2-B83A-9674A5C12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73" y="1242090"/>
            <a:ext cx="4776899" cy="17627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D64F26-A746-35F7-FA87-0B0AA3AF7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273" y="394732"/>
            <a:ext cx="1732376" cy="2485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ADB84D-013C-20D5-9676-E0798F03A2A6}"/>
              </a:ext>
            </a:extLst>
          </p:cNvPr>
          <p:cNvSpPr txBox="1"/>
          <p:nvPr/>
        </p:nvSpPr>
        <p:spPr>
          <a:xfrm>
            <a:off x="124524" y="434517"/>
            <a:ext cx="4776899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67"/>
              </a:spcBef>
              <a:buClr>
                <a:schemeClr val="accent1">
                  <a:lumMod val="75000"/>
                </a:schemeClr>
              </a:buClr>
              <a:buSzPct val="80000"/>
            </a:pPr>
            <a:r>
              <a:rPr lang="ru-RU" sz="755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Результат 2 </a:t>
            </a:r>
            <a:r>
              <a:rPr lang="ru-RU" sz="755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Разработка системы дистанционного мониторинга и управления пространственно-распределенными объектами 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основе использования геопортальных технологий, пространственных данных, концепции Интернета вещей.</a:t>
            </a:r>
            <a:endParaRPr lang="ru-RU" sz="529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ts val="567"/>
              </a:spcBef>
              <a:buClr>
                <a:schemeClr val="accent1">
                  <a:lumMod val="75000"/>
                </a:schemeClr>
              </a:buClr>
              <a:buSzPct val="80000"/>
            </a:pPr>
            <a:r>
              <a:rPr lang="ru-RU" sz="755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Финансовая поддержка: 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конкурс </a:t>
            </a:r>
            <a:r>
              <a:rPr lang="ru-RU" sz="755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внутривузовских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грантов + коммерческое </a:t>
            </a:r>
            <a:r>
              <a:rPr lang="ru-RU" sz="755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софинансирование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ru-RU" sz="755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027FBE-3AF1-6246-BAF0-7CF2E9539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065" y="1360361"/>
            <a:ext cx="1336596" cy="231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6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CDF3B8-C2FE-7AAF-98CC-774592FDB155}"/>
              </a:ext>
            </a:extLst>
          </p:cNvPr>
          <p:cNvSpPr/>
          <p:nvPr/>
        </p:nvSpPr>
        <p:spPr>
          <a:xfrm>
            <a:off x="130381" y="93111"/>
            <a:ext cx="2579552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Анализ космической съемки</a:t>
            </a:r>
          </a:p>
        </p:txBody>
      </p:sp>
      <p:sp>
        <p:nvSpPr>
          <p:cNvPr id="7" name="Image 2" descr="preencoded.png">
            <a:extLst>
              <a:ext uri="{FF2B5EF4-FFF2-40B4-BE49-F238E27FC236}">
                <a16:creationId xmlns:a16="http://schemas.microsoft.com/office/drawing/2014/main" id="{7526839E-CEFF-6361-906E-F59AB8B4C966}"/>
              </a:ext>
            </a:extLst>
          </p:cNvPr>
          <p:cNvSpPr/>
          <p:nvPr/>
        </p:nvSpPr>
        <p:spPr>
          <a:xfrm>
            <a:off x="0" y="545547"/>
            <a:ext cx="6908800" cy="3598"/>
          </a:xfrm>
          <a:custGeom>
            <a:avLst/>
            <a:gdLst>
              <a:gd name="connsiteX0" fmla="*/ 0 w 18288000"/>
              <a:gd name="connsiteY0" fmla="*/ 0 h 9525"/>
              <a:gd name="connsiteX1" fmla="*/ 18288000 w 1828800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0" h="9525">
                <a:moveTo>
                  <a:pt x="0" y="0"/>
                </a:moveTo>
                <a:lnTo>
                  <a:pt x="18288000" y="0"/>
                </a:lnTo>
              </a:path>
            </a:pathLst>
          </a:custGeom>
          <a:ln w="19050" cap="flat">
            <a:solidFill>
              <a:srgbClr val="D5D5E0"/>
            </a:solidFill>
            <a:prstDash val="solid"/>
            <a:miter/>
          </a:ln>
        </p:spPr>
        <p:txBody>
          <a:bodyPr rtlCol="0" anchor="ctr"/>
          <a:lstStyle/>
          <a:p>
            <a:endParaRPr lang="ru-RU" sz="68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06B62-B923-8BC7-278D-ECA597192C87}"/>
              </a:ext>
            </a:extLst>
          </p:cNvPr>
          <p:cNvSpPr txBox="1"/>
          <p:nvPr/>
        </p:nvSpPr>
        <p:spPr>
          <a:xfrm>
            <a:off x="121420" y="354721"/>
            <a:ext cx="6676834" cy="1008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>
                <a:srgbClr val="9E0000"/>
              </a:buClr>
              <a:buFontTx/>
              <a:buNone/>
            </a:pPr>
            <a:endParaRPr lang="ru-RU" sz="397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ct val="0"/>
              </a:spcBef>
              <a:buClr>
                <a:srgbClr val="9E0000"/>
              </a:buClr>
            </a:pPr>
            <a:r>
              <a:rPr lang="ru-RU" sz="755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Результат 3 </a:t>
            </a:r>
            <a:r>
              <a:rPr lang="ru-RU" sz="755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ru-RU" altLang="ru-RU" sz="755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Разработка новых алгоритмов анализа данных дистанционного зондирования Земли </a:t>
            </a:r>
            <a:r>
              <a:rPr lang="ru-RU" alt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(в том числе космической съемки) на основе нейронных сетей, ансамблей классификаторов, методов цифровой обработки сигналов данных для д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ешифрирования данных ДЗЗ с целью извлечения пространственно-ассоциированной информации о природных и социальных системах, в том числе анализа структуры и свойств земель, мониторинга развития чрезвычайных процессов и явлений. Составление системы тематических карт на основе алгоритмов анализа пространственных данных.</a:t>
            </a:r>
            <a:endParaRPr lang="ru-RU" sz="755" dirty="0">
              <a:solidFill>
                <a:srgbClr val="B46EF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9E0000"/>
              </a:buClr>
              <a:buFontTx/>
              <a:buNone/>
            </a:pPr>
            <a:endParaRPr lang="ru-RU" sz="529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ts val="567"/>
              </a:spcBef>
              <a:buClr>
                <a:schemeClr val="accent1">
                  <a:lumMod val="75000"/>
                </a:schemeClr>
              </a:buClr>
              <a:buSzPct val="80000"/>
            </a:pPr>
            <a:r>
              <a:rPr lang="ru-RU" sz="755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Финансовая поддержка: 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РНФ. </a:t>
            </a:r>
            <a:endParaRPr lang="ru-RU" sz="755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98D00E6-3198-098C-3422-77991E30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50" y="1462981"/>
            <a:ext cx="1526573" cy="74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4A2AD66-FAB4-B0D4-A15C-7C6A4B4C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75" y="2295164"/>
            <a:ext cx="1526573" cy="74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22">
            <a:extLst>
              <a:ext uri="{FF2B5EF4-FFF2-40B4-BE49-F238E27FC236}">
                <a16:creationId xmlns:a16="http://schemas.microsoft.com/office/drawing/2014/main" id="{8F92762B-22D1-5A57-82CF-F5525A29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445" y="3157397"/>
            <a:ext cx="1832678" cy="60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859C1F-4121-13CB-B746-EF404DC4B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30" y="2424281"/>
            <a:ext cx="1738745" cy="13872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78D09E-A439-B7AC-940D-00DBED7D3C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62" y="2501940"/>
            <a:ext cx="813962" cy="138743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12E69F8-1228-D26A-3D29-D8B1BCAA6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7"/>
          <a:stretch/>
        </p:blipFill>
        <p:spPr bwMode="auto">
          <a:xfrm>
            <a:off x="115345" y="1498854"/>
            <a:ext cx="2509237" cy="154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E6F681-8DAD-5A98-E8A8-FD04E686EF0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6808" y="1376824"/>
            <a:ext cx="2403519" cy="1012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757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789CF9-0DDC-9C40-00DA-5DC91F723D85}"/>
              </a:ext>
            </a:extLst>
          </p:cNvPr>
          <p:cNvSpPr/>
          <p:nvPr/>
        </p:nvSpPr>
        <p:spPr>
          <a:xfrm>
            <a:off x="130380" y="93111"/>
            <a:ext cx="5958682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Интерактивная карта «Природное и культурное наследие Мордовии»</a:t>
            </a: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67D04A5B-5F02-546A-5F92-02A7D71B5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599344" y="3557271"/>
            <a:ext cx="165523" cy="133138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B92BA05A-2357-37AD-229D-121BEA8C4793}"/>
              </a:ext>
            </a:extLst>
          </p:cNvPr>
          <p:cNvSpPr/>
          <p:nvPr/>
        </p:nvSpPr>
        <p:spPr>
          <a:xfrm>
            <a:off x="6595745" y="3557271"/>
            <a:ext cx="71967" cy="1331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1048"/>
              </a:lnSpc>
            </a:pPr>
            <a:r>
              <a:rPr lang="en-US" sz="755" dirty="0">
                <a:solidFill>
                  <a:srgbClr val="A5A5B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A0D640-9734-A045-23AA-71175790A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506821" y="1532509"/>
            <a:ext cx="745009" cy="16417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9C2396-D639-DBA4-9A7D-0DD34D036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3"/>
          <a:stretch/>
        </p:blipFill>
        <p:spPr>
          <a:xfrm flipH="1">
            <a:off x="5010019" y="1209574"/>
            <a:ext cx="1897504" cy="2677272"/>
          </a:xfrm>
          <a:prstGeom prst="rect">
            <a:avLst/>
          </a:prstGeom>
        </p:spPr>
      </p:pic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8DD847E5-B4DD-8D64-290A-0401030C95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73" y="1528990"/>
            <a:ext cx="1475886" cy="147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7462EE32-4271-AEEB-5669-936FCC987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94" y="1117663"/>
            <a:ext cx="3551897" cy="47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9E0000"/>
              </a:buClr>
              <a:buFontTx/>
              <a:buNone/>
            </a:pPr>
            <a:endParaRPr lang="ru-RU" altLang="ru-RU" sz="45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9E0000"/>
              </a:buClr>
              <a:buFontTx/>
              <a:buNone/>
            </a:pPr>
            <a:endParaRPr lang="ru-RU" altLang="ru-RU" sz="453" b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9E0000"/>
              </a:buClr>
              <a:buFontTx/>
              <a:buNone/>
            </a:pPr>
            <a:r>
              <a:rPr lang="ru-RU" altLang="ru-RU" sz="793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Адрес проекта: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9E0000"/>
              </a:buClr>
              <a:buFontTx/>
              <a:buNone/>
            </a:pPr>
            <a:r>
              <a:rPr lang="en-US" altLang="ru-RU" sz="793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9"/>
              </a:rPr>
              <a:t>https://map.rgo.life</a:t>
            </a:r>
            <a:endParaRPr lang="en-US" altLang="ru-RU" sz="793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E8422-E75B-27F0-717A-38296F71A9C2}"/>
              </a:ext>
            </a:extLst>
          </p:cNvPr>
          <p:cNvSpPr txBox="1"/>
          <p:nvPr/>
        </p:nvSpPr>
        <p:spPr>
          <a:xfrm>
            <a:off x="1577916" y="1300640"/>
            <a:ext cx="3140364" cy="336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793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Группа проекта в ВК: </a:t>
            </a:r>
            <a:r>
              <a:rPr lang="en-US" altLang="ru-RU" sz="793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10"/>
              </a:rPr>
              <a:t>https://vk.com/interactive_map_of_mordovia</a:t>
            </a:r>
            <a:endParaRPr lang="ru-RU" altLang="ru-RU" sz="793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6E36B9-F524-A4DB-7A68-4DDDE2E88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321" y="1610412"/>
            <a:ext cx="1353449" cy="13347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7E3BBC-4B15-D0A6-C0FE-C4AA8A1206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3468" y="1609704"/>
            <a:ext cx="1837435" cy="13780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903990-DC8D-6184-DC2F-7E4FFD66E9E0}"/>
              </a:ext>
            </a:extLst>
          </p:cNvPr>
          <p:cNvSpPr txBox="1"/>
          <p:nvPr/>
        </p:nvSpPr>
        <p:spPr>
          <a:xfrm>
            <a:off x="2242400" y="3004876"/>
            <a:ext cx="2638503" cy="58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9E0000"/>
              </a:buClr>
              <a:buFontTx/>
              <a:buNone/>
            </a:pPr>
            <a:r>
              <a:rPr lang="ru-RU" altLang="ru-RU" sz="793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Интерактивная карта разработана с использованием технологий адаптивной верстки, представляет собой мобильное веб-приложение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9E0000"/>
              </a:buClr>
              <a:buFontTx/>
              <a:buNone/>
            </a:pPr>
            <a:r>
              <a:rPr lang="ru-RU" altLang="ru-RU" sz="793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десктопную систему.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A2C9BF-44BD-1E5C-FDB6-DD9D45603664}"/>
              </a:ext>
            </a:extLst>
          </p:cNvPr>
          <p:cNvSpPr txBox="1"/>
          <p:nvPr/>
        </p:nvSpPr>
        <p:spPr>
          <a:xfrm>
            <a:off x="146645" y="429065"/>
            <a:ext cx="6676834" cy="866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>
                <a:srgbClr val="9E0000"/>
              </a:buClr>
              <a:buFontTx/>
              <a:buNone/>
            </a:pPr>
            <a:r>
              <a:rPr lang="ru-RU" sz="755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Цель этапа 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ru-RU" alt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Разработка интерактивной карты «</a:t>
            </a:r>
            <a:r>
              <a:rPr lang="ru-RU" altLang="ru-RU" sz="755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Природное и культурное наследие Мордовии. Путешествуем с Русским географическим обществом</a:t>
            </a:r>
            <a:r>
              <a:rPr lang="ru-RU" alt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», включающей систему электронных географических карт объектов природного и исторического наследия культурного ландшафта Мордовии, туристских маршрутов для обучающихся, краеведов, туристов и путешественников, а также для развития эффективного туристского бизнеса, основанного на использовании новейших информационных технологий для создания турпродукта и его продвижения на рынке.</a:t>
            </a:r>
            <a:endParaRPr lang="ru-RU" sz="75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ts val="567"/>
              </a:spcBef>
              <a:buClr>
                <a:schemeClr val="accent1">
                  <a:lumMod val="75000"/>
                </a:schemeClr>
              </a:buClr>
              <a:buSzPct val="80000"/>
            </a:pPr>
            <a:r>
              <a:rPr lang="ru-RU" sz="755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Финансовая поддержка: </a:t>
            </a:r>
            <a:r>
              <a:rPr lang="ru-RU" sz="75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РГО. </a:t>
            </a:r>
            <a:endParaRPr lang="ru-RU" sz="755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35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446" y="2721"/>
            <a:ext cx="6705600" cy="3885565"/>
            <a:chOff x="206446" y="2721"/>
            <a:chExt cx="6705600" cy="388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446" y="2996"/>
              <a:ext cx="6705362" cy="3885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18" y="2721"/>
              <a:ext cx="236090" cy="3859008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D6BB1B-277B-616A-A0FC-6CF906E9D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35"/>
          <a:stretch/>
        </p:blipFill>
        <p:spPr>
          <a:xfrm>
            <a:off x="3623029" y="508248"/>
            <a:ext cx="2971303" cy="328709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E57F7AB-59B0-E8D5-3D69-492DD8812F6A}"/>
              </a:ext>
            </a:extLst>
          </p:cNvPr>
          <p:cNvGrpSpPr/>
          <p:nvPr/>
        </p:nvGrpSpPr>
        <p:grpSpPr>
          <a:xfrm>
            <a:off x="2145328" y="2860675"/>
            <a:ext cx="655693" cy="1026160"/>
            <a:chOff x="9258751" y="1656552"/>
            <a:chExt cx="2933248" cy="510980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6B440D3-8E4E-C72A-3B47-44D3290C3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96926" y="2495385"/>
              <a:ext cx="1455827" cy="315306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A431881-BBB2-7ACB-3B2F-05F97FA81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984" r="10693"/>
            <a:stretch/>
          </p:blipFill>
          <p:spPr>
            <a:xfrm flipH="1">
              <a:off x="9258751" y="1656552"/>
              <a:ext cx="2933248" cy="5109807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B67752-EC3D-C066-A86C-E103E11FCD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31" r="16480"/>
          <a:stretch/>
        </p:blipFill>
        <p:spPr>
          <a:xfrm>
            <a:off x="103103" y="508248"/>
            <a:ext cx="2963353" cy="245892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7E23FBD-3C51-4728-CB76-B0BBABABFEEF}"/>
              </a:ext>
            </a:extLst>
          </p:cNvPr>
          <p:cNvSpPr/>
          <p:nvPr/>
        </p:nvSpPr>
        <p:spPr>
          <a:xfrm>
            <a:off x="4805" y="97211"/>
            <a:ext cx="5958682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Интерактивная карта «Природное и культурное наследие Мордовии»</a:t>
            </a:r>
          </a:p>
        </p:txBody>
      </p:sp>
    </p:spTree>
    <p:extLst>
      <p:ext uri="{BB962C8B-B14F-4D97-AF65-F5344CB8AC3E}">
        <p14:creationId xmlns:p14="http://schemas.microsoft.com/office/powerpoint/2010/main" val="2122529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1231</Words>
  <Application>Microsoft Office PowerPoint</Application>
  <PresentationFormat>Произвольный</PresentationFormat>
  <Paragraphs>77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Gotham Pro Black</vt:lpstr>
      <vt:lpstr>Open Sans</vt:lpstr>
      <vt:lpstr>Roboto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Шаблон.cdr</dc:title>
  <dc:creator>Олеся</dc:creator>
  <cp:lastModifiedBy>Расул Гиниатуллин</cp:lastModifiedBy>
  <cp:revision>5</cp:revision>
  <dcterms:created xsi:type="dcterms:W3CDTF">2024-08-12T09:09:07Z</dcterms:created>
  <dcterms:modified xsi:type="dcterms:W3CDTF">2024-08-22T12:44:11Z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2024-07-30T00:00:00Z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2024-08-12T00:00:00Z</vt:filetime>
  </property>
</Properties>
</file>