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.jpg" ContentType="image/jpeg"/>
  <Override PartName="/ppt/media/image7.JPG" ContentType="image/jpeg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2" r:id="rId2"/>
    <p:sldId id="31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11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296" r:id="rId49"/>
    <p:sldId id="297" r:id="rId50"/>
    <p:sldId id="298" r:id="rId51"/>
    <p:sldId id="299" r:id="rId52"/>
    <p:sldId id="300" r:id="rId53"/>
    <p:sldId id="313" r:id="rId54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1194" y="4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3948" y="1064078"/>
            <a:ext cx="7816103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62A2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07BBA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07BBA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62A2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07BBA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62A2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07BBA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62A2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62A2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74654" y="591785"/>
            <a:ext cx="3394691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07BBA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3424" y="1738761"/>
            <a:ext cx="7837151" cy="2873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207BBA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7624" y="4940117"/>
            <a:ext cx="177800" cy="146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0062A2"/>
                </a:solidFill>
                <a:latin typeface="Open Sans"/>
                <a:cs typeface="Open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roway.tech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51434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897120" cy="5143500"/>
            </a:xfrm>
            <a:custGeom>
              <a:avLst/>
              <a:gdLst/>
              <a:ahLst/>
              <a:cxnLst/>
              <a:rect l="l" t="t" r="r" b="b"/>
              <a:pathLst>
                <a:path w="4897120" h="5143500">
                  <a:moveTo>
                    <a:pt x="4896590" y="5143489"/>
                  </a:moveTo>
                  <a:lnTo>
                    <a:pt x="0" y="5143489"/>
                  </a:lnTo>
                  <a:lnTo>
                    <a:pt x="0" y="0"/>
                  </a:lnTo>
                  <a:lnTo>
                    <a:pt x="4896590" y="0"/>
                  </a:lnTo>
                  <a:lnTo>
                    <a:pt x="4896590" y="5143489"/>
                  </a:lnTo>
                  <a:close/>
                </a:path>
              </a:pathLst>
            </a:custGeom>
            <a:solidFill>
              <a:srgbClr val="207BBA">
                <a:alpha val="91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6567" y="649236"/>
              <a:ext cx="1303655" cy="293370"/>
            </a:xfrm>
            <a:custGeom>
              <a:avLst/>
              <a:gdLst/>
              <a:ahLst/>
              <a:cxnLst/>
              <a:rect l="l" t="t" r="r" b="b"/>
              <a:pathLst>
                <a:path w="1303655" h="293369">
                  <a:moveTo>
                    <a:pt x="50457" y="173189"/>
                  </a:moveTo>
                  <a:lnTo>
                    <a:pt x="34493" y="151714"/>
                  </a:lnTo>
                  <a:lnTo>
                    <a:pt x="24777" y="127711"/>
                  </a:lnTo>
                  <a:lnTo>
                    <a:pt x="21361" y="103111"/>
                  </a:lnTo>
                  <a:lnTo>
                    <a:pt x="24282" y="79870"/>
                  </a:lnTo>
                  <a:lnTo>
                    <a:pt x="5245" y="113512"/>
                  </a:lnTo>
                  <a:lnTo>
                    <a:pt x="0" y="150571"/>
                  </a:lnTo>
                  <a:lnTo>
                    <a:pt x="8343" y="187071"/>
                  </a:lnTo>
                  <a:lnTo>
                    <a:pt x="30149" y="218998"/>
                  </a:lnTo>
                  <a:lnTo>
                    <a:pt x="34048" y="207048"/>
                  </a:lnTo>
                  <a:lnTo>
                    <a:pt x="38747" y="195402"/>
                  </a:lnTo>
                  <a:lnTo>
                    <a:pt x="44221" y="184099"/>
                  </a:lnTo>
                  <a:lnTo>
                    <a:pt x="50457" y="173189"/>
                  </a:lnTo>
                  <a:close/>
                </a:path>
                <a:path w="1303655" h="293369">
                  <a:moveTo>
                    <a:pt x="77800" y="34417"/>
                  </a:moveTo>
                  <a:lnTo>
                    <a:pt x="18097" y="0"/>
                  </a:lnTo>
                  <a:lnTo>
                    <a:pt x="18097" y="68732"/>
                  </a:lnTo>
                  <a:lnTo>
                    <a:pt x="30937" y="56807"/>
                  </a:lnTo>
                  <a:lnTo>
                    <a:pt x="45339" y="47015"/>
                  </a:lnTo>
                  <a:lnTo>
                    <a:pt x="61048" y="39497"/>
                  </a:lnTo>
                  <a:lnTo>
                    <a:pt x="77800" y="34417"/>
                  </a:lnTo>
                  <a:close/>
                </a:path>
                <a:path w="1303655" h="293369">
                  <a:moveTo>
                    <a:pt x="78244" y="258394"/>
                  </a:moveTo>
                  <a:lnTo>
                    <a:pt x="61341" y="253352"/>
                  </a:lnTo>
                  <a:lnTo>
                    <a:pt x="45504" y="245833"/>
                  </a:lnTo>
                  <a:lnTo>
                    <a:pt x="31000" y="235978"/>
                  </a:lnTo>
                  <a:lnTo>
                    <a:pt x="18097" y="223951"/>
                  </a:lnTo>
                  <a:lnTo>
                    <a:pt x="18097" y="293090"/>
                  </a:lnTo>
                  <a:lnTo>
                    <a:pt x="78244" y="258394"/>
                  </a:lnTo>
                  <a:close/>
                </a:path>
                <a:path w="1303655" h="293369">
                  <a:moveTo>
                    <a:pt x="91338" y="119557"/>
                  </a:moveTo>
                  <a:lnTo>
                    <a:pt x="83858" y="107124"/>
                  </a:lnTo>
                  <a:lnTo>
                    <a:pt x="79832" y="93027"/>
                  </a:lnTo>
                  <a:lnTo>
                    <a:pt x="80048" y="78625"/>
                  </a:lnTo>
                  <a:lnTo>
                    <a:pt x="85242" y="65303"/>
                  </a:lnTo>
                  <a:lnTo>
                    <a:pt x="75107" y="63474"/>
                  </a:lnTo>
                  <a:lnTo>
                    <a:pt x="34671" y="89090"/>
                  </a:lnTo>
                  <a:lnTo>
                    <a:pt x="34467" y="114858"/>
                  </a:lnTo>
                  <a:lnTo>
                    <a:pt x="42456" y="140169"/>
                  </a:lnTo>
                  <a:lnTo>
                    <a:pt x="57200" y="162280"/>
                  </a:lnTo>
                  <a:lnTo>
                    <a:pt x="64973" y="151015"/>
                  </a:lnTo>
                  <a:lnTo>
                    <a:pt x="73266" y="140131"/>
                  </a:lnTo>
                  <a:lnTo>
                    <a:pt x="82067" y="129641"/>
                  </a:lnTo>
                  <a:lnTo>
                    <a:pt x="91338" y="119557"/>
                  </a:lnTo>
                  <a:close/>
                </a:path>
                <a:path w="1303655" h="293369">
                  <a:moveTo>
                    <a:pt x="124079" y="45021"/>
                  </a:moveTo>
                  <a:lnTo>
                    <a:pt x="107213" y="43357"/>
                  </a:lnTo>
                  <a:lnTo>
                    <a:pt x="90360" y="44081"/>
                  </a:lnTo>
                  <a:lnTo>
                    <a:pt x="73774" y="47142"/>
                  </a:lnTo>
                  <a:lnTo>
                    <a:pt x="57696" y="52527"/>
                  </a:lnTo>
                  <a:lnTo>
                    <a:pt x="65620" y="51765"/>
                  </a:lnTo>
                  <a:lnTo>
                    <a:pt x="75374" y="52133"/>
                  </a:lnTo>
                  <a:lnTo>
                    <a:pt x="85280" y="53352"/>
                  </a:lnTo>
                  <a:lnTo>
                    <a:pt x="93687" y="55130"/>
                  </a:lnTo>
                  <a:lnTo>
                    <a:pt x="100660" y="50927"/>
                  </a:lnTo>
                  <a:lnTo>
                    <a:pt x="108140" y="47802"/>
                  </a:lnTo>
                  <a:lnTo>
                    <a:pt x="115989" y="45821"/>
                  </a:lnTo>
                  <a:lnTo>
                    <a:pt x="124079" y="45021"/>
                  </a:lnTo>
                  <a:close/>
                </a:path>
                <a:path w="1303655" h="293369">
                  <a:moveTo>
                    <a:pt x="128917" y="88252"/>
                  </a:moveTo>
                  <a:lnTo>
                    <a:pt x="121716" y="82296"/>
                  </a:lnTo>
                  <a:lnTo>
                    <a:pt x="113995" y="77063"/>
                  </a:lnTo>
                  <a:lnTo>
                    <a:pt x="105803" y="72605"/>
                  </a:lnTo>
                  <a:lnTo>
                    <a:pt x="97205" y="68935"/>
                  </a:lnTo>
                  <a:lnTo>
                    <a:pt x="92290" y="79121"/>
                  </a:lnTo>
                  <a:lnTo>
                    <a:pt x="91503" y="90017"/>
                  </a:lnTo>
                  <a:lnTo>
                    <a:pt x="94284" y="100901"/>
                  </a:lnTo>
                  <a:lnTo>
                    <a:pt x="100076" y="111086"/>
                  </a:lnTo>
                  <a:lnTo>
                    <a:pt x="106959" y="104978"/>
                  </a:lnTo>
                  <a:lnTo>
                    <a:pt x="114071" y="99136"/>
                  </a:lnTo>
                  <a:lnTo>
                    <a:pt x="121386" y="93560"/>
                  </a:lnTo>
                  <a:lnTo>
                    <a:pt x="128917" y="88252"/>
                  </a:lnTo>
                  <a:close/>
                </a:path>
                <a:path w="1303655" h="293369">
                  <a:moveTo>
                    <a:pt x="158229" y="128790"/>
                  </a:moveTo>
                  <a:lnTo>
                    <a:pt x="153911" y="120370"/>
                  </a:lnTo>
                  <a:lnTo>
                    <a:pt x="149047" y="112280"/>
                  </a:lnTo>
                  <a:lnTo>
                    <a:pt x="143637" y="104546"/>
                  </a:lnTo>
                  <a:lnTo>
                    <a:pt x="137706" y="97193"/>
                  </a:lnTo>
                  <a:lnTo>
                    <a:pt x="130048" y="102438"/>
                  </a:lnTo>
                  <a:lnTo>
                    <a:pt x="122605" y="108000"/>
                  </a:lnTo>
                  <a:lnTo>
                    <a:pt x="115379" y="113842"/>
                  </a:lnTo>
                  <a:lnTo>
                    <a:pt x="108407" y="119964"/>
                  </a:lnTo>
                  <a:lnTo>
                    <a:pt x="120688" y="127660"/>
                  </a:lnTo>
                  <a:lnTo>
                    <a:pt x="133756" y="131622"/>
                  </a:lnTo>
                  <a:lnTo>
                    <a:pt x="146596" y="131953"/>
                  </a:lnTo>
                  <a:lnTo>
                    <a:pt x="158229" y="128790"/>
                  </a:lnTo>
                  <a:close/>
                </a:path>
                <a:path w="1303655" h="293369">
                  <a:moveTo>
                    <a:pt x="161417" y="68846"/>
                  </a:moveTo>
                  <a:lnTo>
                    <a:pt x="147726" y="59512"/>
                  </a:lnTo>
                  <a:lnTo>
                    <a:pt x="132638" y="55562"/>
                  </a:lnTo>
                  <a:lnTo>
                    <a:pt x="118465" y="56057"/>
                  </a:lnTo>
                  <a:lnTo>
                    <a:pt x="107518" y="60058"/>
                  </a:lnTo>
                  <a:lnTo>
                    <a:pt x="116090" y="64300"/>
                  </a:lnTo>
                  <a:lnTo>
                    <a:pt x="124244" y="69265"/>
                  </a:lnTo>
                  <a:lnTo>
                    <a:pt x="131914" y="74930"/>
                  </a:lnTo>
                  <a:lnTo>
                    <a:pt x="139090" y="81241"/>
                  </a:lnTo>
                  <a:lnTo>
                    <a:pt x="144386" y="77647"/>
                  </a:lnTo>
                  <a:lnTo>
                    <a:pt x="149885" y="74383"/>
                  </a:lnTo>
                  <a:lnTo>
                    <a:pt x="155562" y="71437"/>
                  </a:lnTo>
                  <a:lnTo>
                    <a:pt x="161417" y="68846"/>
                  </a:lnTo>
                  <a:close/>
                </a:path>
                <a:path w="1303655" h="293369">
                  <a:moveTo>
                    <a:pt x="172262" y="178320"/>
                  </a:moveTo>
                  <a:lnTo>
                    <a:pt x="170840" y="168478"/>
                  </a:lnTo>
                  <a:lnTo>
                    <a:pt x="168795" y="158762"/>
                  </a:lnTo>
                  <a:lnTo>
                    <a:pt x="166128" y="149212"/>
                  </a:lnTo>
                  <a:lnTo>
                    <a:pt x="162852" y="139839"/>
                  </a:lnTo>
                  <a:lnTo>
                    <a:pt x="146735" y="144056"/>
                  </a:lnTo>
                  <a:lnTo>
                    <a:pt x="129997" y="143141"/>
                  </a:lnTo>
                  <a:lnTo>
                    <a:pt x="113919" y="137718"/>
                  </a:lnTo>
                  <a:lnTo>
                    <a:pt x="99758" y="128409"/>
                  </a:lnTo>
                  <a:lnTo>
                    <a:pt x="90614" y="138430"/>
                  </a:lnTo>
                  <a:lnTo>
                    <a:pt x="81978" y="148869"/>
                  </a:lnTo>
                  <a:lnTo>
                    <a:pt x="73850" y="159702"/>
                  </a:lnTo>
                  <a:lnTo>
                    <a:pt x="66255" y="170929"/>
                  </a:lnTo>
                  <a:lnTo>
                    <a:pt x="90830" y="185153"/>
                  </a:lnTo>
                  <a:lnTo>
                    <a:pt x="118960" y="191820"/>
                  </a:lnTo>
                  <a:lnTo>
                    <a:pt x="147243" y="189890"/>
                  </a:lnTo>
                  <a:lnTo>
                    <a:pt x="172262" y="178320"/>
                  </a:lnTo>
                  <a:close/>
                </a:path>
                <a:path w="1303655" h="293369">
                  <a:moveTo>
                    <a:pt x="173177" y="192468"/>
                  </a:moveTo>
                  <a:lnTo>
                    <a:pt x="144894" y="202920"/>
                  </a:lnTo>
                  <a:lnTo>
                    <a:pt x="114592" y="203784"/>
                  </a:lnTo>
                  <a:lnTo>
                    <a:pt x="85229" y="196316"/>
                  </a:lnTo>
                  <a:lnTo>
                    <a:pt x="59753" y="181711"/>
                  </a:lnTo>
                  <a:lnTo>
                    <a:pt x="51676" y="197040"/>
                  </a:lnTo>
                  <a:lnTo>
                    <a:pt x="46139" y="210032"/>
                  </a:lnTo>
                  <a:lnTo>
                    <a:pt x="42659" y="220497"/>
                  </a:lnTo>
                  <a:lnTo>
                    <a:pt x="40754" y="228231"/>
                  </a:lnTo>
                  <a:lnTo>
                    <a:pt x="71310" y="244005"/>
                  </a:lnTo>
                  <a:lnTo>
                    <a:pt x="104470" y="248793"/>
                  </a:lnTo>
                  <a:lnTo>
                    <a:pt x="137414" y="242671"/>
                  </a:lnTo>
                  <a:lnTo>
                    <a:pt x="167309" y="225679"/>
                  </a:lnTo>
                  <a:lnTo>
                    <a:pt x="169976" y="217627"/>
                  </a:lnTo>
                  <a:lnTo>
                    <a:pt x="171843" y="209359"/>
                  </a:lnTo>
                  <a:lnTo>
                    <a:pt x="172923" y="200964"/>
                  </a:lnTo>
                  <a:lnTo>
                    <a:pt x="173177" y="192468"/>
                  </a:lnTo>
                  <a:close/>
                </a:path>
                <a:path w="1303655" h="293369">
                  <a:moveTo>
                    <a:pt x="175818" y="99758"/>
                  </a:moveTo>
                  <a:lnTo>
                    <a:pt x="173736" y="88163"/>
                  </a:lnTo>
                  <a:lnTo>
                    <a:pt x="168630" y="78168"/>
                  </a:lnTo>
                  <a:lnTo>
                    <a:pt x="161124" y="81241"/>
                  </a:lnTo>
                  <a:lnTo>
                    <a:pt x="154089" y="85382"/>
                  </a:lnTo>
                  <a:lnTo>
                    <a:pt x="147739" y="90424"/>
                  </a:lnTo>
                  <a:lnTo>
                    <a:pt x="153543" y="97713"/>
                  </a:lnTo>
                  <a:lnTo>
                    <a:pt x="158902" y="105333"/>
                  </a:lnTo>
                  <a:lnTo>
                    <a:pt x="163791" y="113271"/>
                  </a:lnTo>
                  <a:lnTo>
                    <a:pt x="168186" y="121488"/>
                  </a:lnTo>
                  <a:lnTo>
                    <a:pt x="174193" y="111404"/>
                  </a:lnTo>
                  <a:lnTo>
                    <a:pt x="175818" y="99758"/>
                  </a:lnTo>
                  <a:close/>
                </a:path>
                <a:path w="1303655" h="293369">
                  <a:moveTo>
                    <a:pt x="195021" y="133032"/>
                  </a:moveTo>
                  <a:lnTo>
                    <a:pt x="193433" y="114249"/>
                  </a:lnTo>
                  <a:lnTo>
                    <a:pt x="187528" y="96278"/>
                  </a:lnTo>
                  <a:lnTo>
                    <a:pt x="187604" y="106641"/>
                  </a:lnTo>
                  <a:lnTo>
                    <a:pt x="185140" y="116547"/>
                  </a:lnTo>
                  <a:lnTo>
                    <a:pt x="180340" y="125539"/>
                  </a:lnTo>
                  <a:lnTo>
                    <a:pt x="173355" y="133184"/>
                  </a:lnTo>
                  <a:lnTo>
                    <a:pt x="176479" y="141592"/>
                  </a:lnTo>
                  <a:lnTo>
                    <a:pt x="179146" y="150152"/>
                  </a:lnTo>
                  <a:lnTo>
                    <a:pt x="181356" y="158838"/>
                  </a:lnTo>
                  <a:lnTo>
                    <a:pt x="183108" y="167652"/>
                  </a:lnTo>
                  <a:lnTo>
                    <a:pt x="191770" y="151282"/>
                  </a:lnTo>
                  <a:lnTo>
                    <a:pt x="195021" y="133032"/>
                  </a:lnTo>
                  <a:close/>
                </a:path>
                <a:path w="1303655" h="293369">
                  <a:moveTo>
                    <a:pt x="205117" y="137960"/>
                  </a:moveTo>
                  <a:lnTo>
                    <a:pt x="202933" y="150533"/>
                  </a:lnTo>
                  <a:lnTo>
                    <a:pt x="198780" y="162496"/>
                  </a:lnTo>
                  <a:lnTo>
                    <a:pt x="192747" y="173647"/>
                  </a:lnTo>
                  <a:lnTo>
                    <a:pt x="184950" y="183743"/>
                  </a:lnTo>
                  <a:lnTo>
                    <a:pt x="185077" y="190271"/>
                  </a:lnTo>
                  <a:lnTo>
                    <a:pt x="184912" y="196786"/>
                  </a:lnTo>
                  <a:lnTo>
                    <a:pt x="184442" y="203288"/>
                  </a:lnTo>
                  <a:lnTo>
                    <a:pt x="183692" y="209765"/>
                  </a:lnTo>
                  <a:lnTo>
                    <a:pt x="194017" y="193548"/>
                  </a:lnTo>
                  <a:lnTo>
                    <a:pt x="201117" y="175856"/>
                  </a:lnTo>
                  <a:lnTo>
                    <a:pt x="204863" y="157175"/>
                  </a:lnTo>
                  <a:lnTo>
                    <a:pt x="205117" y="137960"/>
                  </a:lnTo>
                  <a:close/>
                </a:path>
                <a:path w="1303655" h="293369">
                  <a:moveTo>
                    <a:pt x="271945" y="146545"/>
                  </a:moveTo>
                  <a:lnTo>
                    <a:pt x="211836" y="111848"/>
                  </a:lnTo>
                  <a:lnTo>
                    <a:pt x="215823" y="129070"/>
                  </a:lnTo>
                  <a:lnTo>
                    <a:pt x="217119" y="146621"/>
                  </a:lnTo>
                  <a:lnTo>
                    <a:pt x="215722" y="164147"/>
                  </a:lnTo>
                  <a:lnTo>
                    <a:pt x="211658" y="181368"/>
                  </a:lnTo>
                  <a:lnTo>
                    <a:pt x="271945" y="146545"/>
                  </a:lnTo>
                  <a:close/>
                </a:path>
                <a:path w="1303655" h="293369">
                  <a:moveTo>
                    <a:pt x="455917" y="33121"/>
                  </a:moveTo>
                  <a:lnTo>
                    <a:pt x="272529" y="33121"/>
                  </a:lnTo>
                  <a:lnTo>
                    <a:pt x="272529" y="73761"/>
                  </a:lnTo>
                  <a:lnTo>
                    <a:pt x="339496" y="73761"/>
                  </a:lnTo>
                  <a:lnTo>
                    <a:pt x="339496" y="255371"/>
                  </a:lnTo>
                  <a:lnTo>
                    <a:pt x="388505" y="255371"/>
                  </a:lnTo>
                  <a:lnTo>
                    <a:pt x="388505" y="73761"/>
                  </a:lnTo>
                  <a:lnTo>
                    <a:pt x="455917" y="73761"/>
                  </a:lnTo>
                  <a:lnTo>
                    <a:pt x="455917" y="33121"/>
                  </a:lnTo>
                  <a:close/>
                </a:path>
                <a:path w="1303655" h="293369">
                  <a:moveTo>
                    <a:pt x="520179" y="91795"/>
                  </a:moveTo>
                  <a:lnTo>
                    <a:pt x="518693" y="91795"/>
                  </a:lnTo>
                  <a:lnTo>
                    <a:pt x="498779" y="94589"/>
                  </a:lnTo>
                  <a:lnTo>
                    <a:pt x="483641" y="101752"/>
                  </a:lnTo>
                  <a:lnTo>
                    <a:pt x="472490" y="111455"/>
                  </a:lnTo>
                  <a:lnTo>
                    <a:pt x="464553" y="121869"/>
                  </a:lnTo>
                  <a:lnTo>
                    <a:pt x="464261" y="121869"/>
                  </a:lnTo>
                  <a:lnTo>
                    <a:pt x="464261" y="95961"/>
                  </a:lnTo>
                  <a:lnTo>
                    <a:pt x="415848" y="95961"/>
                  </a:lnTo>
                  <a:lnTo>
                    <a:pt x="415848" y="255371"/>
                  </a:lnTo>
                  <a:lnTo>
                    <a:pt x="464261" y="255511"/>
                  </a:lnTo>
                  <a:lnTo>
                    <a:pt x="464261" y="155867"/>
                  </a:lnTo>
                  <a:lnTo>
                    <a:pt x="472757" y="146697"/>
                  </a:lnTo>
                  <a:lnTo>
                    <a:pt x="483006" y="139839"/>
                  </a:lnTo>
                  <a:lnTo>
                    <a:pt x="494563" y="135496"/>
                  </a:lnTo>
                  <a:lnTo>
                    <a:pt x="506971" y="133921"/>
                  </a:lnTo>
                  <a:lnTo>
                    <a:pt x="509955" y="133921"/>
                  </a:lnTo>
                  <a:lnTo>
                    <a:pt x="518401" y="134505"/>
                  </a:lnTo>
                  <a:lnTo>
                    <a:pt x="520179" y="134823"/>
                  </a:lnTo>
                  <a:lnTo>
                    <a:pt x="520179" y="91795"/>
                  </a:lnTo>
                  <a:close/>
                </a:path>
                <a:path w="1303655" h="293369">
                  <a:moveTo>
                    <a:pt x="583895" y="95084"/>
                  </a:moveTo>
                  <a:lnTo>
                    <a:pt x="535800" y="95084"/>
                  </a:lnTo>
                  <a:lnTo>
                    <a:pt x="535800" y="255485"/>
                  </a:lnTo>
                  <a:lnTo>
                    <a:pt x="583895" y="255371"/>
                  </a:lnTo>
                  <a:lnTo>
                    <a:pt x="583895" y="95084"/>
                  </a:lnTo>
                  <a:close/>
                </a:path>
                <a:path w="1303655" h="293369">
                  <a:moveTo>
                    <a:pt x="584200" y="34353"/>
                  </a:moveTo>
                  <a:lnTo>
                    <a:pt x="535482" y="34353"/>
                  </a:lnTo>
                  <a:lnTo>
                    <a:pt x="535482" y="73279"/>
                  </a:lnTo>
                  <a:lnTo>
                    <a:pt x="584200" y="73279"/>
                  </a:lnTo>
                  <a:lnTo>
                    <a:pt x="584200" y="34353"/>
                  </a:lnTo>
                  <a:close/>
                </a:path>
                <a:path w="1303655" h="293369">
                  <a:moveTo>
                    <a:pt x="847585" y="140804"/>
                  </a:moveTo>
                  <a:lnTo>
                    <a:pt x="844829" y="121132"/>
                  </a:lnTo>
                  <a:lnTo>
                    <a:pt x="836320" y="105613"/>
                  </a:lnTo>
                  <a:lnTo>
                    <a:pt x="821728" y="95453"/>
                  </a:lnTo>
                  <a:lnTo>
                    <a:pt x="800696" y="91795"/>
                  </a:lnTo>
                  <a:lnTo>
                    <a:pt x="783221" y="94526"/>
                  </a:lnTo>
                  <a:lnTo>
                    <a:pt x="768515" y="101460"/>
                  </a:lnTo>
                  <a:lnTo>
                    <a:pt x="756716" y="110693"/>
                  </a:lnTo>
                  <a:lnTo>
                    <a:pt x="747941" y="120345"/>
                  </a:lnTo>
                  <a:lnTo>
                    <a:pt x="742899" y="108534"/>
                  </a:lnTo>
                  <a:lnTo>
                    <a:pt x="734275" y="99529"/>
                  </a:lnTo>
                  <a:lnTo>
                    <a:pt x="721487" y="93802"/>
                  </a:lnTo>
                  <a:lnTo>
                    <a:pt x="703973" y="91795"/>
                  </a:lnTo>
                  <a:lnTo>
                    <a:pt x="686384" y="94488"/>
                  </a:lnTo>
                  <a:lnTo>
                    <a:pt x="671703" y="101333"/>
                  </a:lnTo>
                  <a:lnTo>
                    <a:pt x="659968" y="110553"/>
                  </a:lnTo>
                  <a:lnTo>
                    <a:pt x="651217" y="120345"/>
                  </a:lnTo>
                  <a:lnTo>
                    <a:pt x="651217" y="95084"/>
                  </a:lnTo>
                  <a:lnTo>
                    <a:pt x="602830" y="95084"/>
                  </a:lnTo>
                  <a:lnTo>
                    <a:pt x="602830" y="255371"/>
                  </a:lnTo>
                  <a:lnTo>
                    <a:pt x="651103" y="255371"/>
                  </a:lnTo>
                  <a:lnTo>
                    <a:pt x="651103" y="147713"/>
                  </a:lnTo>
                  <a:lnTo>
                    <a:pt x="659066" y="141300"/>
                  </a:lnTo>
                  <a:lnTo>
                    <a:pt x="666902" y="136258"/>
                  </a:lnTo>
                  <a:lnTo>
                    <a:pt x="674954" y="132956"/>
                  </a:lnTo>
                  <a:lnTo>
                    <a:pt x="683577" y="131775"/>
                  </a:lnTo>
                  <a:lnTo>
                    <a:pt x="692353" y="133172"/>
                  </a:lnTo>
                  <a:lnTo>
                    <a:pt x="697725" y="137350"/>
                  </a:lnTo>
                  <a:lnTo>
                    <a:pt x="700417" y="144208"/>
                  </a:lnTo>
                  <a:lnTo>
                    <a:pt x="701167" y="153733"/>
                  </a:lnTo>
                  <a:lnTo>
                    <a:pt x="701167" y="255371"/>
                  </a:lnTo>
                  <a:lnTo>
                    <a:pt x="749490" y="255371"/>
                  </a:lnTo>
                  <a:lnTo>
                    <a:pt x="749490" y="147713"/>
                  </a:lnTo>
                  <a:lnTo>
                    <a:pt x="757301" y="141300"/>
                  </a:lnTo>
                  <a:lnTo>
                    <a:pt x="765073" y="136258"/>
                  </a:lnTo>
                  <a:lnTo>
                    <a:pt x="773112" y="132956"/>
                  </a:lnTo>
                  <a:lnTo>
                    <a:pt x="781735" y="131775"/>
                  </a:lnTo>
                  <a:lnTo>
                    <a:pt x="790422" y="133172"/>
                  </a:lnTo>
                  <a:lnTo>
                    <a:pt x="795743" y="137350"/>
                  </a:lnTo>
                  <a:lnTo>
                    <a:pt x="798436" y="144208"/>
                  </a:lnTo>
                  <a:lnTo>
                    <a:pt x="799172" y="153733"/>
                  </a:lnTo>
                  <a:lnTo>
                    <a:pt x="799172" y="255371"/>
                  </a:lnTo>
                  <a:lnTo>
                    <a:pt x="847585" y="255371"/>
                  </a:lnTo>
                  <a:lnTo>
                    <a:pt x="847585" y="140804"/>
                  </a:lnTo>
                  <a:close/>
                </a:path>
                <a:path w="1303655" h="293369">
                  <a:moveTo>
                    <a:pt x="1025220" y="175069"/>
                  </a:moveTo>
                  <a:lnTo>
                    <a:pt x="1020724" y="138722"/>
                  </a:lnTo>
                  <a:lnTo>
                    <a:pt x="1017358" y="131775"/>
                  </a:lnTo>
                  <a:lnTo>
                    <a:pt x="1011529" y="119761"/>
                  </a:lnTo>
                  <a:lnTo>
                    <a:pt x="1008100" y="112687"/>
                  </a:lnTo>
                  <a:lnTo>
                    <a:pt x="988656" y="97028"/>
                  </a:lnTo>
                  <a:lnTo>
                    <a:pt x="976896" y="94576"/>
                  </a:lnTo>
                  <a:lnTo>
                    <a:pt x="976896" y="175069"/>
                  </a:lnTo>
                  <a:lnTo>
                    <a:pt x="976833" y="175387"/>
                  </a:lnTo>
                  <a:lnTo>
                    <a:pt x="974928" y="194868"/>
                  </a:lnTo>
                  <a:lnTo>
                    <a:pt x="969225" y="209308"/>
                  </a:lnTo>
                  <a:lnTo>
                    <a:pt x="959777" y="218262"/>
                  </a:lnTo>
                  <a:lnTo>
                    <a:pt x="946619" y="221310"/>
                  </a:lnTo>
                  <a:lnTo>
                    <a:pt x="937577" y="220421"/>
                  </a:lnTo>
                  <a:lnTo>
                    <a:pt x="929563" y="217703"/>
                  </a:lnTo>
                  <a:lnTo>
                    <a:pt x="922032" y="213131"/>
                  </a:lnTo>
                  <a:lnTo>
                    <a:pt x="914387" y="206654"/>
                  </a:lnTo>
                  <a:lnTo>
                    <a:pt x="914387" y="147421"/>
                  </a:lnTo>
                  <a:lnTo>
                    <a:pt x="921004" y="141554"/>
                  </a:lnTo>
                  <a:lnTo>
                    <a:pt x="928585" y="136563"/>
                  </a:lnTo>
                  <a:lnTo>
                    <a:pt x="936955" y="133083"/>
                  </a:lnTo>
                  <a:lnTo>
                    <a:pt x="945946" y="131775"/>
                  </a:lnTo>
                  <a:lnTo>
                    <a:pt x="959929" y="134823"/>
                  </a:lnTo>
                  <a:lnTo>
                    <a:pt x="969556" y="143548"/>
                  </a:lnTo>
                  <a:lnTo>
                    <a:pt x="975131" y="157289"/>
                  </a:lnTo>
                  <a:lnTo>
                    <a:pt x="976896" y="175069"/>
                  </a:lnTo>
                  <a:lnTo>
                    <a:pt x="976896" y="94576"/>
                  </a:lnTo>
                  <a:lnTo>
                    <a:pt x="963676" y="91795"/>
                  </a:lnTo>
                  <a:lnTo>
                    <a:pt x="947445" y="94107"/>
                  </a:lnTo>
                  <a:lnTo>
                    <a:pt x="934072" y="100279"/>
                  </a:lnTo>
                  <a:lnTo>
                    <a:pt x="923188" y="109207"/>
                  </a:lnTo>
                  <a:lnTo>
                    <a:pt x="914387" y="119761"/>
                  </a:lnTo>
                  <a:lnTo>
                    <a:pt x="914387" y="32854"/>
                  </a:lnTo>
                  <a:lnTo>
                    <a:pt x="865873" y="32854"/>
                  </a:lnTo>
                  <a:lnTo>
                    <a:pt x="865873" y="255371"/>
                  </a:lnTo>
                  <a:lnTo>
                    <a:pt x="914387" y="255371"/>
                  </a:lnTo>
                  <a:lnTo>
                    <a:pt x="914387" y="236410"/>
                  </a:lnTo>
                  <a:lnTo>
                    <a:pt x="923963" y="245478"/>
                  </a:lnTo>
                  <a:lnTo>
                    <a:pt x="935050" y="252234"/>
                  </a:lnTo>
                  <a:lnTo>
                    <a:pt x="947953" y="256463"/>
                  </a:lnTo>
                  <a:lnTo>
                    <a:pt x="963002" y="257924"/>
                  </a:lnTo>
                  <a:lnTo>
                    <a:pt x="988212" y="252755"/>
                  </a:lnTo>
                  <a:lnTo>
                    <a:pt x="1007872" y="237236"/>
                  </a:lnTo>
                  <a:lnTo>
                    <a:pt x="1008278" y="236410"/>
                  </a:lnTo>
                  <a:lnTo>
                    <a:pt x="1015733" y="221310"/>
                  </a:lnTo>
                  <a:lnTo>
                    <a:pt x="1020660" y="211340"/>
                  </a:lnTo>
                  <a:lnTo>
                    <a:pt x="1025220" y="175069"/>
                  </a:lnTo>
                  <a:close/>
                </a:path>
                <a:path w="1303655" h="293369">
                  <a:moveTo>
                    <a:pt x="1088326" y="32854"/>
                  </a:moveTo>
                  <a:lnTo>
                    <a:pt x="1040231" y="32854"/>
                  </a:lnTo>
                  <a:lnTo>
                    <a:pt x="1040231" y="255371"/>
                  </a:lnTo>
                  <a:lnTo>
                    <a:pt x="1088326" y="255371"/>
                  </a:lnTo>
                  <a:lnTo>
                    <a:pt x="1088326" y="32854"/>
                  </a:lnTo>
                  <a:close/>
                </a:path>
                <a:path w="1303655" h="293369">
                  <a:moveTo>
                    <a:pt x="1257579" y="181102"/>
                  </a:moveTo>
                  <a:lnTo>
                    <a:pt x="1254290" y="159740"/>
                  </a:lnTo>
                  <a:lnTo>
                    <a:pt x="1250721" y="136499"/>
                  </a:lnTo>
                  <a:lnTo>
                    <a:pt x="1244180" y="126352"/>
                  </a:lnTo>
                  <a:lnTo>
                    <a:pt x="1233144" y="109207"/>
                  </a:lnTo>
                  <a:lnTo>
                    <a:pt x="1214297" y="98374"/>
                  </a:lnTo>
                  <a:lnTo>
                    <a:pt x="1214297" y="159740"/>
                  </a:lnTo>
                  <a:lnTo>
                    <a:pt x="1152042" y="159740"/>
                  </a:lnTo>
                  <a:lnTo>
                    <a:pt x="1156385" y="144627"/>
                  </a:lnTo>
                  <a:lnTo>
                    <a:pt x="1163535" y="134251"/>
                  </a:lnTo>
                  <a:lnTo>
                    <a:pt x="1172845" y="128270"/>
                  </a:lnTo>
                  <a:lnTo>
                    <a:pt x="1183614" y="126352"/>
                  </a:lnTo>
                  <a:lnTo>
                    <a:pt x="1195679" y="128397"/>
                  </a:lnTo>
                  <a:lnTo>
                    <a:pt x="1204823" y="134594"/>
                  </a:lnTo>
                  <a:lnTo>
                    <a:pt x="1211021" y="145008"/>
                  </a:lnTo>
                  <a:lnTo>
                    <a:pt x="1214297" y="159740"/>
                  </a:lnTo>
                  <a:lnTo>
                    <a:pt x="1214297" y="98374"/>
                  </a:lnTo>
                  <a:lnTo>
                    <a:pt x="1209357" y="95529"/>
                  </a:lnTo>
                  <a:lnTo>
                    <a:pt x="1183906" y="91795"/>
                  </a:lnTo>
                  <a:lnTo>
                    <a:pt x="1157363" y="96100"/>
                  </a:lnTo>
                  <a:lnTo>
                    <a:pt x="1131214" y="110248"/>
                  </a:lnTo>
                  <a:lnTo>
                    <a:pt x="1111275" y="136067"/>
                  </a:lnTo>
                  <a:lnTo>
                    <a:pt x="1103337" y="175387"/>
                  </a:lnTo>
                  <a:lnTo>
                    <a:pt x="1110234" y="214566"/>
                  </a:lnTo>
                  <a:lnTo>
                    <a:pt x="1128547" y="240284"/>
                  </a:lnTo>
                  <a:lnTo>
                    <a:pt x="1154709" y="254393"/>
                  </a:lnTo>
                  <a:lnTo>
                    <a:pt x="1185138" y="258686"/>
                  </a:lnTo>
                  <a:lnTo>
                    <a:pt x="1205204" y="257162"/>
                  </a:lnTo>
                  <a:lnTo>
                    <a:pt x="1223505" y="252628"/>
                  </a:lnTo>
                  <a:lnTo>
                    <a:pt x="1240053" y="245110"/>
                  </a:lnTo>
                  <a:lnTo>
                    <a:pt x="1254887" y="234619"/>
                  </a:lnTo>
                  <a:lnTo>
                    <a:pt x="1248664" y="224980"/>
                  </a:lnTo>
                  <a:lnTo>
                    <a:pt x="1236243" y="205752"/>
                  </a:lnTo>
                  <a:lnTo>
                    <a:pt x="1225804" y="213690"/>
                  </a:lnTo>
                  <a:lnTo>
                    <a:pt x="1214208" y="219621"/>
                  </a:lnTo>
                  <a:lnTo>
                    <a:pt x="1201762" y="223418"/>
                  </a:lnTo>
                  <a:lnTo>
                    <a:pt x="1188732" y="224980"/>
                  </a:lnTo>
                  <a:lnTo>
                    <a:pt x="1174737" y="222961"/>
                  </a:lnTo>
                  <a:lnTo>
                    <a:pt x="1163434" y="216535"/>
                  </a:lnTo>
                  <a:lnTo>
                    <a:pt x="1155446" y="205168"/>
                  </a:lnTo>
                  <a:lnTo>
                    <a:pt x="1151432" y="188315"/>
                  </a:lnTo>
                  <a:lnTo>
                    <a:pt x="1257579" y="188315"/>
                  </a:lnTo>
                  <a:lnTo>
                    <a:pt x="1257579" y="181102"/>
                  </a:lnTo>
                  <a:close/>
                </a:path>
                <a:path w="1303655" h="293369">
                  <a:moveTo>
                    <a:pt x="1293368" y="247040"/>
                  </a:moveTo>
                  <a:lnTo>
                    <a:pt x="1289329" y="239369"/>
                  </a:lnTo>
                  <a:lnTo>
                    <a:pt x="1289037" y="238810"/>
                  </a:lnTo>
                  <a:lnTo>
                    <a:pt x="1291551" y="238112"/>
                  </a:lnTo>
                  <a:lnTo>
                    <a:pt x="1292809" y="236283"/>
                  </a:lnTo>
                  <a:lnTo>
                    <a:pt x="1293190" y="235737"/>
                  </a:lnTo>
                  <a:lnTo>
                    <a:pt x="1292961" y="233121"/>
                  </a:lnTo>
                  <a:lnTo>
                    <a:pt x="1292961" y="230428"/>
                  </a:lnTo>
                  <a:lnTo>
                    <a:pt x="1292961" y="229019"/>
                  </a:lnTo>
                  <a:lnTo>
                    <a:pt x="1290205" y="226974"/>
                  </a:lnTo>
                  <a:lnTo>
                    <a:pt x="1289037" y="226974"/>
                  </a:lnTo>
                  <a:lnTo>
                    <a:pt x="1289037" y="231216"/>
                  </a:lnTo>
                  <a:lnTo>
                    <a:pt x="1289037" y="235496"/>
                  </a:lnTo>
                  <a:lnTo>
                    <a:pt x="1287678" y="236283"/>
                  </a:lnTo>
                  <a:lnTo>
                    <a:pt x="1281963" y="236283"/>
                  </a:lnTo>
                  <a:lnTo>
                    <a:pt x="1281963" y="230428"/>
                  </a:lnTo>
                  <a:lnTo>
                    <a:pt x="1287678" y="230428"/>
                  </a:lnTo>
                  <a:lnTo>
                    <a:pt x="1289037" y="231216"/>
                  </a:lnTo>
                  <a:lnTo>
                    <a:pt x="1289037" y="226974"/>
                  </a:lnTo>
                  <a:lnTo>
                    <a:pt x="1277950" y="226974"/>
                  </a:lnTo>
                  <a:lnTo>
                    <a:pt x="1277950" y="247040"/>
                  </a:lnTo>
                  <a:lnTo>
                    <a:pt x="1281963" y="247040"/>
                  </a:lnTo>
                  <a:lnTo>
                    <a:pt x="1281963" y="239369"/>
                  </a:lnTo>
                  <a:lnTo>
                    <a:pt x="1285138" y="239369"/>
                  </a:lnTo>
                  <a:lnTo>
                    <a:pt x="1289177" y="247040"/>
                  </a:lnTo>
                  <a:lnTo>
                    <a:pt x="1293368" y="247040"/>
                  </a:lnTo>
                  <a:close/>
                </a:path>
                <a:path w="1303655" h="293369">
                  <a:moveTo>
                    <a:pt x="1303426" y="237401"/>
                  </a:moveTo>
                  <a:lnTo>
                    <a:pt x="1301978" y="230263"/>
                  </a:lnTo>
                  <a:lnTo>
                    <a:pt x="1299972" y="227279"/>
                  </a:lnTo>
                  <a:lnTo>
                    <a:pt x="1299972" y="231216"/>
                  </a:lnTo>
                  <a:lnTo>
                    <a:pt x="1299933" y="246164"/>
                  </a:lnTo>
                  <a:lnTo>
                    <a:pt x="1293368" y="252730"/>
                  </a:lnTo>
                  <a:lnTo>
                    <a:pt x="1285074" y="252730"/>
                  </a:lnTo>
                  <a:lnTo>
                    <a:pt x="1276832" y="252755"/>
                  </a:lnTo>
                  <a:lnTo>
                    <a:pt x="1270101" y="246164"/>
                  </a:lnTo>
                  <a:lnTo>
                    <a:pt x="1269809" y="229603"/>
                  </a:lnTo>
                  <a:lnTo>
                    <a:pt x="1276426" y="222745"/>
                  </a:lnTo>
                  <a:lnTo>
                    <a:pt x="1293075" y="222453"/>
                  </a:lnTo>
                  <a:lnTo>
                    <a:pt x="1299870" y="229019"/>
                  </a:lnTo>
                  <a:lnTo>
                    <a:pt x="1299972" y="231216"/>
                  </a:lnTo>
                  <a:lnTo>
                    <a:pt x="1299972" y="227279"/>
                  </a:lnTo>
                  <a:lnTo>
                    <a:pt x="1298054" y="224421"/>
                  </a:lnTo>
                  <a:lnTo>
                    <a:pt x="1295120" y="222453"/>
                  </a:lnTo>
                  <a:lnTo>
                    <a:pt x="1292225" y="220497"/>
                  </a:lnTo>
                  <a:lnTo>
                    <a:pt x="1285074" y="219062"/>
                  </a:lnTo>
                  <a:lnTo>
                    <a:pt x="1284668" y="219062"/>
                  </a:lnTo>
                  <a:lnTo>
                    <a:pt x="1266723" y="237401"/>
                  </a:lnTo>
                  <a:lnTo>
                    <a:pt x="1268171" y="244551"/>
                  </a:lnTo>
                  <a:lnTo>
                    <a:pt x="1272095" y="250380"/>
                  </a:lnTo>
                  <a:lnTo>
                    <a:pt x="1277924" y="254304"/>
                  </a:lnTo>
                  <a:lnTo>
                    <a:pt x="1285074" y="255752"/>
                  </a:lnTo>
                  <a:lnTo>
                    <a:pt x="1292225" y="254304"/>
                  </a:lnTo>
                  <a:lnTo>
                    <a:pt x="1294511" y="252755"/>
                  </a:lnTo>
                  <a:lnTo>
                    <a:pt x="1298054" y="250380"/>
                  </a:lnTo>
                  <a:lnTo>
                    <a:pt x="1301978" y="244551"/>
                  </a:lnTo>
                  <a:lnTo>
                    <a:pt x="1303426" y="2374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624315" y="0"/>
            <a:ext cx="4308475" cy="5143500"/>
            <a:chOff x="2624315" y="0"/>
            <a:chExt cx="4308475" cy="5143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4315" y="3849484"/>
              <a:ext cx="4308262" cy="12939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9348" y="0"/>
              <a:ext cx="1941342" cy="58309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63773" y="1533829"/>
            <a:ext cx="36995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3600" spc="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Представляем</a:t>
            </a:r>
            <a:r>
              <a:rPr lang="en-US" sz="3600" spc="5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Trimble</a:t>
            </a:r>
            <a:r>
              <a:rPr lang="en-US" sz="3600" spc="-2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spc="12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X9</a:t>
            </a:r>
            <a:endParaRPr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6747" y="2864875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1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24" y="4946238"/>
            <a:ext cx="1270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FFFFFF"/>
                </a:solidFill>
                <a:latin typeface="Open Sans"/>
                <a:cs typeface="Open Sans"/>
              </a:rPr>
              <a:t>10</a:t>
            </a:r>
            <a:endParaRPr sz="700">
              <a:latin typeface="Open Sans"/>
              <a:cs typeface="Open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972" y="552385"/>
            <a:ext cx="50603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spc="110" dirty="0">
                <a:solidFill>
                  <a:srgbClr val="FFFFFF"/>
                </a:solidFill>
              </a:rPr>
              <a:t>Технический обзор </a:t>
            </a:r>
            <a:r>
              <a:rPr sz="2800" spc="110" dirty="0">
                <a:solidFill>
                  <a:srgbClr val="FFFFFF"/>
                </a:solidFill>
              </a:rPr>
              <a:t>X9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10200" y="27401"/>
            <a:ext cx="3861317" cy="2377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600" b="1" spc="-7" dirty="0">
                <a:solidFill>
                  <a:srgbClr val="FAAC25"/>
                </a:solidFill>
                <a:cs typeface="Calibri"/>
              </a:rPr>
              <a:t>Скорость, расстояние, длительность</a:t>
            </a: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Высокоскоростной дальномер 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до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1,000 kHz</a:t>
            </a:r>
            <a:endParaRPr lang="ru-RU" sz="12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Угол обзора 360°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x 282° </a:t>
            </a:r>
            <a:endParaRPr lang="ru-RU" sz="12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Время сканирования 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–	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0:50 - 6:08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мин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сек</a:t>
            </a: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Расстояние между точками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3-15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мм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@ 10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Количество точек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сканирование  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7 M</a:t>
            </a:r>
            <a:r>
              <a:rPr lang="ru-RU" sz="1200" spc="-10" dirty="0" err="1">
                <a:solidFill>
                  <a:srgbClr val="FFFFFF"/>
                </a:solidFill>
                <a:latin typeface="Calibri"/>
                <a:cs typeface="Calibri"/>
              </a:rPr>
              <a:t>лн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точек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- 435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Млн точек</a:t>
            </a:r>
          </a:p>
          <a:p>
            <a:pPr marL="294640" indent="-282575">
              <a:lnSpc>
                <a:spcPct val="100000"/>
              </a:lnSpc>
              <a:spcBef>
                <a:spcPts val="100"/>
              </a:spcBef>
              <a:buFont typeface="Arial"/>
              <a:buChar char="▪"/>
              <a:tabLst>
                <a:tab pos="294640" algn="l"/>
                <a:tab pos="295275" algn="l"/>
              </a:tabLst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4972" y="1045189"/>
            <a:ext cx="3498028" cy="3793346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400" b="1" spc="-5" dirty="0">
                <a:solidFill>
                  <a:srgbClr val="FAAC25"/>
                </a:solidFill>
                <a:latin typeface="Calibri"/>
                <a:cs typeface="Calibri"/>
              </a:rPr>
              <a:t>Возможности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Высокая скорость, дальность и точность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HDR-изображения высокого разрешения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Trimble </a:t>
            </a:r>
            <a:r>
              <a:rPr lang="ru-RU" sz="1200" spc="-10" dirty="0" err="1">
                <a:solidFill>
                  <a:srgbClr val="FFFFFF"/>
                </a:solidFill>
                <a:latin typeface="Calibri"/>
                <a:cs typeface="Calibri"/>
              </a:rPr>
              <a:t>Perspective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– помощь в регистрации</a:t>
            </a:r>
          </a:p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400" b="1" spc="-5" dirty="0">
                <a:solidFill>
                  <a:srgbClr val="FAAC25"/>
                </a:solidFill>
                <a:latin typeface="Calibri"/>
                <a:cs typeface="Calibri"/>
              </a:rPr>
              <a:t>Диапазон измерений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000" dirty="0"/>
              <a:t> </a:t>
            </a:r>
            <a:r>
              <a:rPr lang="ru-RU" sz="1200" spc="-10" dirty="0" err="1">
                <a:solidFill>
                  <a:srgbClr val="FFFFFF"/>
                </a:solidFill>
                <a:latin typeface="Calibri"/>
                <a:cs typeface="Calibri"/>
              </a:rPr>
              <a:t>Min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/ </a:t>
            </a:r>
            <a:r>
              <a:rPr lang="ru-RU" sz="1200" spc="-10" dirty="0" err="1">
                <a:solidFill>
                  <a:srgbClr val="FFFFFF"/>
                </a:solidFill>
                <a:latin typeface="Calibri"/>
                <a:cs typeface="Calibri"/>
              </a:rPr>
              <a:t>Max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дальность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     –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0.6м -150м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     –120м (</a:t>
            </a:r>
            <a:r>
              <a:rPr lang="ru-RU" sz="1200" spc="-10" dirty="0" err="1">
                <a:solidFill>
                  <a:srgbClr val="FFFFFF"/>
                </a:solidFill>
                <a:latin typeface="Calibri"/>
                <a:cs typeface="Calibri"/>
              </a:rPr>
              <a:t>макс.дальность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 на </a:t>
            </a:r>
            <a:r>
              <a:rPr lang="ru-RU" sz="1200" spc="-10" dirty="0" err="1">
                <a:solidFill>
                  <a:srgbClr val="FFFFFF"/>
                </a:solidFill>
                <a:latin typeface="Calibri"/>
                <a:cs typeface="Calibri"/>
              </a:rPr>
              <a:t>выс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скорости)</a:t>
            </a:r>
          </a:p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400" b="1" spc="-5" dirty="0">
                <a:solidFill>
                  <a:srgbClr val="FAAC25"/>
                </a:solidFill>
                <a:latin typeface="Calibri"/>
                <a:cs typeface="Calibri"/>
              </a:rPr>
              <a:t>Точность</a:t>
            </a:r>
          </a:p>
          <a:p>
            <a:pPr marL="469900" indent="-282575">
              <a:spcBef>
                <a:spcPts val="673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3D точность –2.3 мм @ 10м</a:t>
            </a:r>
          </a:p>
          <a:p>
            <a:pPr marL="469900" indent="-282575">
              <a:spcBef>
                <a:spcPts val="679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Диапазон шума – &lt;1.5 мм @ 30 м</a:t>
            </a:r>
          </a:p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400" b="1" spc="-5" dirty="0">
                <a:solidFill>
                  <a:srgbClr val="FAAC25"/>
                </a:solidFill>
                <a:latin typeface="Calibri"/>
                <a:cs typeface="Calibri"/>
              </a:rPr>
              <a:t>Связь</a:t>
            </a:r>
            <a:endParaRPr sz="1400" b="1" spc="-5" dirty="0">
              <a:solidFill>
                <a:srgbClr val="FAAC25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6400" y="4754133"/>
            <a:ext cx="205022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indent="-282575">
              <a:lnSpc>
                <a:spcPct val="100000"/>
              </a:lnSpc>
              <a:spcBef>
                <a:spcPts val="100"/>
              </a:spcBef>
              <a:buFont typeface="Arial"/>
              <a:buChar char="▪"/>
              <a:tabLst>
                <a:tab pos="294640" algn="l"/>
                <a:tab pos="295275" algn="l"/>
              </a:tabLst>
            </a:pPr>
            <a:r>
              <a:rPr lang="ru-RU" sz="1200" spc="-5" dirty="0" err="1">
                <a:solidFill>
                  <a:srgbClr val="FFFFFF"/>
                </a:solidFill>
                <a:latin typeface="Calibri"/>
                <a:cs typeface="Calibri"/>
              </a:rPr>
              <a:t>Двухдиапазонный</a:t>
            </a:r>
            <a:r>
              <a:rPr lang="ru-RU"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Wi-Fi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71A6F0-B654-43BA-9CB1-9A4C4FB44829}"/>
              </a:ext>
            </a:extLst>
          </p:cNvPr>
          <p:cNvSpPr/>
          <p:nvPr/>
        </p:nvSpPr>
        <p:spPr>
          <a:xfrm>
            <a:off x="5334000" y="2163824"/>
            <a:ext cx="4572000" cy="18151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400" b="1" spc="-5" dirty="0">
                <a:solidFill>
                  <a:srgbClr val="FAAC25"/>
                </a:solidFill>
                <a:latin typeface="Calibri"/>
                <a:cs typeface="Calibri"/>
              </a:rPr>
              <a:t>Окружающая среда</a:t>
            </a: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IP55</a:t>
            </a:r>
            <a:endParaRPr lang="ru-RU" sz="12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Рабочая температура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	от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-20°C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до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+50°C</a:t>
            </a:r>
            <a:endParaRPr lang="ru-RU" sz="12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6.045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кг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 (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с батареей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lang="ru-RU" sz="12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летняя гарантия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E39CBB5-E778-4686-82CE-EA6D7EF04345}"/>
              </a:ext>
            </a:extLst>
          </p:cNvPr>
          <p:cNvSpPr/>
          <p:nvPr/>
        </p:nvSpPr>
        <p:spPr>
          <a:xfrm>
            <a:off x="5334000" y="3976780"/>
            <a:ext cx="4572000" cy="6143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33">
              <a:lnSpc>
                <a:spcPct val="107000"/>
              </a:lnSpc>
              <a:spcBef>
                <a:spcPts val="133"/>
              </a:spcBef>
              <a:spcAft>
                <a:spcPts val="800"/>
              </a:spcAft>
            </a:pPr>
            <a:r>
              <a:rPr lang="ru-RU" sz="1400" b="1" spc="-5" dirty="0">
                <a:solidFill>
                  <a:srgbClr val="FAAC25"/>
                </a:solidFill>
                <a:latin typeface="Calibri"/>
                <a:cs typeface="Calibri"/>
              </a:rPr>
              <a:t>Обзор</a:t>
            </a: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▪"/>
              <a:tabLst>
                <a:tab pos="457200" algn="l"/>
              </a:tabLst>
            </a:pP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3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коаксиальные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калиброванные камеры 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10 M</a:t>
            </a:r>
            <a:r>
              <a:rPr lang="ru-RU" sz="1200" spc="-1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323691" y="895350"/>
            <a:ext cx="4721764" cy="4248139"/>
            <a:chOff x="4323691" y="895350"/>
            <a:chExt cx="4721764" cy="424813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355" y="4659733"/>
              <a:ext cx="313608" cy="3380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91" y="3765378"/>
              <a:ext cx="4598729" cy="13781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263" y="895350"/>
              <a:ext cx="4370192" cy="314328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3926" y="591785"/>
            <a:ext cx="22713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" dirty="0">
                <a:solidFill>
                  <a:srgbClr val="FFFFFF"/>
                </a:solidFill>
              </a:rPr>
              <a:t>Trimble</a:t>
            </a:r>
            <a:r>
              <a:rPr sz="3200" spc="-80" dirty="0">
                <a:solidFill>
                  <a:srgbClr val="FFFFFF"/>
                </a:solidFill>
              </a:rPr>
              <a:t> </a:t>
            </a:r>
            <a:r>
              <a:rPr sz="3200" spc="105" dirty="0">
                <a:solidFill>
                  <a:srgbClr val="FFFFFF"/>
                </a:solidFill>
              </a:rPr>
              <a:t>X9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291612" y="1427452"/>
            <a:ext cx="4210340" cy="34122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FFFFFF"/>
                </a:solidFill>
                <a:latin typeface="Open Sans"/>
                <a:cs typeface="Open Sans"/>
              </a:rPr>
              <a:t>Обзор системы</a:t>
            </a:r>
            <a:endParaRPr sz="18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Система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X9 </a:t>
            </a:r>
            <a:endParaRPr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64"/>
              </a:lnSpc>
              <a:spcBef>
                <a:spcPts val="49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Лазерный 3</a:t>
            </a:r>
            <a:r>
              <a:rPr lang="en-US" sz="1400" spc="-10" dirty="0">
                <a:solidFill>
                  <a:srgbClr val="FFFFFF"/>
                </a:solidFill>
                <a:latin typeface="Open Sans"/>
                <a:cs typeface="Open Sans"/>
              </a:rPr>
              <a:t>D- 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сканер</a:t>
            </a:r>
            <a:r>
              <a:rPr lang="en-US" sz="14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X9 </a:t>
            </a:r>
            <a:endParaRPr lang="en-US"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Полевое ПО </a:t>
            </a:r>
            <a:r>
              <a:rPr lang="en-US"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lang="en-US" sz="1400" spc="-5" dirty="0">
                <a:solidFill>
                  <a:srgbClr val="FFFFFF"/>
                </a:solidFill>
                <a:latin typeface="Open Sans"/>
                <a:cs typeface="Open Sans"/>
              </a:rPr>
              <a:t>Perspective</a:t>
            </a:r>
            <a:endParaRPr lang="en-US"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Транспортный кейс для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X9 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+</a:t>
            </a:r>
            <a:r>
              <a:rPr sz="1400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рюкзак</a:t>
            </a:r>
            <a:endParaRPr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Специальный штатив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Gitzo Series 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endParaRPr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64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Адаптер для быстрой установки</a:t>
            </a:r>
            <a:endParaRPr sz="14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Планшет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endParaRPr sz="1400" dirty="0">
              <a:latin typeface="Open Sans"/>
              <a:cs typeface="Open Sans"/>
            </a:endParaRPr>
          </a:p>
          <a:p>
            <a:pPr marL="12700" marR="1899285" indent="120650">
              <a:lnSpc>
                <a:spcPct val="1295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r>
              <a:rPr sz="1400" spc="-5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T10X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  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Дополнительное ПО (офисное)</a:t>
            </a:r>
            <a:endParaRPr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64"/>
              </a:lnSpc>
              <a:spcBef>
                <a:spcPts val="49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RealWorks</a:t>
            </a:r>
            <a:endParaRPr sz="1400" dirty="0">
              <a:latin typeface="Open Sans"/>
              <a:cs typeface="Open Sans"/>
            </a:endParaRPr>
          </a:p>
          <a:p>
            <a:pPr marL="469900" indent="-336550">
              <a:lnSpc>
                <a:spcPts val="1664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Business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 Center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2609" y="0"/>
            <a:ext cx="1941342" cy="583097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75656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" dirty="0"/>
              <a:t>Trimble </a:t>
            </a:r>
            <a:r>
              <a:rPr sz="3200" spc="110" dirty="0"/>
              <a:t>X9 </a:t>
            </a:r>
            <a:r>
              <a:rPr lang="ru-RU" sz="3200" spc="50" dirty="0"/>
              <a:t>по сравнению с </a:t>
            </a:r>
            <a:r>
              <a:rPr sz="3200" spc="105" dirty="0"/>
              <a:t>X7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785046" y="1515206"/>
            <a:ext cx="4625153" cy="19539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indent="-336550">
              <a:lnSpc>
                <a:spcPts val="1664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Дальномер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: </a:t>
            </a: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дальность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150</a:t>
            </a: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м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по сравнению с 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80</a:t>
            </a: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м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ts val="165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Угловая точность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: 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16”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по сравнению с 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21”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ts val="165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Скорость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1000 </a:t>
            </a:r>
            <a:r>
              <a:rPr sz="1400" b="1" spc="-5" dirty="0" err="1">
                <a:solidFill>
                  <a:srgbClr val="207BBA"/>
                </a:solidFill>
                <a:latin typeface="Open Sans"/>
                <a:cs typeface="Open Sans"/>
              </a:rPr>
              <a:t>khz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по сравнению с 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500</a:t>
            </a:r>
            <a:r>
              <a:rPr sz="1400" spc="-3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khz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ts val="165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Диапазон шума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&lt;1.5 </a:t>
            </a: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мм</a:t>
            </a:r>
            <a:r>
              <a:rPr sz="1400" b="1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b="1" dirty="0">
                <a:solidFill>
                  <a:srgbClr val="207BBA"/>
                </a:solidFill>
                <a:latin typeface="Open Sans"/>
                <a:cs typeface="Open Sans"/>
              </a:rPr>
              <a:t>@ 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30</a:t>
            </a: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м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vs &lt;2.5</a:t>
            </a:r>
            <a:r>
              <a:rPr sz="1400" spc="-2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1400" spc="-15" dirty="0">
                <a:solidFill>
                  <a:srgbClr val="207BBA"/>
                </a:solidFill>
                <a:latin typeface="Open Sans"/>
                <a:cs typeface="Open Sans"/>
              </a:rPr>
              <a:t>мм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ts val="165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Качество облака точек</a:t>
            </a:r>
            <a:endParaRPr lang="ru-RU" sz="1400" dirty="0">
              <a:latin typeface="Open Sans"/>
              <a:cs typeface="Open Sans"/>
            </a:endParaRPr>
          </a:p>
          <a:p>
            <a:pPr marL="348615" indent="-336550">
              <a:lnSpc>
                <a:spcPts val="165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Улучшенная чувствительность во всех режимах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ts val="1585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Качество обработки снимков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ts val="1664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Оптимизированная процедура калибровки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6409" y="1263494"/>
            <a:ext cx="2427990" cy="364023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948" y="591785"/>
            <a:ext cx="596565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45" dirty="0">
                <a:solidFill>
                  <a:srgbClr val="207BBA"/>
                </a:solidFill>
                <a:latin typeface="Open Sans"/>
                <a:cs typeface="Open Sans"/>
              </a:rPr>
              <a:t>Trimble </a:t>
            </a:r>
            <a:r>
              <a:rPr sz="3200" b="1" spc="110" dirty="0">
                <a:solidFill>
                  <a:srgbClr val="207BBA"/>
                </a:solidFill>
                <a:latin typeface="Open Sans"/>
                <a:cs typeface="Open Sans"/>
              </a:rPr>
              <a:t>X9</a:t>
            </a:r>
            <a:r>
              <a:rPr sz="3200" b="1" spc="-12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3200" b="1" spc="50" dirty="0">
                <a:solidFill>
                  <a:srgbClr val="207BBA"/>
                </a:solidFill>
                <a:latin typeface="Open Sans"/>
                <a:cs typeface="Open Sans"/>
              </a:rPr>
              <a:t>(Расстояние)</a:t>
            </a:r>
            <a:endParaRPr sz="3200" dirty="0">
              <a:latin typeface="Open Sans"/>
              <a:cs typeface="Open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3238" y="1276337"/>
            <a:ext cx="830216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27500" algn="l"/>
              </a:tabLst>
            </a:pPr>
            <a:r>
              <a:rPr sz="2200" spc="-5" dirty="0">
                <a:solidFill>
                  <a:srgbClr val="363545"/>
                </a:solidFill>
                <a:latin typeface="Calibri"/>
                <a:cs typeface="Calibri"/>
              </a:rPr>
              <a:t>X7 </a:t>
            </a:r>
            <a:r>
              <a:rPr lang="ru-RU" sz="2200" dirty="0">
                <a:solidFill>
                  <a:srgbClr val="363545"/>
                </a:solidFill>
                <a:latin typeface="Calibri"/>
                <a:cs typeface="Calibri"/>
              </a:rPr>
              <a:t>–</a:t>
            </a:r>
            <a:r>
              <a:rPr sz="2200" dirty="0">
                <a:solidFill>
                  <a:srgbClr val="363545"/>
                </a:solidFill>
                <a:latin typeface="Calibri"/>
                <a:cs typeface="Calibri"/>
              </a:rPr>
              <a:t> </a:t>
            </a:r>
            <a:r>
              <a:rPr lang="ru-RU" sz="2200" spc="-10" dirty="0">
                <a:solidFill>
                  <a:srgbClr val="363545"/>
                </a:solidFill>
                <a:latin typeface="Calibri"/>
                <a:cs typeface="Calibri"/>
              </a:rPr>
              <a:t>Стандартный режим</a:t>
            </a:r>
            <a:r>
              <a:rPr sz="2200" spc="-5" dirty="0">
                <a:solidFill>
                  <a:srgbClr val="363545"/>
                </a:solidFill>
                <a:latin typeface="Calibri"/>
                <a:cs typeface="Calibri"/>
              </a:rPr>
              <a:t>	</a:t>
            </a:r>
            <a:r>
              <a:rPr lang="ru-RU" sz="2200" spc="-5" dirty="0">
                <a:solidFill>
                  <a:srgbClr val="363545"/>
                </a:solidFill>
                <a:latin typeface="Calibri"/>
                <a:cs typeface="Calibri"/>
              </a:rPr>
              <a:t>         </a:t>
            </a:r>
            <a:r>
              <a:rPr sz="2200" spc="-5" dirty="0">
                <a:solidFill>
                  <a:srgbClr val="363545"/>
                </a:solidFill>
                <a:latin typeface="Calibri"/>
                <a:cs typeface="Calibri"/>
              </a:rPr>
              <a:t>X9 </a:t>
            </a:r>
            <a:r>
              <a:rPr lang="ru-RU" sz="2200" dirty="0">
                <a:solidFill>
                  <a:srgbClr val="363545"/>
                </a:solidFill>
                <a:latin typeface="Calibri"/>
                <a:cs typeface="Calibri"/>
              </a:rPr>
              <a:t>–</a:t>
            </a:r>
            <a:r>
              <a:rPr sz="2200" dirty="0">
                <a:solidFill>
                  <a:srgbClr val="363545"/>
                </a:solidFill>
                <a:latin typeface="Calibri"/>
                <a:cs typeface="Calibri"/>
              </a:rPr>
              <a:t> </a:t>
            </a:r>
            <a:r>
              <a:rPr lang="ru-RU" sz="2200" spc="-10" dirty="0">
                <a:solidFill>
                  <a:srgbClr val="363545"/>
                </a:solidFill>
                <a:latin typeface="Calibri"/>
                <a:cs typeface="Calibri"/>
              </a:rPr>
              <a:t>Стандартный режим</a:t>
            </a:r>
            <a:endParaRPr sz="22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724" y="1777442"/>
            <a:ext cx="8992490" cy="3366047"/>
            <a:chOff x="75724" y="1777442"/>
            <a:chExt cx="8992490" cy="3366047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1381" y="1777442"/>
              <a:ext cx="4476833" cy="21989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24" y="1777442"/>
              <a:ext cx="4476832" cy="21989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1790" y="3976434"/>
              <a:ext cx="4177809" cy="11670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1180" y="2261365"/>
            <a:ext cx="4236079" cy="21863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36" y="2261365"/>
            <a:ext cx="4408381" cy="218636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0CDBFE4-6E25-4262-8555-61130435FA11}"/>
              </a:ext>
            </a:extLst>
          </p:cNvPr>
          <p:cNvSpPr txBox="1"/>
          <p:nvPr/>
        </p:nvSpPr>
        <p:spPr>
          <a:xfrm>
            <a:off x="709582" y="1593290"/>
            <a:ext cx="830216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27500" algn="l"/>
              </a:tabLst>
            </a:pPr>
            <a:r>
              <a:rPr sz="2200" spc="-5" dirty="0">
                <a:solidFill>
                  <a:srgbClr val="363545"/>
                </a:solidFill>
                <a:latin typeface="Calibri"/>
                <a:cs typeface="Calibri"/>
              </a:rPr>
              <a:t>X7 </a:t>
            </a:r>
            <a:r>
              <a:rPr lang="ru-RU" sz="2200" dirty="0">
                <a:solidFill>
                  <a:srgbClr val="363545"/>
                </a:solidFill>
                <a:latin typeface="Calibri"/>
                <a:cs typeface="Calibri"/>
              </a:rPr>
              <a:t>–</a:t>
            </a:r>
            <a:r>
              <a:rPr sz="2200" dirty="0">
                <a:solidFill>
                  <a:srgbClr val="363545"/>
                </a:solidFill>
                <a:latin typeface="Calibri"/>
                <a:cs typeface="Calibri"/>
              </a:rPr>
              <a:t> </a:t>
            </a:r>
            <a:r>
              <a:rPr lang="ru-RU" sz="2200" spc="-10" dirty="0">
                <a:solidFill>
                  <a:srgbClr val="363545"/>
                </a:solidFill>
                <a:latin typeface="Calibri"/>
                <a:cs typeface="Calibri"/>
              </a:rPr>
              <a:t>Стандартный режим</a:t>
            </a:r>
            <a:r>
              <a:rPr sz="2200" spc="-5" dirty="0">
                <a:solidFill>
                  <a:srgbClr val="363545"/>
                </a:solidFill>
                <a:latin typeface="Calibri"/>
                <a:cs typeface="Calibri"/>
              </a:rPr>
              <a:t>	</a:t>
            </a:r>
            <a:r>
              <a:rPr lang="ru-RU" sz="2200" spc="-5" dirty="0">
                <a:solidFill>
                  <a:srgbClr val="363545"/>
                </a:solidFill>
                <a:latin typeface="Calibri"/>
                <a:cs typeface="Calibri"/>
              </a:rPr>
              <a:t>         </a:t>
            </a:r>
            <a:r>
              <a:rPr sz="2200" spc="-5" dirty="0">
                <a:solidFill>
                  <a:srgbClr val="363545"/>
                </a:solidFill>
                <a:latin typeface="Calibri"/>
                <a:cs typeface="Calibri"/>
              </a:rPr>
              <a:t>X9 </a:t>
            </a:r>
            <a:r>
              <a:rPr lang="ru-RU" sz="2200" dirty="0">
                <a:solidFill>
                  <a:srgbClr val="363545"/>
                </a:solidFill>
                <a:latin typeface="Calibri"/>
                <a:cs typeface="Calibri"/>
              </a:rPr>
              <a:t>–</a:t>
            </a:r>
            <a:r>
              <a:rPr sz="2200" dirty="0">
                <a:solidFill>
                  <a:srgbClr val="363545"/>
                </a:solidFill>
                <a:latin typeface="Calibri"/>
                <a:cs typeface="Calibri"/>
              </a:rPr>
              <a:t> </a:t>
            </a:r>
            <a:r>
              <a:rPr lang="ru-RU" sz="2200" spc="-10" dirty="0">
                <a:solidFill>
                  <a:srgbClr val="363545"/>
                </a:solidFill>
                <a:latin typeface="Calibri"/>
                <a:cs typeface="Calibri"/>
              </a:rPr>
              <a:t>Стандартный режим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61C9FA4-D381-4997-813A-3B7896953EFD}"/>
              </a:ext>
            </a:extLst>
          </p:cNvPr>
          <p:cNvSpPr txBox="1"/>
          <p:nvPr/>
        </p:nvSpPr>
        <p:spPr>
          <a:xfrm>
            <a:off x="663948" y="591785"/>
            <a:ext cx="596565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45" dirty="0">
                <a:solidFill>
                  <a:srgbClr val="207BBA"/>
                </a:solidFill>
                <a:latin typeface="Open Sans"/>
                <a:cs typeface="Open Sans"/>
              </a:rPr>
              <a:t>Trimble </a:t>
            </a:r>
            <a:r>
              <a:rPr sz="3200" b="1" spc="110" dirty="0">
                <a:solidFill>
                  <a:srgbClr val="207BBA"/>
                </a:solidFill>
                <a:latin typeface="Open Sans"/>
                <a:cs typeface="Open Sans"/>
              </a:rPr>
              <a:t>X9</a:t>
            </a:r>
            <a:r>
              <a:rPr sz="3200" b="1" spc="-12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3200" b="1" spc="50" dirty="0">
                <a:solidFill>
                  <a:srgbClr val="207BBA"/>
                </a:solidFill>
                <a:latin typeface="Open Sans"/>
                <a:cs typeface="Open Sans"/>
              </a:rPr>
              <a:t>(Расстояние)</a:t>
            </a:r>
            <a:endParaRPr sz="3200" dirty="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1019E78-0317-48F1-91DA-7DF666298756}"/>
              </a:ext>
            </a:extLst>
          </p:cNvPr>
          <p:cNvSpPr txBox="1"/>
          <p:nvPr/>
        </p:nvSpPr>
        <p:spPr>
          <a:xfrm>
            <a:off x="600735" y="574702"/>
            <a:ext cx="596565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45" dirty="0">
                <a:solidFill>
                  <a:srgbClr val="207BBA"/>
                </a:solidFill>
                <a:latin typeface="Open Sans"/>
                <a:cs typeface="Open Sans"/>
              </a:rPr>
              <a:t>Trimble </a:t>
            </a:r>
            <a:r>
              <a:rPr sz="3200" b="1" spc="110" dirty="0">
                <a:solidFill>
                  <a:srgbClr val="207BBA"/>
                </a:solidFill>
                <a:latin typeface="Open Sans"/>
                <a:cs typeface="Open Sans"/>
              </a:rPr>
              <a:t>X9</a:t>
            </a:r>
            <a:r>
              <a:rPr sz="3200" b="1" spc="-12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3200" b="1" spc="50" dirty="0">
                <a:solidFill>
                  <a:srgbClr val="207BBA"/>
                </a:solidFill>
                <a:latin typeface="Open Sans"/>
                <a:cs typeface="Open Sans"/>
              </a:rPr>
              <a:t>(Расстояние)</a:t>
            </a:r>
            <a:endParaRPr sz="3200" dirty="0">
              <a:latin typeface="Open Sans"/>
              <a:cs typeface="Open San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992132-BB25-40E8-BAB6-E7ABFD127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08" y="1383407"/>
            <a:ext cx="3115062" cy="36300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7D9065-5EEF-437B-8FD0-C691362C5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75497"/>
            <a:ext cx="3411767" cy="36379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39842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70" dirty="0"/>
              <a:t>Диапазон шума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100" y="1446741"/>
            <a:ext cx="5321300" cy="334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200" spc="-15" dirty="0">
                <a:solidFill>
                  <a:srgbClr val="207BBA"/>
                </a:solidFill>
                <a:latin typeface="Calibri"/>
                <a:cs typeface="Calibri"/>
              </a:rPr>
              <a:t>От</a:t>
            </a:r>
            <a:r>
              <a:rPr sz="2200" spc="-15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2.5</a:t>
            </a:r>
            <a:r>
              <a:rPr lang="ru-RU" sz="2200" spc="-5" dirty="0">
                <a:solidFill>
                  <a:srgbClr val="207BBA"/>
                </a:solidFill>
                <a:latin typeface="Calibri"/>
                <a:cs typeface="Calibri"/>
              </a:rPr>
              <a:t>мм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r>
              <a:rPr lang="ru-RU" sz="2200" spc="-15" dirty="0">
                <a:solidFill>
                  <a:srgbClr val="207BBA"/>
                </a:solidFill>
                <a:latin typeface="Calibri"/>
                <a:cs typeface="Calibri"/>
              </a:rPr>
              <a:t>до</a:t>
            </a:r>
            <a:r>
              <a:rPr sz="2200" spc="-15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1.5</a:t>
            </a:r>
            <a:r>
              <a:rPr lang="ru-RU" sz="2200" spc="-5" dirty="0">
                <a:solidFill>
                  <a:srgbClr val="207BBA"/>
                </a:solidFill>
                <a:latin typeface="Calibri"/>
                <a:cs typeface="Calibri"/>
              </a:rPr>
              <a:t>мм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07BBA"/>
                </a:solidFill>
                <a:latin typeface="Calibri"/>
                <a:cs typeface="Calibri"/>
              </a:rPr>
              <a:t>@ 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30</a:t>
            </a:r>
            <a:r>
              <a:rPr lang="ru-RU" sz="2200" spc="-5" dirty="0">
                <a:solidFill>
                  <a:srgbClr val="207BBA"/>
                </a:solidFill>
                <a:latin typeface="Calibri"/>
                <a:cs typeface="Calibri"/>
              </a:rPr>
              <a:t>м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endParaRPr lang="ru-RU" sz="2200" spc="-5" dirty="0">
              <a:solidFill>
                <a:srgbClr val="207BBA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200" spc="-5" dirty="0">
                <a:solidFill>
                  <a:srgbClr val="207BBA"/>
                </a:solidFill>
                <a:latin typeface="Calibri"/>
                <a:cs typeface="Calibri"/>
              </a:rPr>
              <a:t>на белую цель 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(</a:t>
            </a:r>
            <a:r>
              <a:rPr lang="ru-RU" sz="2200" spc="-5" dirty="0">
                <a:solidFill>
                  <a:srgbClr val="207BBA"/>
                </a:solidFill>
                <a:latin typeface="Calibri"/>
                <a:cs typeface="Calibri"/>
              </a:rPr>
              <a:t>альбедо </a:t>
            </a:r>
            <a:r>
              <a:rPr sz="2200" spc="-5" dirty="0">
                <a:solidFill>
                  <a:srgbClr val="207BBA"/>
                </a:solidFill>
                <a:latin typeface="Calibri"/>
                <a:cs typeface="Calibri"/>
              </a:rPr>
              <a:t>80%</a:t>
            </a:r>
            <a:r>
              <a:rPr sz="2200" dirty="0">
                <a:solidFill>
                  <a:srgbClr val="207BBA"/>
                </a:solidFill>
                <a:latin typeface="Calibri"/>
                <a:cs typeface="Calibri"/>
              </a:rPr>
              <a:t>)</a:t>
            </a: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 dirty="0">
              <a:latin typeface="Calibri"/>
              <a:cs typeface="Calibri"/>
            </a:endParaRPr>
          </a:p>
          <a:p>
            <a:pPr marL="12700" marR="205740">
              <a:lnSpc>
                <a:spcPct val="100000"/>
              </a:lnSpc>
            </a:pPr>
            <a:r>
              <a:rPr lang="ru-RU" sz="2200" spc="-15" dirty="0">
                <a:solidFill>
                  <a:srgbClr val="207BBA"/>
                </a:solidFill>
                <a:latin typeface="Calibri"/>
                <a:cs typeface="Calibri"/>
              </a:rPr>
              <a:t>На рисунке показано распределение </a:t>
            </a:r>
          </a:p>
          <a:p>
            <a:pPr marL="12700" marR="205740">
              <a:lnSpc>
                <a:spcPct val="100000"/>
              </a:lnSpc>
            </a:pPr>
            <a:r>
              <a:rPr lang="ru-RU" sz="2200" spc="-15" dirty="0">
                <a:solidFill>
                  <a:srgbClr val="207BBA"/>
                </a:solidFill>
                <a:latin typeface="Calibri"/>
                <a:cs typeface="Calibri"/>
              </a:rPr>
              <a:t>точек измерения в стандартном режиме сканирования на белой стене на расстоянии 30 м </a:t>
            </a:r>
            <a:r>
              <a:rPr sz="2200" spc="-15" dirty="0">
                <a:solidFill>
                  <a:srgbClr val="207BBA"/>
                </a:solidFill>
                <a:latin typeface="Calibri"/>
                <a:cs typeface="Calibri"/>
              </a:rPr>
              <a:t>:</a:t>
            </a:r>
          </a:p>
          <a:p>
            <a:pPr marL="469900" indent="-359410">
              <a:lnSpc>
                <a:spcPct val="100000"/>
              </a:lnSpc>
              <a:spcBef>
                <a:spcPts val="48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700" spc="-15" dirty="0">
                <a:solidFill>
                  <a:srgbClr val="207BBA"/>
                </a:solidFill>
                <a:latin typeface="Calibri"/>
                <a:cs typeface="Calibri"/>
              </a:rPr>
              <a:t>Стена- зеленый</a:t>
            </a:r>
            <a:endParaRPr sz="1700" dirty="0">
              <a:latin typeface="Calibri"/>
              <a:cs typeface="Calibri"/>
            </a:endParaRPr>
          </a:p>
          <a:p>
            <a:pPr marL="469900" indent="-35941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700" spc="-5" dirty="0">
                <a:solidFill>
                  <a:srgbClr val="207BBA"/>
                </a:solidFill>
                <a:latin typeface="Calibri"/>
                <a:cs typeface="Calibri"/>
              </a:rPr>
              <a:t>X7</a:t>
            </a:r>
            <a:r>
              <a:rPr sz="1700" spc="-10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r>
              <a:rPr lang="ru-RU" sz="1700" spc="-5" dirty="0">
                <a:solidFill>
                  <a:srgbClr val="207BBA"/>
                </a:solidFill>
                <a:latin typeface="Calibri"/>
                <a:cs typeface="Calibri"/>
              </a:rPr>
              <a:t>-  синий</a:t>
            </a:r>
            <a:endParaRPr sz="1700" dirty="0">
              <a:latin typeface="Calibri"/>
              <a:cs typeface="Calibri"/>
            </a:endParaRPr>
          </a:p>
          <a:p>
            <a:pPr marL="469900" indent="-35941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700" spc="-5" dirty="0">
                <a:solidFill>
                  <a:srgbClr val="207BBA"/>
                </a:solidFill>
                <a:latin typeface="Calibri"/>
                <a:cs typeface="Calibri"/>
              </a:rPr>
              <a:t>X9</a:t>
            </a:r>
            <a:r>
              <a:rPr lang="en-US" sz="1700" spc="-10" dirty="0">
                <a:solidFill>
                  <a:srgbClr val="207BBA"/>
                </a:solidFill>
                <a:latin typeface="Calibri"/>
                <a:cs typeface="Calibri"/>
              </a:rPr>
              <a:t> </a:t>
            </a:r>
            <a:r>
              <a:rPr lang="ru-RU" sz="1700" spc="-15" dirty="0">
                <a:solidFill>
                  <a:srgbClr val="207BBA"/>
                </a:solidFill>
                <a:latin typeface="Calibri"/>
                <a:cs typeface="Calibri"/>
              </a:rPr>
              <a:t>- красный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0" y="401760"/>
            <a:ext cx="3657600" cy="42579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3280" y="122330"/>
            <a:ext cx="817525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spc="55" dirty="0"/>
              <a:t>Высокая чувствительность во всех режимах сканирования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676647" y="119153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058" y="1428750"/>
            <a:ext cx="9051883" cy="2937359"/>
            <a:chOff x="505175" y="1393540"/>
            <a:chExt cx="8880833" cy="28825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175" y="1410840"/>
              <a:ext cx="4222412" cy="28652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483" y="1393540"/>
              <a:ext cx="4566525" cy="287389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76647" y="119153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908" y="1852803"/>
            <a:ext cx="4152707" cy="24699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600" y="1852803"/>
            <a:ext cx="4152707" cy="24700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44B7B019-1B67-471D-BAA8-C54B27625162}"/>
              </a:ext>
            </a:extLst>
          </p:cNvPr>
          <p:cNvSpPr txBox="1">
            <a:spLocks/>
          </p:cNvSpPr>
          <p:nvPr/>
        </p:nvSpPr>
        <p:spPr>
          <a:xfrm>
            <a:off x="401989" y="193823"/>
            <a:ext cx="817525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207BBA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3200" kern="0" spc="55" dirty="0"/>
              <a:t>Высокая чувствительность во всех режимах сканирования</a:t>
            </a:r>
            <a:endParaRPr lang="ru-RU" sz="3200" kern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73187" y="1220922"/>
            <a:ext cx="3857625" cy="3719195"/>
            <a:chOff x="5104422" y="1278830"/>
            <a:chExt cx="3857625" cy="3719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355" y="4659732"/>
              <a:ext cx="313608" cy="3380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4422" y="1278830"/>
              <a:ext cx="3622544" cy="35786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7728" y="1472144"/>
              <a:ext cx="3038340" cy="299448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80990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" dirty="0"/>
              <a:t>Trimble </a:t>
            </a:r>
            <a:r>
              <a:rPr sz="3200" spc="55" dirty="0"/>
              <a:t>X-Drive:</a:t>
            </a:r>
            <a:r>
              <a:rPr sz="3200" spc="-114" dirty="0"/>
              <a:t> </a:t>
            </a:r>
            <a:r>
              <a:rPr lang="ru-RU" sz="3200" spc="50" dirty="0" err="1"/>
              <a:t>Автокалибровка</a:t>
            </a: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225424" y="1550773"/>
            <a:ext cx="4346576" cy="271356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48615" indent="-336550" algn="just">
              <a:lnSpc>
                <a:spcPct val="100000"/>
              </a:lnSpc>
              <a:spcBef>
                <a:spcPts val="320"/>
              </a:spcBef>
              <a:buClr>
                <a:srgbClr val="0062A2"/>
              </a:buClr>
              <a:buFont typeface="Arial"/>
              <a:buChar char="●"/>
              <a:tabLst>
                <a:tab pos="34925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Автоматическая калибровка без мишеней</a:t>
            </a:r>
            <a:endParaRPr sz="1400" dirty="0">
              <a:latin typeface="Open Sans"/>
              <a:cs typeface="Open Sans"/>
            </a:endParaRPr>
          </a:p>
          <a:p>
            <a:pPr marL="348615" marR="5080" indent="-336550" algn="just">
              <a:lnSpc>
                <a:spcPts val="1950"/>
              </a:lnSpc>
              <a:spcBef>
                <a:spcPts val="60"/>
              </a:spcBef>
              <a:buClr>
                <a:srgbClr val="0062A2"/>
              </a:buClr>
              <a:buFont typeface="Arial"/>
              <a:buChar char="●"/>
              <a:tabLst>
                <a:tab pos="34925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Интеллектуальная калибровка контролирует прибор и изменения окружающей среды для оптимизации процесса.</a:t>
            </a:r>
            <a:endParaRPr lang="en-US" sz="1400" dirty="0">
              <a:latin typeface="Open Sans"/>
              <a:cs typeface="Open Sans"/>
            </a:endParaRPr>
          </a:p>
          <a:p>
            <a:pPr marL="348615" indent="-336550" algn="just">
              <a:lnSpc>
                <a:spcPct val="100000"/>
              </a:lnSpc>
              <a:spcBef>
                <a:spcPts val="160"/>
              </a:spcBef>
              <a:buClr>
                <a:srgbClr val="0062A2"/>
              </a:buClr>
              <a:buFont typeface="Arial"/>
              <a:buChar char="●"/>
              <a:tabLst>
                <a:tab pos="349250" algn="l"/>
              </a:tabLst>
            </a:pP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Обеспечение точности при каждом сканировании </a:t>
            </a:r>
          </a:p>
          <a:p>
            <a:pPr marL="348615" indent="-336550" algn="just">
              <a:lnSpc>
                <a:spcPct val="100000"/>
              </a:lnSpc>
              <a:spcBef>
                <a:spcPts val="160"/>
              </a:spcBef>
              <a:buClr>
                <a:srgbClr val="0062A2"/>
              </a:buClr>
              <a:buFont typeface="Arial"/>
              <a:buChar char="●"/>
              <a:tabLst>
                <a:tab pos="349250" algn="l"/>
              </a:tabLst>
            </a:pP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Устранение простоев при ежегодном обслуживании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Clr>
                <a:srgbClr val="0062A2"/>
              </a:buClr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Снижает затраты на техобслуживание</a:t>
            </a:r>
            <a:endParaRPr sz="1400" dirty="0">
              <a:latin typeface="Open Sans"/>
              <a:cs typeface="Open Sans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Clr>
                <a:srgbClr val="0062A2"/>
              </a:buClr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b="1" spc="-5" dirty="0">
                <a:solidFill>
                  <a:srgbClr val="207BBA"/>
                </a:solidFill>
                <a:latin typeface="Open Sans"/>
                <a:cs typeface="Open Sans"/>
              </a:rPr>
              <a:t>Снижает общую стоимость владения</a:t>
            </a:r>
            <a:endParaRPr lang="en-US" sz="1400" dirty="0">
              <a:latin typeface="Open Sans"/>
              <a:cs typeface="Open Sans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Clr>
                <a:srgbClr val="0062A2"/>
              </a:buClr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Предоставляется 2-летняя гарантия</a:t>
            </a:r>
            <a:endParaRPr lang="en-US" sz="1400" dirty="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FAE742-2D7C-4FC3-A63B-932482252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4199"/>
            <a:ext cx="9169400" cy="6877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4B6050-0F2A-4E29-B804-17D6E43AD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" t="-2273" r="51632" b="2273"/>
          <a:stretch/>
        </p:blipFill>
        <p:spPr>
          <a:xfrm>
            <a:off x="-63501" y="-476250"/>
            <a:ext cx="1961632" cy="29228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033E52-E924-49A7-A928-75229029F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7" t="19959" r="27074" b="11294"/>
          <a:stretch/>
        </p:blipFill>
        <p:spPr>
          <a:xfrm>
            <a:off x="-1" y="2167561"/>
            <a:ext cx="1961632" cy="467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353A80-2A9B-4619-8A5E-D578EC59376B}"/>
              </a:ext>
            </a:extLst>
          </p:cNvPr>
          <p:cNvSpPr txBox="1"/>
          <p:nvPr/>
        </p:nvSpPr>
        <p:spPr>
          <a:xfrm>
            <a:off x="2209800" y="108029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PT Sans Caption" panose="020B0603020203020204" pitchFamily="34" charset="-52"/>
              </a:rPr>
              <a:t>Брюхин</a:t>
            </a:r>
            <a:r>
              <a:rPr lang="ru-RU" sz="36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PT Sans Caption" panose="020B0603020203020204" pitchFamily="34" charset="-52"/>
              </a:rPr>
              <a:t> Сергей</a:t>
            </a:r>
            <a:r>
              <a:rPr lang="en-US" sz="36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PT Sans Caption" panose="020B0603020203020204" pitchFamily="34" charset="-52"/>
              </a:rPr>
              <a:t> Pre-sale </a:t>
            </a:r>
            <a:r>
              <a:rPr lang="ru-RU" sz="36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PT Sans Caption" panose="020B0603020203020204" pitchFamily="34" charset="-52"/>
              </a:rPr>
              <a:t>инженер </a:t>
            </a:r>
            <a:r>
              <a:rPr lang="en-US" sz="36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PT Sans Caption" panose="020B0603020203020204" pitchFamily="34" charset="-52"/>
              </a:rPr>
              <a:t>PROWAY</a:t>
            </a:r>
            <a:endParaRPr lang="ru-RU" sz="36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PT Sans Caption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9940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1376" y="4785247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424" y="591785"/>
            <a:ext cx="46513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65" dirty="0" err="1"/>
              <a:t>Автонивелирование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381000" y="1516568"/>
            <a:ext cx="4012607" cy="379648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269875">
              <a:lnSpc>
                <a:spcPct val="101600"/>
              </a:lnSpc>
              <a:spcBef>
                <a:spcPts val="70"/>
              </a:spcBef>
            </a:pPr>
            <a:r>
              <a:rPr lang="ru-RU" sz="1600" b="1" spc="-5" dirty="0">
                <a:solidFill>
                  <a:srgbClr val="363545"/>
                </a:solidFill>
                <a:latin typeface="Arial"/>
                <a:cs typeface="Arial"/>
              </a:rPr>
              <a:t>Точность</a:t>
            </a:r>
            <a:r>
              <a:rPr sz="1600" b="1" dirty="0">
                <a:solidFill>
                  <a:srgbClr val="363545"/>
                </a:solidFill>
                <a:latin typeface="Arial"/>
                <a:cs typeface="Arial"/>
              </a:rPr>
              <a:t>&lt; 3 </a:t>
            </a:r>
            <a:r>
              <a:rPr lang="ru-RU" sz="1600" b="1" spc="-5" dirty="0">
                <a:solidFill>
                  <a:srgbClr val="363545"/>
                </a:solidFill>
                <a:latin typeface="Arial"/>
                <a:cs typeface="Arial"/>
              </a:rPr>
              <a:t>угловых секунд </a:t>
            </a:r>
          </a:p>
          <a:p>
            <a:pPr marL="12700" marR="269875">
              <a:lnSpc>
                <a:spcPct val="101600"/>
              </a:lnSpc>
              <a:spcBef>
                <a:spcPts val="70"/>
              </a:spcBef>
            </a:pPr>
            <a:r>
              <a:rPr sz="1600" b="1" spc="-5" dirty="0">
                <a:solidFill>
                  <a:srgbClr val="363545"/>
                </a:solidFill>
                <a:latin typeface="Arial"/>
                <a:cs typeface="Arial"/>
              </a:rPr>
              <a:t>  10° </a:t>
            </a:r>
            <a:r>
              <a:rPr lang="ru-RU" sz="1600" b="1" spc="-5" dirty="0">
                <a:solidFill>
                  <a:srgbClr val="363545"/>
                </a:solidFill>
                <a:latin typeface="Arial"/>
                <a:cs typeface="Arial"/>
              </a:rPr>
              <a:t>компенсации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r>
              <a:rPr lang="ru-RU" sz="1600" spc="-5" dirty="0">
                <a:solidFill>
                  <a:srgbClr val="242A2D"/>
                </a:solidFill>
                <a:latin typeface="Arial"/>
                <a:cs typeface="Arial"/>
              </a:rPr>
              <a:t>Мигающий</a:t>
            </a:r>
            <a:r>
              <a:rPr lang="ru-RU" sz="1600" b="1" spc="-5" dirty="0">
                <a:solidFill>
                  <a:srgbClr val="6AA84F"/>
                </a:solidFill>
                <a:latin typeface="Arial"/>
                <a:cs typeface="Arial"/>
              </a:rPr>
              <a:t> ЗЕЛЕНЫЙ </a:t>
            </a:r>
            <a:r>
              <a:rPr lang="ru-RU" sz="1600" spc="-5" dirty="0">
                <a:solidFill>
                  <a:srgbClr val="242A2D"/>
                </a:solidFill>
                <a:latin typeface="Arial"/>
                <a:cs typeface="Arial"/>
              </a:rPr>
              <a:t>означает, что ножка возле светодиод </a:t>
            </a:r>
            <a:r>
              <a:rPr lang="ru-RU" sz="1600" b="1" spc="-5" dirty="0">
                <a:solidFill>
                  <a:srgbClr val="242A2D"/>
                </a:solidFill>
                <a:latin typeface="Arial"/>
                <a:cs typeface="Arial"/>
              </a:rPr>
              <a:t>не нуждается в регулировке</a:t>
            </a:r>
            <a:r>
              <a:rPr lang="ru-RU" sz="1600" b="1" spc="-5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42A2D"/>
                </a:solidFill>
                <a:latin typeface="Arial"/>
                <a:cs typeface="Arial"/>
              </a:rPr>
              <a:t> </a:t>
            </a:r>
            <a:endParaRPr lang="ru-RU" sz="1600" spc="-5" dirty="0">
              <a:solidFill>
                <a:srgbClr val="242A2D"/>
              </a:solidFill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endParaRPr lang="ru-RU" sz="1600" spc="-5" dirty="0">
              <a:solidFill>
                <a:srgbClr val="242A2D"/>
              </a:solidFill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r>
              <a:rPr lang="ru-RU" sz="1600" spc="-5" dirty="0">
                <a:solidFill>
                  <a:srgbClr val="242A2D"/>
                </a:solidFill>
                <a:latin typeface="Arial"/>
                <a:cs typeface="Arial"/>
              </a:rPr>
              <a:t>Мигающий </a:t>
            </a:r>
            <a:r>
              <a:rPr lang="ru-RU" sz="1600" b="1" spc="-5" dirty="0">
                <a:solidFill>
                  <a:srgbClr val="0000FF"/>
                </a:solidFill>
                <a:latin typeface="Arial"/>
                <a:cs typeface="Arial"/>
              </a:rPr>
              <a:t>СИНИЙ</a:t>
            </a: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  <a:t>означает, что ножка возле светодиода находится </a:t>
            </a:r>
            <a:r>
              <a:rPr lang="ru-RU" sz="1600" b="1" dirty="0">
                <a:solidFill>
                  <a:srgbClr val="333333"/>
                </a:solidFill>
                <a:latin typeface="Arial"/>
                <a:cs typeface="Arial"/>
              </a:rPr>
              <a:t>слишком низко</a:t>
            </a:r>
            <a: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endParaRPr lang="ru-RU" sz="1600" spc="-5" dirty="0">
              <a:solidFill>
                <a:srgbClr val="333333"/>
              </a:solidFill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endParaRPr sz="1650" dirty="0">
              <a:latin typeface="Arial"/>
              <a:cs typeface="Arial"/>
            </a:endParaRPr>
          </a:p>
          <a:p>
            <a:pPr marL="12700" marR="208279">
              <a:lnSpc>
                <a:spcPct val="101600"/>
              </a:lnSpc>
            </a:pPr>
            <a:r>
              <a:rPr lang="ru-RU" sz="1600" spc="-5" dirty="0">
                <a:solidFill>
                  <a:srgbClr val="242A2D"/>
                </a:solidFill>
                <a:latin typeface="Arial"/>
                <a:cs typeface="Arial"/>
              </a:rPr>
              <a:t>Мигающий </a:t>
            </a:r>
            <a:r>
              <a:rPr lang="ru-RU" sz="1600" b="1" spc="-5" dirty="0">
                <a:solidFill>
                  <a:srgbClr val="FF0000"/>
                </a:solidFill>
                <a:latin typeface="Arial"/>
                <a:cs typeface="Arial"/>
              </a:rPr>
              <a:t>КРАСНЫЙ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  <a:t>означает, что ножка возле светодиода находится </a:t>
            </a:r>
            <a:r>
              <a:rPr lang="ru-RU" sz="1600" b="1" dirty="0">
                <a:solidFill>
                  <a:srgbClr val="333333"/>
                </a:solidFill>
                <a:latin typeface="Arial"/>
                <a:cs typeface="Arial"/>
              </a:rPr>
              <a:t>слишком высоко</a:t>
            </a:r>
            <a:r>
              <a:rPr lang="ru-RU" sz="1600" spc="-5" dirty="0">
                <a:solidFill>
                  <a:srgbClr val="333333"/>
                </a:solidFill>
                <a:latin typeface="Arial"/>
                <a:cs typeface="Arial"/>
              </a:rPr>
              <a:t>. </a:t>
            </a:r>
          </a:p>
          <a:p>
            <a:pPr marL="12700" marR="208279">
              <a:lnSpc>
                <a:spcPct val="101600"/>
              </a:lnSpc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C09FB3-6F16-4537-A1B5-C2BAD9153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21" y="-20192"/>
            <a:ext cx="3295269" cy="51435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4147" y="3624065"/>
            <a:ext cx="1677193" cy="14992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5711" y="173314"/>
            <a:ext cx="855625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spc="45" dirty="0"/>
              <a:t>Точность точек с помощью лазерного целеуказателя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16428" y="1344337"/>
            <a:ext cx="3254375" cy="1884042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Полностью интегрированный рабочий процесс с ЛЦУ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:</a:t>
            </a:r>
            <a:endParaRPr sz="1400" dirty="0">
              <a:latin typeface="Open Sans"/>
              <a:cs typeface="Open Sans"/>
            </a:endParaRPr>
          </a:p>
          <a:p>
            <a:pPr marL="469265" marR="146050" indent="-336550">
              <a:lnSpc>
                <a:spcPts val="1650"/>
              </a:lnSpc>
              <a:spcBef>
                <a:spcPts val="57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Всего сканируется 21 точка, измерения при круге Лево и круге Право. </a:t>
            </a:r>
            <a:endParaRPr sz="1400" dirty="0">
              <a:latin typeface="Open Sans"/>
              <a:cs typeface="Open Sans"/>
            </a:endParaRPr>
          </a:p>
          <a:p>
            <a:pPr marL="469265" marR="3168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Точка лазерного указателя видна, для визуального подтверждения цели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7600" y="1449294"/>
            <a:ext cx="5422199" cy="3548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4172" y="3258106"/>
            <a:ext cx="1849090" cy="179431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6747" y="148427"/>
            <a:ext cx="829801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110" dirty="0"/>
              <a:t>Время сканирования и размер файлов </a:t>
            </a:r>
            <a:r>
              <a:rPr sz="3200" spc="110" dirty="0"/>
              <a:t>X9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8AE8D18-CAE2-4D51-B3E9-0B8ACCD57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10475"/>
              </p:ext>
            </p:extLst>
          </p:nvPr>
        </p:nvGraphicFramePr>
        <p:xfrm>
          <a:off x="676747" y="1466247"/>
          <a:ext cx="7705252" cy="347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005">
                  <a:extLst>
                    <a:ext uri="{9D8B030D-6E8A-4147-A177-3AD203B41FA5}">
                      <a16:colId xmlns:a16="http://schemas.microsoft.com/office/drawing/2014/main" val="1767607347"/>
                    </a:ext>
                  </a:extLst>
                </a:gridCol>
                <a:gridCol w="979648">
                  <a:extLst>
                    <a:ext uri="{9D8B030D-6E8A-4147-A177-3AD203B41FA5}">
                      <a16:colId xmlns:a16="http://schemas.microsoft.com/office/drawing/2014/main" val="378848665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54404510"/>
                    </a:ext>
                  </a:extLst>
                </a:gridCol>
                <a:gridCol w="832204">
                  <a:extLst>
                    <a:ext uri="{9D8B030D-6E8A-4147-A177-3AD203B41FA5}">
                      <a16:colId xmlns:a16="http://schemas.microsoft.com/office/drawing/2014/main" val="1590573163"/>
                    </a:ext>
                  </a:extLst>
                </a:gridCol>
                <a:gridCol w="882445">
                  <a:extLst>
                    <a:ext uri="{9D8B030D-6E8A-4147-A177-3AD203B41FA5}">
                      <a16:colId xmlns:a16="http://schemas.microsoft.com/office/drawing/2014/main" val="68149038"/>
                    </a:ext>
                  </a:extLst>
                </a:gridCol>
                <a:gridCol w="1657275">
                  <a:extLst>
                    <a:ext uri="{9D8B030D-6E8A-4147-A177-3AD203B41FA5}">
                      <a16:colId xmlns:a16="http://schemas.microsoft.com/office/drawing/2014/main" val="326198101"/>
                    </a:ext>
                  </a:extLst>
                </a:gridCol>
                <a:gridCol w="1657275">
                  <a:extLst>
                    <a:ext uri="{9D8B030D-6E8A-4147-A177-3AD203B41FA5}">
                      <a16:colId xmlns:a16="http://schemas.microsoft.com/office/drawing/2014/main" val="1026597953"/>
                    </a:ext>
                  </a:extLst>
                </a:gridCol>
              </a:tblGrid>
              <a:tr h="814470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Макс. Дальность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(M)</a:t>
                      </a:r>
                    </a:p>
                  </a:txBody>
                  <a:tcPr marL="6396" marR="6396" marT="6396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Режим</a:t>
                      </a:r>
                    </a:p>
                  </a:txBody>
                  <a:tcPr marL="6396" marR="6396" marT="6396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Длительность (</a:t>
                      </a:r>
                      <a:r>
                        <a:rPr lang="ru-RU" sz="1000" b="1" spc="-5" dirty="0" err="1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мин:сек</a:t>
                      </a: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)</a:t>
                      </a:r>
                    </a:p>
                  </a:txBody>
                  <a:tcPr marL="6396" marR="6396" marT="1279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Расстояние (мм)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@ 10 M</a:t>
                      </a:r>
                    </a:p>
                  </a:txBody>
                  <a:tcPr marL="6396" marR="6396" marT="1279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Расстояние (мм)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@ 35 M</a:t>
                      </a:r>
                    </a:p>
                  </a:txBody>
                  <a:tcPr marL="6396" marR="6396" marT="1279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Расстояние  (мм)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@ 50 M</a:t>
                      </a:r>
                    </a:p>
                  </a:txBody>
                  <a:tcPr marL="6396" marR="6396" marT="1279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Кол-во точек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ru-RU" sz="1000" b="1" spc="-5" dirty="0" err="1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млн.точек</a:t>
                      </a:r>
                      <a:r>
                        <a:rPr lang="ru-RU" sz="1000" b="1" spc="-5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)</a:t>
                      </a:r>
                    </a:p>
                  </a:txBody>
                  <a:tcPr marL="6396" marR="6396" marT="1279" marB="0" anchor="ctr"/>
                </a:tc>
                <a:extLst>
                  <a:ext uri="{0D108BD9-81ED-4DB2-BD59-A6C34878D82A}">
                    <a16:rowId xmlns:a16="http://schemas.microsoft.com/office/drawing/2014/main" val="494168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30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В помещении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0:50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15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-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-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6.8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2180737260"/>
                  </a:ext>
                </a:extLst>
              </a:tr>
              <a:tr h="379914">
                <a:tc row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150</a:t>
                      </a:r>
                    </a:p>
                  </a:txBody>
                  <a:tcPr marL="6396" marR="6396" marT="6396" marB="0" anchor="ctr"/>
                </a:tc>
                <a:tc row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Стандартный</a:t>
                      </a:r>
                    </a:p>
                  </a:txBody>
                  <a:tcPr marL="6396" marR="6396" marT="6396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2:03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26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38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27.2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1040334350"/>
                  </a:ext>
                </a:extLst>
              </a:tr>
              <a:tr h="379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3:33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18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25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61.2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1944613411"/>
                  </a:ext>
                </a:extLst>
              </a:tr>
              <a:tr h="379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5:36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4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13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19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108.8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2446476816"/>
                  </a:ext>
                </a:extLst>
              </a:tr>
              <a:tr h="379914">
                <a:tc row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120</a:t>
                      </a:r>
                    </a:p>
                  </a:txBody>
                  <a:tcPr marL="6396" marR="6396" marT="6396" marB="0" anchor="ctr"/>
                </a:tc>
                <a:tc row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Высоко-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FAAC25"/>
                          </a:solidFill>
                          <a:latin typeface="Arial"/>
                          <a:ea typeface="+mn-ea"/>
                          <a:cs typeface="Arial"/>
                        </a:rPr>
                        <a:t>скоростной</a:t>
                      </a:r>
                    </a:p>
                  </a:txBody>
                  <a:tcPr marL="6396" marR="6396" marT="6396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1:27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26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38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27.2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1240803050"/>
                  </a:ext>
                </a:extLst>
              </a:tr>
              <a:tr h="379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3:15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4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13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19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108.8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746310310"/>
                  </a:ext>
                </a:extLst>
              </a:tr>
              <a:tr h="379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6:08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13</a:t>
                      </a:r>
                    </a:p>
                  </a:txBody>
                  <a:tcPr marL="6396" marR="6396" marT="68647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800"/>
                        </a:spcAft>
                      </a:pPr>
                      <a:r>
                        <a:rPr lang="ru-RU" sz="1000" b="1" spc="-5" dirty="0">
                          <a:solidFill>
                            <a:srgbClr val="0062A2"/>
                          </a:solidFill>
                          <a:latin typeface="Arial"/>
                          <a:ea typeface="+mn-ea"/>
                          <a:cs typeface="Arial"/>
                        </a:rPr>
                        <a:t>244.8</a:t>
                      </a:r>
                    </a:p>
                  </a:txBody>
                  <a:tcPr marL="6396" marR="6396" marT="68647" marB="0" anchor="ctr"/>
                </a:tc>
                <a:extLst>
                  <a:ext uri="{0D108BD9-81ED-4DB2-BD59-A6C34878D82A}">
                    <a16:rowId xmlns:a16="http://schemas.microsoft.com/office/drawing/2014/main" val="1177613439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A5129AC0-F0C2-4048-A38D-187349E5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13" y="1466246"/>
            <a:ext cx="9314782" cy="55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33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51434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648344" y="4659744"/>
              <a:ext cx="313690" cy="338455"/>
            </a:xfrm>
            <a:custGeom>
              <a:avLst/>
              <a:gdLst/>
              <a:ahLst/>
              <a:cxnLst/>
              <a:rect l="l" t="t" r="r" b="b"/>
              <a:pathLst>
                <a:path w="313690" h="338454">
                  <a:moveTo>
                    <a:pt x="58140" y="199745"/>
                  </a:moveTo>
                  <a:lnTo>
                    <a:pt x="39712" y="174993"/>
                  </a:lnTo>
                  <a:lnTo>
                    <a:pt x="28511" y="147307"/>
                  </a:lnTo>
                  <a:lnTo>
                    <a:pt x="24574" y="118935"/>
                  </a:lnTo>
                  <a:lnTo>
                    <a:pt x="27965" y="92125"/>
                  </a:lnTo>
                  <a:lnTo>
                    <a:pt x="6032" y="130962"/>
                  </a:lnTo>
                  <a:lnTo>
                    <a:pt x="0" y="173723"/>
                  </a:lnTo>
                  <a:lnTo>
                    <a:pt x="9690" y="215811"/>
                  </a:lnTo>
                  <a:lnTo>
                    <a:pt x="34886" y="252603"/>
                  </a:lnTo>
                  <a:lnTo>
                    <a:pt x="39204" y="238950"/>
                  </a:lnTo>
                  <a:lnTo>
                    <a:pt x="44729" y="225412"/>
                  </a:lnTo>
                  <a:lnTo>
                    <a:pt x="51155" y="212255"/>
                  </a:lnTo>
                  <a:lnTo>
                    <a:pt x="58140" y="199745"/>
                  </a:lnTo>
                  <a:close/>
                </a:path>
                <a:path w="313690" h="338454">
                  <a:moveTo>
                    <a:pt x="89623" y="39649"/>
                  </a:moveTo>
                  <a:lnTo>
                    <a:pt x="20840" y="0"/>
                  </a:lnTo>
                  <a:lnTo>
                    <a:pt x="20840" y="79273"/>
                  </a:lnTo>
                  <a:lnTo>
                    <a:pt x="35623" y="65519"/>
                  </a:lnTo>
                  <a:lnTo>
                    <a:pt x="52222" y="54203"/>
                  </a:lnTo>
                  <a:lnTo>
                    <a:pt x="70345" y="45529"/>
                  </a:lnTo>
                  <a:lnTo>
                    <a:pt x="89573" y="39687"/>
                  </a:lnTo>
                  <a:close/>
                </a:path>
                <a:path w="313690" h="338454">
                  <a:moveTo>
                    <a:pt x="90195" y="298018"/>
                  </a:moveTo>
                  <a:lnTo>
                    <a:pt x="70700" y="292214"/>
                  </a:lnTo>
                  <a:lnTo>
                    <a:pt x="52451" y="283527"/>
                  </a:lnTo>
                  <a:lnTo>
                    <a:pt x="35725" y="272173"/>
                  </a:lnTo>
                  <a:lnTo>
                    <a:pt x="20840" y="258292"/>
                  </a:lnTo>
                  <a:lnTo>
                    <a:pt x="20840" y="338061"/>
                  </a:lnTo>
                  <a:lnTo>
                    <a:pt x="90195" y="298018"/>
                  </a:lnTo>
                  <a:close/>
                </a:path>
                <a:path w="313690" h="338454">
                  <a:moveTo>
                    <a:pt x="105333" y="137896"/>
                  </a:moveTo>
                  <a:lnTo>
                    <a:pt x="96685" y="123558"/>
                  </a:lnTo>
                  <a:lnTo>
                    <a:pt x="92036" y="107302"/>
                  </a:lnTo>
                  <a:lnTo>
                    <a:pt x="92265" y="90690"/>
                  </a:lnTo>
                  <a:lnTo>
                    <a:pt x="98272" y="75323"/>
                  </a:lnTo>
                  <a:lnTo>
                    <a:pt x="86664" y="73253"/>
                  </a:lnTo>
                  <a:lnTo>
                    <a:pt x="39941" y="102743"/>
                  </a:lnTo>
                  <a:lnTo>
                    <a:pt x="39700" y="132486"/>
                  </a:lnTo>
                  <a:lnTo>
                    <a:pt x="48933" y="161734"/>
                  </a:lnTo>
                  <a:lnTo>
                    <a:pt x="65951" y="187337"/>
                  </a:lnTo>
                  <a:lnTo>
                    <a:pt x="74460" y="174993"/>
                  </a:lnTo>
                  <a:lnTo>
                    <a:pt x="84213" y="162064"/>
                  </a:lnTo>
                  <a:lnTo>
                    <a:pt x="94678" y="149415"/>
                  </a:lnTo>
                  <a:lnTo>
                    <a:pt x="105333" y="137896"/>
                  </a:lnTo>
                  <a:close/>
                </a:path>
                <a:path w="313690" h="338454">
                  <a:moveTo>
                    <a:pt x="143078" y="51955"/>
                  </a:moveTo>
                  <a:lnTo>
                    <a:pt x="120967" y="49923"/>
                  </a:lnTo>
                  <a:lnTo>
                    <a:pt x="100380" y="51320"/>
                  </a:lnTo>
                  <a:lnTo>
                    <a:pt x="81991" y="55206"/>
                  </a:lnTo>
                  <a:lnTo>
                    <a:pt x="66497" y="60591"/>
                  </a:lnTo>
                  <a:lnTo>
                    <a:pt x="75641" y="59690"/>
                  </a:lnTo>
                  <a:lnTo>
                    <a:pt x="86893" y="60096"/>
                  </a:lnTo>
                  <a:lnTo>
                    <a:pt x="98323" y="61506"/>
                  </a:lnTo>
                  <a:lnTo>
                    <a:pt x="108026" y="63588"/>
                  </a:lnTo>
                  <a:lnTo>
                    <a:pt x="115341" y="58928"/>
                  </a:lnTo>
                  <a:lnTo>
                    <a:pt x="123901" y="55410"/>
                  </a:lnTo>
                  <a:lnTo>
                    <a:pt x="133299" y="53073"/>
                  </a:lnTo>
                  <a:lnTo>
                    <a:pt x="143078" y="51955"/>
                  </a:lnTo>
                  <a:close/>
                </a:path>
                <a:path w="313690" h="338454">
                  <a:moveTo>
                    <a:pt x="148475" y="101777"/>
                  </a:moveTo>
                  <a:lnTo>
                    <a:pt x="140157" y="94907"/>
                  </a:lnTo>
                  <a:lnTo>
                    <a:pt x="131254" y="88861"/>
                  </a:lnTo>
                  <a:lnTo>
                    <a:pt x="121793" y="83718"/>
                  </a:lnTo>
                  <a:lnTo>
                    <a:pt x="111887" y="79476"/>
                  </a:lnTo>
                  <a:lnTo>
                    <a:pt x="106311" y="91236"/>
                  </a:lnTo>
                  <a:lnTo>
                    <a:pt x="105460" y="103797"/>
                  </a:lnTo>
                  <a:lnTo>
                    <a:pt x="108686" y="116357"/>
                  </a:lnTo>
                  <a:lnTo>
                    <a:pt x="115354" y="128104"/>
                  </a:lnTo>
                  <a:lnTo>
                    <a:pt x="123266" y="121107"/>
                  </a:lnTo>
                  <a:lnTo>
                    <a:pt x="131432" y="114363"/>
                  </a:lnTo>
                  <a:lnTo>
                    <a:pt x="139839" y="107924"/>
                  </a:lnTo>
                  <a:lnTo>
                    <a:pt x="148475" y="101777"/>
                  </a:lnTo>
                  <a:close/>
                </a:path>
                <a:path w="313690" h="338454">
                  <a:moveTo>
                    <a:pt x="182333" y="148564"/>
                  </a:moveTo>
                  <a:lnTo>
                    <a:pt x="177292" y="138849"/>
                  </a:lnTo>
                  <a:lnTo>
                    <a:pt x="171653" y="129501"/>
                  </a:lnTo>
                  <a:lnTo>
                    <a:pt x="165392" y="120573"/>
                  </a:lnTo>
                  <a:lnTo>
                    <a:pt x="158534" y="112077"/>
                  </a:lnTo>
                  <a:lnTo>
                    <a:pt x="149783" y="118160"/>
                  </a:lnTo>
                  <a:lnTo>
                    <a:pt x="141274" y="124574"/>
                  </a:lnTo>
                  <a:lnTo>
                    <a:pt x="133045" y="131318"/>
                  </a:lnTo>
                  <a:lnTo>
                    <a:pt x="125082" y="138366"/>
                  </a:lnTo>
                  <a:lnTo>
                    <a:pt x="139204" y="147243"/>
                  </a:lnTo>
                  <a:lnTo>
                    <a:pt x="154241" y="151803"/>
                  </a:lnTo>
                  <a:lnTo>
                    <a:pt x="169011" y="152196"/>
                  </a:lnTo>
                  <a:lnTo>
                    <a:pt x="182333" y="148564"/>
                  </a:lnTo>
                  <a:close/>
                </a:path>
                <a:path w="313690" h="338454">
                  <a:moveTo>
                    <a:pt x="186118" y="79413"/>
                  </a:moveTo>
                  <a:lnTo>
                    <a:pt x="170319" y="68618"/>
                  </a:lnTo>
                  <a:lnTo>
                    <a:pt x="152920" y="64046"/>
                  </a:lnTo>
                  <a:lnTo>
                    <a:pt x="136575" y="64592"/>
                  </a:lnTo>
                  <a:lnTo>
                    <a:pt x="123990" y="69151"/>
                  </a:lnTo>
                  <a:lnTo>
                    <a:pt x="133858" y="74079"/>
                  </a:lnTo>
                  <a:lnTo>
                    <a:pt x="143256" y="79832"/>
                  </a:lnTo>
                  <a:lnTo>
                    <a:pt x="152107" y="86372"/>
                  </a:lnTo>
                  <a:lnTo>
                    <a:pt x="160375" y="93700"/>
                  </a:lnTo>
                  <a:lnTo>
                    <a:pt x="166535" y="89522"/>
                  </a:lnTo>
                  <a:lnTo>
                    <a:pt x="173253" y="85534"/>
                  </a:lnTo>
                  <a:lnTo>
                    <a:pt x="179971" y="82054"/>
                  </a:lnTo>
                  <a:lnTo>
                    <a:pt x="186118" y="79413"/>
                  </a:lnTo>
                  <a:close/>
                </a:path>
                <a:path w="313690" h="338454">
                  <a:moveTo>
                    <a:pt x="198628" y="205676"/>
                  </a:moveTo>
                  <a:lnTo>
                    <a:pt x="196989" y="194335"/>
                  </a:lnTo>
                  <a:lnTo>
                    <a:pt x="194627" y="183146"/>
                  </a:lnTo>
                  <a:lnTo>
                    <a:pt x="191554" y="172123"/>
                  </a:lnTo>
                  <a:lnTo>
                    <a:pt x="187782" y="161315"/>
                  </a:lnTo>
                  <a:lnTo>
                    <a:pt x="169151" y="166166"/>
                  </a:lnTo>
                  <a:lnTo>
                    <a:pt x="149834" y="165112"/>
                  </a:lnTo>
                  <a:lnTo>
                    <a:pt x="131305" y="158864"/>
                  </a:lnTo>
                  <a:lnTo>
                    <a:pt x="114985" y="148120"/>
                  </a:lnTo>
                  <a:lnTo>
                    <a:pt x="104381" y="159677"/>
                  </a:lnTo>
                  <a:lnTo>
                    <a:pt x="94221" y="172072"/>
                  </a:lnTo>
                  <a:lnTo>
                    <a:pt x="84785" y="184746"/>
                  </a:lnTo>
                  <a:lnTo>
                    <a:pt x="76352" y="197192"/>
                  </a:lnTo>
                  <a:lnTo>
                    <a:pt x="104711" y="213588"/>
                  </a:lnTo>
                  <a:lnTo>
                    <a:pt x="137172" y="221284"/>
                  </a:lnTo>
                  <a:lnTo>
                    <a:pt x="169799" y="219049"/>
                  </a:lnTo>
                  <a:lnTo>
                    <a:pt x="198628" y="205676"/>
                  </a:lnTo>
                  <a:close/>
                </a:path>
                <a:path w="313690" h="338454">
                  <a:moveTo>
                    <a:pt x="199555" y="222148"/>
                  </a:moveTo>
                  <a:lnTo>
                    <a:pt x="167017" y="234149"/>
                  </a:lnTo>
                  <a:lnTo>
                    <a:pt x="132118" y="235089"/>
                  </a:lnTo>
                  <a:lnTo>
                    <a:pt x="98247" y="226402"/>
                  </a:lnTo>
                  <a:lnTo>
                    <a:pt x="68846" y="209473"/>
                  </a:lnTo>
                  <a:lnTo>
                    <a:pt x="59537" y="227088"/>
                  </a:lnTo>
                  <a:lnTo>
                    <a:pt x="53162" y="242036"/>
                  </a:lnTo>
                  <a:lnTo>
                    <a:pt x="49149" y="254101"/>
                  </a:lnTo>
                  <a:lnTo>
                    <a:pt x="46951" y="263105"/>
                  </a:lnTo>
                  <a:lnTo>
                    <a:pt x="82169" y="281381"/>
                  </a:lnTo>
                  <a:lnTo>
                    <a:pt x="120408" y="286981"/>
                  </a:lnTo>
                  <a:lnTo>
                    <a:pt x="158419" y="279984"/>
                  </a:lnTo>
                  <a:lnTo>
                    <a:pt x="192938" y="260451"/>
                  </a:lnTo>
                  <a:lnTo>
                    <a:pt x="195821" y="252031"/>
                  </a:lnTo>
                  <a:lnTo>
                    <a:pt x="197891" y="242760"/>
                  </a:lnTo>
                  <a:lnTo>
                    <a:pt x="199136" y="232752"/>
                  </a:lnTo>
                  <a:lnTo>
                    <a:pt x="199555" y="222148"/>
                  </a:lnTo>
                  <a:close/>
                </a:path>
                <a:path w="313690" h="338454">
                  <a:moveTo>
                    <a:pt x="202742" y="115062"/>
                  </a:moveTo>
                  <a:lnTo>
                    <a:pt x="200355" y="101676"/>
                  </a:lnTo>
                  <a:lnTo>
                    <a:pt x="194475" y="90157"/>
                  </a:lnTo>
                  <a:lnTo>
                    <a:pt x="188899" y="92557"/>
                  </a:lnTo>
                  <a:lnTo>
                    <a:pt x="182168" y="96215"/>
                  </a:lnTo>
                  <a:lnTo>
                    <a:pt x="175564" y="100380"/>
                  </a:lnTo>
                  <a:lnTo>
                    <a:pt x="170357" y="104305"/>
                  </a:lnTo>
                  <a:lnTo>
                    <a:pt x="177076" y="112712"/>
                  </a:lnTo>
                  <a:lnTo>
                    <a:pt x="183261" y="121513"/>
                  </a:lnTo>
                  <a:lnTo>
                    <a:pt x="188887" y="130657"/>
                  </a:lnTo>
                  <a:lnTo>
                    <a:pt x="193954" y="140144"/>
                  </a:lnTo>
                  <a:lnTo>
                    <a:pt x="200875" y="128485"/>
                  </a:lnTo>
                  <a:lnTo>
                    <a:pt x="202742" y="115062"/>
                  </a:lnTo>
                  <a:close/>
                </a:path>
                <a:path w="313690" h="338454">
                  <a:moveTo>
                    <a:pt x="224917" y="153454"/>
                  </a:moveTo>
                  <a:lnTo>
                    <a:pt x="223100" y="131800"/>
                  </a:lnTo>
                  <a:lnTo>
                    <a:pt x="216331" y="111061"/>
                  </a:lnTo>
                  <a:lnTo>
                    <a:pt x="216255" y="123659"/>
                  </a:lnTo>
                  <a:lnTo>
                    <a:pt x="213283" y="135128"/>
                  </a:lnTo>
                  <a:lnTo>
                    <a:pt x="207746" y="145199"/>
                  </a:lnTo>
                  <a:lnTo>
                    <a:pt x="199961" y="153644"/>
                  </a:lnTo>
                  <a:lnTo>
                    <a:pt x="203555" y="163347"/>
                  </a:lnTo>
                  <a:lnTo>
                    <a:pt x="206629" y="173215"/>
                  </a:lnTo>
                  <a:lnTo>
                    <a:pt x="209169" y="183222"/>
                  </a:lnTo>
                  <a:lnTo>
                    <a:pt x="211175" y="193370"/>
                  </a:lnTo>
                  <a:lnTo>
                    <a:pt x="221157" y="174498"/>
                  </a:lnTo>
                  <a:lnTo>
                    <a:pt x="224917" y="153454"/>
                  </a:lnTo>
                  <a:close/>
                </a:path>
                <a:path w="313690" h="338454">
                  <a:moveTo>
                    <a:pt x="236588" y="159105"/>
                  </a:moveTo>
                  <a:lnTo>
                    <a:pt x="233768" y="174218"/>
                  </a:lnTo>
                  <a:lnTo>
                    <a:pt x="228968" y="188061"/>
                  </a:lnTo>
                  <a:lnTo>
                    <a:pt x="222148" y="200621"/>
                  </a:lnTo>
                  <a:lnTo>
                    <a:pt x="213296" y="211924"/>
                  </a:lnTo>
                  <a:lnTo>
                    <a:pt x="213487" y="219532"/>
                  </a:lnTo>
                  <a:lnTo>
                    <a:pt x="213220" y="227304"/>
                  </a:lnTo>
                  <a:lnTo>
                    <a:pt x="212636" y="234886"/>
                  </a:lnTo>
                  <a:lnTo>
                    <a:pt x="211823" y="241935"/>
                  </a:lnTo>
                  <a:lnTo>
                    <a:pt x="224586" y="221589"/>
                  </a:lnTo>
                  <a:lnTo>
                    <a:pt x="232702" y="200190"/>
                  </a:lnTo>
                  <a:lnTo>
                    <a:pt x="236575" y="178943"/>
                  </a:lnTo>
                  <a:lnTo>
                    <a:pt x="236588" y="159105"/>
                  </a:lnTo>
                  <a:close/>
                </a:path>
                <a:path w="313690" h="338454">
                  <a:moveTo>
                    <a:pt x="313613" y="169024"/>
                  </a:moveTo>
                  <a:lnTo>
                    <a:pt x="244284" y="128993"/>
                  </a:lnTo>
                  <a:lnTo>
                    <a:pt x="248894" y="148869"/>
                  </a:lnTo>
                  <a:lnTo>
                    <a:pt x="250405" y="169100"/>
                  </a:lnTo>
                  <a:lnTo>
                    <a:pt x="248793" y="189318"/>
                  </a:lnTo>
                  <a:lnTo>
                    <a:pt x="244081" y="209156"/>
                  </a:lnTo>
                  <a:lnTo>
                    <a:pt x="313613" y="16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6555" y="0"/>
              <a:ext cx="4247426" cy="51434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63772" y="3689898"/>
            <a:ext cx="177462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Полевое программное обеспечение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773" y="2297851"/>
            <a:ext cx="248094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45" dirty="0">
                <a:solidFill>
                  <a:srgbClr val="FFFFFF"/>
                </a:solidFill>
                <a:latin typeface="Open Sans"/>
                <a:cs typeface="Open Sans"/>
              </a:rPr>
              <a:t>Trimble  </a:t>
            </a:r>
            <a:r>
              <a:rPr sz="3200" b="1" spc="65" dirty="0">
                <a:solidFill>
                  <a:srgbClr val="FFFFFF"/>
                </a:solidFill>
                <a:latin typeface="Open Sans"/>
                <a:cs typeface="Open Sans"/>
              </a:rPr>
              <a:t>Perspective</a:t>
            </a:r>
            <a:endParaRPr sz="3200">
              <a:latin typeface="Open Sans"/>
              <a:cs typeface="Open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3999" y="779467"/>
            <a:ext cx="10953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95" dirty="0">
                <a:solidFill>
                  <a:srgbClr val="FFFFFF"/>
                </a:solidFill>
              </a:rPr>
              <a:t>02</a:t>
            </a:r>
            <a:endParaRPr sz="7200"/>
          </a:p>
        </p:txBody>
      </p:sp>
      <p:grpSp>
        <p:nvGrpSpPr>
          <p:cNvPr id="9" name="object 9"/>
          <p:cNvGrpSpPr/>
          <p:nvPr/>
        </p:nvGrpSpPr>
        <p:grpSpPr>
          <a:xfrm>
            <a:off x="676747" y="0"/>
            <a:ext cx="8463915" cy="5143500"/>
            <a:chOff x="676747" y="0"/>
            <a:chExt cx="8463915" cy="5143500"/>
          </a:xfrm>
        </p:grpSpPr>
        <p:sp>
          <p:nvSpPr>
            <p:cNvPr id="10" name="object 10"/>
            <p:cNvSpPr/>
            <p:nvPr/>
          </p:nvSpPr>
          <p:spPr>
            <a:xfrm>
              <a:off x="8648331" y="4659731"/>
              <a:ext cx="313690" cy="338455"/>
            </a:xfrm>
            <a:custGeom>
              <a:avLst/>
              <a:gdLst/>
              <a:ahLst/>
              <a:cxnLst/>
              <a:rect l="l" t="t" r="r" b="b"/>
              <a:pathLst>
                <a:path w="313690" h="338454">
                  <a:moveTo>
                    <a:pt x="58140" y="199758"/>
                  </a:moveTo>
                  <a:lnTo>
                    <a:pt x="39712" y="175006"/>
                  </a:lnTo>
                  <a:lnTo>
                    <a:pt x="28511" y="147307"/>
                  </a:lnTo>
                  <a:lnTo>
                    <a:pt x="24574" y="118935"/>
                  </a:lnTo>
                  <a:lnTo>
                    <a:pt x="27952" y="92138"/>
                  </a:lnTo>
                  <a:lnTo>
                    <a:pt x="6032" y="130962"/>
                  </a:lnTo>
                  <a:lnTo>
                    <a:pt x="0" y="173723"/>
                  </a:lnTo>
                  <a:lnTo>
                    <a:pt x="9677" y="215811"/>
                  </a:lnTo>
                  <a:lnTo>
                    <a:pt x="34874" y="252603"/>
                  </a:lnTo>
                  <a:lnTo>
                    <a:pt x="39204" y="238950"/>
                  </a:lnTo>
                  <a:lnTo>
                    <a:pt x="44729" y="225412"/>
                  </a:lnTo>
                  <a:lnTo>
                    <a:pt x="51155" y="212255"/>
                  </a:lnTo>
                  <a:lnTo>
                    <a:pt x="58140" y="199758"/>
                  </a:lnTo>
                  <a:close/>
                </a:path>
                <a:path w="313690" h="338454">
                  <a:moveTo>
                    <a:pt x="89623" y="39662"/>
                  </a:moveTo>
                  <a:lnTo>
                    <a:pt x="20828" y="0"/>
                  </a:lnTo>
                  <a:lnTo>
                    <a:pt x="20828" y="79273"/>
                  </a:lnTo>
                  <a:lnTo>
                    <a:pt x="35623" y="65519"/>
                  </a:lnTo>
                  <a:lnTo>
                    <a:pt x="52222" y="54216"/>
                  </a:lnTo>
                  <a:lnTo>
                    <a:pt x="70345" y="45529"/>
                  </a:lnTo>
                  <a:lnTo>
                    <a:pt x="89560" y="39687"/>
                  </a:lnTo>
                  <a:close/>
                </a:path>
                <a:path w="313690" h="338454">
                  <a:moveTo>
                    <a:pt x="90195" y="298030"/>
                  </a:moveTo>
                  <a:lnTo>
                    <a:pt x="70700" y="292214"/>
                  </a:lnTo>
                  <a:lnTo>
                    <a:pt x="52438" y="283540"/>
                  </a:lnTo>
                  <a:lnTo>
                    <a:pt x="35712" y="272173"/>
                  </a:lnTo>
                  <a:lnTo>
                    <a:pt x="20828" y="258305"/>
                  </a:lnTo>
                  <a:lnTo>
                    <a:pt x="20828" y="338061"/>
                  </a:lnTo>
                  <a:lnTo>
                    <a:pt x="90195" y="298030"/>
                  </a:lnTo>
                  <a:close/>
                </a:path>
                <a:path w="313690" h="338454">
                  <a:moveTo>
                    <a:pt x="105333" y="137896"/>
                  </a:moveTo>
                  <a:lnTo>
                    <a:pt x="96672" y="123558"/>
                  </a:lnTo>
                  <a:lnTo>
                    <a:pt x="92024" y="107302"/>
                  </a:lnTo>
                  <a:lnTo>
                    <a:pt x="92265" y="90690"/>
                  </a:lnTo>
                  <a:lnTo>
                    <a:pt x="98272" y="75323"/>
                  </a:lnTo>
                  <a:lnTo>
                    <a:pt x="86664" y="73253"/>
                  </a:lnTo>
                  <a:lnTo>
                    <a:pt x="39928" y="102743"/>
                  </a:lnTo>
                  <a:lnTo>
                    <a:pt x="39700" y="132499"/>
                  </a:lnTo>
                  <a:lnTo>
                    <a:pt x="48933" y="161734"/>
                  </a:lnTo>
                  <a:lnTo>
                    <a:pt x="65938" y="187337"/>
                  </a:lnTo>
                  <a:lnTo>
                    <a:pt x="74460" y="174993"/>
                  </a:lnTo>
                  <a:lnTo>
                    <a:pt x="84201" y="162064"/>
                  </a:lnTo>
                  <a:lnTo>
                    <a:pt x="94665" y="149415"/>
                  </a:lnTo>
                  <a:lnTo>
                    <a:pt x="105333" y="137896"/>
                  </a:lnTo>
                  <a:close/>
                </a:path>
                <a:path w="313690" h="338454">
                  <a:moveTo>
                    <a:pt x="143078" y="51968"/>
                  </a:moveTo>
                  <a:lnTo>
                    <a:pt x="120954" y="49923"/>
                  </a:lnTo>
                  <a:lnTo>
                    <a:pt x="100368" y="51333"/>
                  </a:lnTo>
                  <a:lnTo>
                    <a:pt x="81991" y="55206"/>
                  </a:lnTo>
                  <a:lnTo>
                    <a:pt x="66484" y="60591"/>
                  </a:lnTo>
                  <a:lnTo>
                    <a:pt x="75641" y="59690"/>
                  </a:lnTo>
                  <a:lnTo>
                    <a:pt x="86880" y="60096"/>
                  </a:lnTo>
                  <a:lnTo>
                    <a:pt x="98310" y="61506"/>
                  </a:lnTo>
                  <a:lnTo>
                    <a:pt x="108026" y="63588"/>
                  </a:lnTo>
                  <a:lnTo>
                    <a:pt x="115341" y="58928"/>
                  </a:lnTo>
                  <a:lnTo>
                    <a:pt x="123901" y="55410"/>
                  </a:lnTo>
                  <a:lnTo>
                    <a:pt x="133286" y="53073"/>
                  </a:lnTo>
                  <a:lnTo>
                    <a:pt x="143078" y="51968"/>
                  </a:lnTo>
                  <a:close/>
                </a:path>
                <a:path w="313690" h="338454">
                  <a:moveTo>
                    <a:pt x="148463" y="101790"/>
                  </a:moveTo>
                  <a:lnTo>
                    <a:pt x="140157" y="94907"/>
                  </a:lnTo>
                  <a:lnTo>
                    <a:pt x="131241" y="88874"/>
                  </a:lnTo>
                  <a:lnTo>
                    <a:pt x="121793" y="83718"/>
                  </a:lnTo>
                  <a:lnTo>
                    <a:pt x="111874" y="79489"/>
                  </a:lnTo>
                  <a:lnTo>
                    <a:pt x="106311" y="91236"/>
                  </a:lnTo>
                  <a:lnTo>
                    <a:pt x="105460" y="103797"/>
                  </a:lnTo>
                  <a:lnTo>
                    <a:pt x="108686" y="116357"/>
                  </a:lnTo>
                  <a:lnTo>
                    <a:pt x="115354" y="128104"/>
                  </a:lnTo>
                  <a:lnTo>
                    <a:pt x="123266" y="121107"/>
                  </a:lnTo>
                  <a:lnTo>
                    <a:pt x="131419" y="114363"/>
                  </a:lnTo>
                  <a:lnTo>
                    <a:pt x="139827" y="107924"/>
                  </a:lnTo>
                  <a:lnTo>
                    <a:pt x="148463" y="101790"/>
                  </a:lnTo>
                  <a:close/>
                </a:path>
                <a:path w="313690" h="338454">
                  <a:moveTo>
                    <a:pt x="182321" y="148564"/>
                  </a:moveTo>
                  <a:lnTo>
                    <a:pt x="177292" y="138849"/>
                  </a:lnTo>
                  <a:lnTo>
                    <a:pt x="171653" y="129501"/>
                  </a:lnTo>
                  <a:lnTo>
                    <a:pt x="165392" y="120573"/>
                  </a:lnTo>
                  <a:lnTo>
                    <a:pt x="158521" y="112077"/>
                  </a:lnTo>
                  <a:lnTo>
                    <a:pt x="149771" y="118160"/>
                  </a:lnTo>
                  <a:lnTo>
                    <a:pt x="141274" y="124574"/>
                  </a:lnTo>
                  <a:lnTo>
                    <a:pt x="133032" y="131318"/>
                  </a:lnTo>
                  <a:lnTo>
                    <a:pt x="125069" y="138379"/>
                  </a:lnTo>
                  <a:lnTo>
                    <a:pt x="139192" y="147243"/>
                  </a:lnTo>
                  <a:lnTo>
                    <a:pt x="154241" y="151803"/>
                  </a:lnTo>
                  <a:lnTo>
                    <a:pt x="169011" y="152196"/>
                  </a:lnTo>
                  <a:lnTo>
                    <a:pt x="182321" y="148564"/>
                  </a:lnTo>
                  <a:close/>
                </a:path>
                <a:path w="313690" h="338454">
                  <a:moveTo>
                    <a:pt x="186105" y="79413"/>
                  </a:moveTo>
                  <a:lnTo>
                    <a:pt x="170319" y="68618"/>
                  </a:lnTo>
                  <a:lnTo>
                    <a:pt x="152908" y="64058"/>
                  </a:lnTo>
                  <a:lnTo>
                    <a:pt x="136575" y="64592"/>
                  </a:lnTo>
                  <a:lnTo>
                    <a:pt x="123977" y="69151"/>
                  </a:lnTo>
                  <a:lnTo>
                    <a:pt x="133858" y="74079"/>
                  </a:lnTo>
                  <a:lnTo>
                    <a:pt x="143243" y="79832"/>
                  </a:lnTo>
                  <a:lnTo>
                    <a:pt x="152095" y="86385"/>
                  </a:lnTo>
                  <a:lnTo>
                    <a:pt x="160362" y="93700"/>
                  </a:lnTo>
                  <a:lnTo>
                    <a:pt x="166535" y="89522"/>
                  </a:lnTo>
                  <a:lnTo>
                    <a:pt x="173253" y="85534"/>
                  </a:lnTo>
                  <a:lnTo>
                    <a:pt x="179959" y="82054"/>
                  </a:lnTo>
                  <a:lnTo>
                    <a:pt x="186105" y="79413"/>
                  </a:lnTo>
                  <a:close/>
                </a:path>
                <a:path w="313690" h="338454">
                  <a:moveTo>
                    <a:pt x="198628" y="205689"/>
                  </a:moveTo>
                  <a:lnTo>
                    <a:pt x="196977" y="194348"/>
                  </a:lnTo>
                  <a:lnTo>
                    <a:pt x="194627" y="183146"/>
                  </a:lnTo>
                  <a:lnTo>
                    <a:pt x="191554" y="172123"/>
                  </a:lnTo>
                  <a:lnTo>
                    <a:pt x="187782" y="161328"/>
                  </a:lnTo>
                  <a:lnTo>
                    <a:pt x="169138" y="166166"/>
                  </a:lnTo>
                  <a:lnTo>
                    <a:pt x="149834" y="165125"/>
                  </a:lnTo>
                  <a:lnTo>
                    <a:pt x="131292" y="158877"/>
                  </a:lnTo>
                  <a:lnTo>
                    <a:pt x="114973" y="148120"/>
                  </a:lnTo>
                  <a:lnTo>
                    <a:pt x="104368" y="159689"/>
                  </a:lnTo>
                  <a:lnTo>
                    <a:pt x="94221" y="172072"/>
                  </a:lnTo>
                  <a:lnTo>
                    <a:pt x="84785" y="184746"/>
                  </a:lnTo>
                  <a:lnTo>
                    <a:pt x="76339" y="197192"/>
                  </a:lnTo>
                  <a:lnTo>
                    <a:pt x="104698" y="213601"/>
                  </a:lnTo>
                  <a:lnTo>
                    <a:pt x="137160" y="221284"/>
                  </a:lnTo>
                  <a:lnTo>
                    <a:pt x="169786" y="219049"/>
                  </a:lnTo>
                  <a:lnTo>
                    <a:pt x="198628" y="205689"/>
                  </a:lnTo>
                  <a:close/>
                </a:path>
                <a:path w="313690" h="338454">
                  <a:moveTo>
                    <a:pt x="199542" y="222161"/>
                  </a:moveTo>
                  <a:lnTo>
                    <a:pt x="167017" y="234149"/>
                  </a:lnTo>
                  <a:lnTo>
                    <a:pt x="132105" y="235102"/>
                  </a:lnTo>
                  <a:lnTo>
                    <a:pt x="98247" y="226402"/>
                  </a:lnTo>
                  <a:lnTo>
                    <a:pt x="68846" y="209473"/>
                  </a:lnTo>
                  <a:lnTo>
                    <a:pt x="59537" y="227088"/>
                  </a:lnTo>
                  <a:lnTo>
                    <a:pt x="53149" y="242036"/>
                  </a:lnTo>
                  <a:lnTo>
                    <a:pt x="49136" y="254101"/>
                  </a:lnTo>
                  <a:lnTo>
                    <a:pt x="46951" y="263105"/>
                  </a:lnTo>
                  <a:lnTo>
                    <a:pt x="82156" y="281381"/>
                  </a:lnTo>
                  <a:lnTo>
                    <a:pt x="120396" y="286981"/>
                  </a:lnTo>
                  <a:lnTo>
                    <a:pt x="158407" y="279984"/>
                  </a:lnTo>
                  <a:lnTo>
                    <a:pt x="192925" y="260451"/>
                  </a:lnTo>
                  <a:lnTo>
                    <a:pt x="195821" y="252031"/>
                  </a:lnTo>
                  <a:lnTo>
                    <a:pt x="197891" y="242760"/>
                  </a:lnTo>
                  <a:lnTo>
                    <a:pt x="199136" y="232765"/>
                  </a:lnTo>
                  <a:lnTo>
                    <a:pt x="199542" y="222161"/>
                  </a:lnTo>
                  <a:close/>
                </a:path>
                <a:path w="313690" h="338454">
                  <a:moveTo>
                    <a:pt x="202742" y="115062"/>
                  </a:moveTo>
                  <a:lnTo>
                    <a:pt x="200342" y="101688"/>
                  </a:lnTo>
                  <a:lnTo>
                    <a:pt x="194462" y="90157"/>
                  </a:lnTo>
                  <a:lnTo>
                    <a:pt x="188899" y="92570"/>
                  </a:lnTo>
                  <a:lnTo>
                    <a:pt x="182168" y="96227"/>
                  </a:lnTo>
                  <a:lnTo>
                    <a:pt x="175552" y="100380"/>
                  </a:lnTo>
                  <a:lnTo>
                    <a:pt x="170357" y="104305"/>
                  </a:lnTo>
                  <a:lnTo>
                    <a:pt x="177076" y="112712"/>
                  </a:lnTo>
                  <a:lnTo>
                    <a:pt x="183248" y="121513"/>
                  </a:lnTo>
                  <a:lnTo>
                    <a:pt x="188887" y="130657"/>
                  </a:lnTo>
                  <a:lnTo>
                    <a:pt x="193954" y="140144"/>
                  </a:lnTo>
                  <a:lnTo>
                    <a:pt x="200863" y="128485"/>
                  </a:lnTo>
                  <a:lnTo>
                    <a:pt x="202742" y="115062"/>
                  </a:lnTo>
                  <a:close/>
                </a:path>
                <a:path w="313690" h="338454">
                  <a:moveTo>
                    <a:pt x="224917" y="153454"/>
                  </a:moveTo>
                  <a:lnTo>
                    <a:pt x="223088" y="131800"/>
                  </a:lnTo>
                  <a:lnTo>
                    <a:pt x="216319" y="111061"/>
                  </a:lnTo>
                  <a:lnTo>
                    <a:pt x="216242" y="123659"/>
                  </a:lnTo>
                  <a:lnTo>
                    <a:pt x="213283" y="135128"/>
                  </a:lnTo>
                  <a:lnTo>
                    <a:pt x="207733" y="145211"/>
                  </a:lnTo>
                  <a:lnTo>
                    <a:pt x="199948" y="153644"/>
                  </a:lnTo>
                  <a:lnTo>
                    <a:pt x="203555" y="163347"/>
                  </a:lnTo>
                  <a:lnTo>
                    <a:pt x="206629" y="173215"/>
                  </a:lnTo>
                  <a:lnTo>
                    <a:pt x="209169" y="183235"/>
                  </a:lnTo>
                  <a:lnTo>
                    <a:pt x="211175" y="193370"/>
                  </a:lnTo>
                  <a:lnTo>
                    <a:pt x="221145" y="174498"/>
                  </a:lnTo>
                  <a:lnTo>
                    <a:pt x="224917" y="153454"/>
                  </a:lnTo>
                  <a:close/>
                </a:path>
                <a:path w="313690" h="338454">
                  <a:moveTo>
                    <a:pt x="236575" y="159105"/>
                  </a:moveTo>
                  <a:lnTo>
                    <a:pt x="233768" y="174218"/>
                  </a:lnTo>
                  <a:lnTo>
                    <a:pt x="228955" y="188061"/>
                  </a:lnTo>
                  <a:lnTo>
                    <a:pt x="222135" y="200621"/>
                  </a:lnTo>
                  <a:lnTo>
                    <a:pt x="213283" y="211924"/>
                  </a:lnTo>
                  <a:lnTo>
                    <a:pt x="213474" y="219544"/>
                  </a:lnTo>
                  <a:lnTo>
                    <a:pt x="213220" y="227317"/>
                  </a:lnTo>
                  <a:lnTo>
                    <a:pt x="212623" y="234899"/>
                  </a:lnTo>
                  <a:lnTo>
                    <a:pt x="211823" y="241935"/>
                  </a:lnTo>
                  <a:lnTo>
                    <a:pt x="224586" y="221602"/>
                  </a:lnTo>
                  <a:lnTo>
                    <a:pt x="232702" y="200190"/>
                  </a:lnTo>
                  <a:lnTo>
                    <a:pt x="236575" y="178943"/>
                  </a:lnTo>
                  <a:lnTo>
                    <a:pt x="236575" y="159105"/>
                  </a:lnTo>
                  <a:close/>
                </a:path>
                <a:path w="313690" h="338454">
                  <a:moveTo>
                    <a:pt x="313613" y="169024"/>
                  </a:moveTo>
                  <a:lnTo>
                    <a:pt x="244284" y="128993"/>
                  </a:lnTo>
                  <a:lnTo>
                    <a:pt x="248894" y="148882"/>
                  </a:lnTo>
                  <a:lnTo>
                    <a:pt x="250393" y="169100"/>
                  </a:lnTo>
                  <a:lnTo>
                    <a:pt x="248793" y="189318"/>
                  </a:lnTo>
                  <a:lnTo>
                    <a:pt x="244081" y="209169"/>
                  </a:lnTo>
                  <a:lnTo>
                    <a:pt x="313613" y="16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6747" y="3504948"/>
              <a:ext cx="649605" cy="52069"/>
            </a:xfrm>
            <a:custGeom>
              <a:avLst/>
              <a:gdLst/>
              <a:ahLst/>
              <a:cxnLst/>
              <a:rect l="l" t="t" r="r" b="b"/>
              <a:pathLst>
                <a:path w="649605" h="52070">
                  <a:moveTo>
                    <a:pt x="649197" y="51599"/>
                  </a:moveTo>
                  <a:lnTo>
                    <a:pt x="0" y="51599"/>
                  </a:lnTo>
                  <a:lnTo>
                    <a:pt x="0" y="0"/>
                  </a:lnTo>
                  <a:lnTo>
                    <a:pt x="649197" y="0"/>
                  </a:lnTo>
                  <a:lnTo>
                    <a:pt x="649197" y="51599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338" y="4659723"/>
              <a:ext cx="313607" cy="3380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9209" y="0"/>
              <a:ext cx="5240878" cy="514347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41948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" dirty="0">
                <a:solidFill>
                  <a:srgbClr val="FFFFFF"/>
                </a:solidFill>
              </a:rPr>
              <a:t>Trimble</a:t>
            </a:r>
            <a:r>
              <a:rPr sz="3200" spc="-80" dirty="0">
                <a:solidFill>
                  <a:srgbClr val="FFFFFF"/>
                </a:solidFill>
              </a:rPr>
              <a:t> </a:t>
            </a:r>
            <a:r>
              <a:rPr sz="3200" spc="65" dirty="0">
                <a:solidFill>
                  <a:srgbClr val="FFFFFF"/>
                </a:solidFill>
              </a:rPr>
              <a:t>Perspective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663947" y="1427452"/>
            <a:ext cx="2984041" cy="238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FFFFFF"/>
                </a:solidFill>
                <a:latin typeface="Open Sans"/>
                <a:cs typeface="Open Sans"/>
              </a:rPr>
              <a:t>Обзор</a:t>
            </a:r>
            <a:endParaRPr sz="1800" dirty="0">
              <a:latin typeface="Open Sans"/>
              <a:cs typeface="Open Sans"/>
            </a:endParaRPr>
          </a:p>
          <a:p>
            <a:pPr marL="469265" indent="-336550">
              <a:lnSpc>
                <a:spcPts val="1664"/>
              </a:lnSpc>
              <a:spcBef>
                <a:spcPts val="105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Управление сканером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Регистрация в поле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 err="1">
                <a:solidFill>
                  <a:srgbClr val="FFFFFF"/>
                </a:solidFill>
                <a:latin typeface="Open Sans"/>
                <a:cs typeface="Open Sans"/>
              </a:rPr>
              <a:t>Геопривязка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Работа с изображениями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Измерения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Аннотации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Точные точки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Метки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64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Экспорт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578115" y="776501"/>
            <a:ext cx="5661344" cy="4324067"/>
            <a:chOff x="3482637" y="819421"/>
            <a:chExt cx="5661344" cy="4324067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3790184" y="2272490"/>
                  </a:moveTo>
                  <a:lnTo>
                    <a:pt x="0" y="2272490"/>
                  </a:lnTo>
                  <a:lnTo>
                    <a:pt x="0" y="0"/>
                  </a:lnTo>
                  <a:lnTo>
                    <a:pt x="3790184" y="0"/>
                  </a:lnTo>
                  <a:lnTo>
                    <a:pt x="3790184" y="2272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0" y="0"/>
                  </a:moveTo>
                  <a:lnTo>
                    <a:pt x="3790184" y="0"/>
                  </a:lnTo>
                  <a:lnTo>
                    <a:pt x="3790184" y="2272490"/>
                  </a:lnTo>
                  <a:lnTo>
                    <a:pt x="0" y="227249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5310" y="1708191"/>
              <a:ext cx="4078106" cy="215799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7" y="591785"/>
            <a:ext cx="78033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60" dirty="0">
                <a:solidFill>
                  <a:srgbClr val="FFFFFF"/>
                </a:solidFill>
              </a:rPr>
              <a:t>Автоматическая регистрация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273048" y="1455506"/>
            <a:ext cx="3765552" cy="3507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indent="-336550" algn="just">
              <a:lnSpc>
                <a:spcPts val="1664"/>
              </a:lnSpc>
              <a:spcBef>
                <a:spcPts val="100"/>
              </a:spcBef>
              <a:buFont typeface="Arial"/>
              <a:buChar char="●"/>
              <a:tabLst>
                <a:tab pos="349250" algn="l"/>
              </a:tabLst>
            </a:pP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Registration</a:t>
            </a:r>
            <a:r>
              <a:rPr sz="1400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Assist</a:t>
            </a:r>
            <a:endParaRPr sz="1400" dirty="0">
              <a:latin typeface="Open Sans"/>
              <a:cs typeface="Open Sans"/>
            </a:endParaRPr>
          </a:p>
          <a:p>
            <a:pPr marL="805815" marR="59055" lvl="1" indent="-336550">
              <a:lnSpc>
                <a:spcPts val="1650"/>
              </a:lnSpc>
              <a:spcBef>
                <a:spcPts val="65"/>
              </a:spcBef>
              <a:buFont typeface="Arial"/>
              <a:buChar char="●"/>
              <a:tabLst>
                <a:tab pos="8064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Сочетания уникальных аппаратных и программных функций</a:t>
            </a:r>
            <a:endParaRPr sz="1400" dirty="0">
              <a:latin typeface="Open Sans"/>
              <a:cs typeface="Open Sans"/>
            </a:endParaRPr>
          </a:p>
          <a:p>
            <a:pPr marL="348615" marR="587375" indent="-336550" algn="just">
              <a:lnSpc>
                <a:spcPct val="100899"/>
              </a:lnSpc>
              <a:spcBef>
                <a:spcPts val="384"/>
              </a:spcBef>
              <a:buFont typeface="Arial"/>
              <a:buChar char="●"/>
              <a:tabLst>
                <a:tab pos="3492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Автоматическая регистрация на основе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 IMU</a:t>
            </a:r>
            <a:endParaRPr sz="1400" dirty="0">
              <a:latin typeface="Open Sans"/>
              <a:cs typeface="Open Sans"/>
            </a:endParaRPr>
          </a:p>
          <a:p>
            <a:pPr marL="805815" marR="177800" lvl="1" indent="-336550">
              <a:lnSpc>
                <a:spcPct val="100899"/>
              </a:lnSpc>
              <a:spcBef>
                <a:spcPts val="434"/>
              </a:spcBef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Регистрация в поле экономит время в офисе</a:t>
            </a:r>
            <a:endParaRPr sz="1400" dirty="0">
              <a:latin typeface="Open Sans"/>
              <a:cs typeface="Open Sans"/>
            </a:endParaRPr>
          </a:p>
          <a:p>
            <a:pPr marL="805815" marR="5080" lvl="1" indent="-336550">
              <a:lnSpc>
                <a:spcPct val="99600"/>
              </a:lnSpc>
              <a:spcBef>
                <a:spcPts val="455"/>
              </a:spcBef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Удостоверьтесь, что собрали все нужные данные перед тем как покинуть объект. </a:t>
            </a:r>
          </a:p>
          <a:p>
            <a:pPr marL="805815" marR="5080" lvl="1" indent="-336550">
              <a:lnSpc>
                <a:spcPct val="99600"/>
              </a:lnSpc>
              <a:spcBef>
                <a:spcPts val="455"/>
              </a:spcBef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Избегайте дорогостоящих переделок и дополнительных посещений объекта. </a:t>
            </a:r>
            <a:br>
              <a:rPr lang="ru-RU" sz="1400" dirty="0"/>
            </a:b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717288" y="998377"/>
            <a:ext cx="5661660" cy="4324350"/>
            <a:chOff x="3482637" y="819421"/>
            <a:chExt cx="5661660" cy="43243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3790184" y="2272490"/>
                  </a:moveTo>
                  <a:lnTo>
                    <a:pt x="0" y="2272490"/>
                  </a:lnTo>
                  <a:lnTo>
                    <a:pt x="0" y="0"/>
                  </a:lnTo>
                  <a:lnTo>
                    <a:pt x="3790184" y="0"/>
                  </a:lnTo>
                  <a:lnTo>
                    <a:pt x="3790184" y="2272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0" y="0"/>
                  </a:moveTo>
                  <a:lnTo>
                    <a:pt x="3790184" y="0"/>
                  </a:lnTo>
                  <a:lnTo>
                    <a:pt x="3790184" y="2272490"/>
                  </a:lnTo>
                  <a:lnTo>
                    <a:pt x="0" y="227249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6610" y="1536843"/>
              <a:ext cx="4090406" cy="242558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2181" y="14569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53558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5" dirty="0">
                <a:solidFill>
                  <a:srgbClr val="FFFFFF"/>
                </a:solidFill>
              </a:rPr>
              <a:t>Метки и аннотации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76747" y="1410352"/>
            <a:ext cx="3357485" cy="253947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48615" marR="5080" indent="-336550">
              <a:lnSpc>
                <a:spcPts val="1650"/>
              </a:lnSpc>
              <a:spcBef>
                <a:spcPts val="18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Обеспечьте производительность на местах, гарантируя при этом качество и точность данных. </a:t>
            </a:r>
          </a:p>
          <a:p>
            <a:pPr marL="348615" marR="5080" indent="-336550">
              <a:lnSpc>
                <a:spcPts val="1650"/>
              </a:lnSpc>
              <a:spcBef>
                <a:spcPts val="18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Документация для контроля регистрации и ориентации проекта</a:t>
            </a:r>
            <a:endParaRPr sz="1400" dirty="0">
              <a:latin typeface="Open Sans"/>
              <a:cs typeface="Open Sans"/>
            </a:endParaRPr>
          </a:p>
          <a:p>
            <a:pPr marL="348615" marR="730250" indent="-336550">
              <a:lnSpc>
                <a:spcPct val="100899"/>
              </a:lnSpc>
              <a:spcBef>
                <a:spcPts val="434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Помощь офисным сотрудникам в понимании ситуации</a:t>
            </a:r>
            <a:endParaRPr sz="1400" dirty="0">
              <a:latin typeface="Open Sans"/>
              <a:cs typeface="Open Sans"/>
            </a:endParaRPr>
          </a:p>
          <a:p>
            <a:pPr marL="348615" marR="523240" indent="-336550">
              <a:lnSpc>
                <a:spcPct val="100899"/>
              </a:lnSpc>
              <a:spcBef>
                <a:spcPts val="434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Доступно в 3</a:t>
            </a:r>
            <a:r>
              <a:rPr lang="en-US" sz="1400" spc="-10" dirty="0">
                <a:solidFill>
                  <a:srgbClr val="FFFFFF"/>
                </a:solidFill>
                <a:latin typeface="Open Sans"/>
                <a:cs typeface="Open Sans"/>
              </a:rPr>
              <a:t>D-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режиме и режиме просмотра станций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482637" y="819421"/>
            <a:ext cx="5661660" cy="4324350"/>
            <a:chOff x="3482637" y="819421"/>
            <a:chExt cx="5661660" cy="43243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3790184" y="2272490"/>
                  </a:moveTo>
                  <a:lnTo>
                    <a:pt x="0" y="2272490"/>
                  </a:lnTo>
                  <a:lnTo>
                    <a:pt x="0" y="0"/>
                  </a:lnTo>
                  <a:lnTo>
                    <a:pt x="3790184" y="0"/>
                  </a:lnTo>
                  <a:lnTo>
                    <a:pt x="3790184" y="2272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0" y="0"/>
                  </a:moveTo>
                  <a:lnTo>
                    <a:pt x="3790184" y="0"/>
                  </a:lnTo>
                  <a:lnTo>
                    <a:pt x="3790184" y="2272490"/>
                  </a:lnTo>
                  <a:lnTo>
                    <a:pt x="0" y="227249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1822" y="1428942"/>
              <a:ext cx="4526117" cy="29243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5130" y="1622256"/>
              <a:ext cx="3941911" cy="234016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31705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60" dirty="0">
                <a:solidFill>
                  <a:srgbClr val="FFFFFF"/>
                </a:solidFill>
              </a:rPr>
              <a:t>Измерения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249026" y="1386083"/>
            <a:ext cx="3713374" cy="32318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4370">
              <a:lnSpc>
                <a:spcPct val="129500"/>
              </a:lnSpc>
              <a:spcBef>
                <a:spcPts val="100"/>
              </a:spcBef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Принимайте решения в поле</a:t>
            </a:r>
          </a:p>
          <a:p>
            <a:pPr marL="12700" marR="674370">
              <a:lnSpc>
                <a:spcPct val="1295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Ограниченные</a:t>
            </a:r>
            <a:endParaRPr sz="1400" dirty="0">
              <a:latin typeface="Open Sans"/>
              <a:cs typeface="Open Sans"/>
            </a:endParaRPr>
          </a:p>
          <a:p>
            <a:pPr marL="469900" indent="-292100">
              <a:lnSpc>
                <a:spcPct val="100000"/>
              </a:lnSpc>
              <a:spcBef>
                <a:spcPts val="495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Горизонтальные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Open Sans"/>
                <a:cs typeface="Open Sans"/>
              </a:rPr>
              <a:t>–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режим вида со станции </a:t>
            </a:r>
            <a:endParaRPr sz="1400" dirty="0">
              <a:latin typeface="Open Sans"/>
              <a:cs typeface="Open Sans"/>
            </a:endParaRPr>
          </a:p>
          <a:p>
            <a:pPr marL="469900" indent="-292100">
              <a:spcBef>
                <a:spcPts val="15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Вертикальные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Open Sans"/>
                <a:cs typeface="Open Sans"/>
              </a:rPr>
              <a:t>– 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режим вида со станции </a:t>
            </a:r>
            <a:endParaRPr lang="ru-RU" sz="1400" dirty="0">
              <a:latin typeface="Open Sans"/>
              <a:cs typeface="Open Sans"/>
            </a:endParaRPr>
          </a:p>
          <a:p>
            <a:pPr marL="469900" indent="-292100">
              <a:lnSpc>
                <a:spcPct val="100000"/>
              </a:lnSpc>
              <a:spcBef>
                <a:spcPts val="15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endParaRPr sz="1400" dirty="0">
              <a:latin typeface="Open Sans"/>
              <a:cs typeface="Open Sans"/>
            </a:endParaRPr>
          </a:p>
          <a:p>
            <a:pPr marL="12700" marR="779145">
              <a:lnSpc>
                <a:spcPts val="2170"/>
              </a:lnSpc>
              <a:spcBef>
                <a:spcPts val="110"/>
              </a:spcBef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Площадь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Open Sans"/>
                <a:cs typeface="Open Sans"/>
              </a:rPr>
              <a:t>–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вид сверху</a:t>
            </a:r>
          </a:p>
          <a:p>
            <a:pPr marL="12700" marR="779145">
              <a:lnSpc>
                <a:spcPts val="2170"/>
              </a:lnSpc>
              <a:spcBef>
                <a:spcPts val="110"/>
              </a:spcBef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Неограниченные</a:t>
            </a:r>
            <a:endParaRPr sz="1400" dirty="0">
              <a:latin typeface="Open Sans"/>
              <a:cs typeface="Open Sans"/>
            </a:endParaRPr>
          </a:p>
          <a:p>
            <a:pPr marL="469265" marR="68580" indent="-292100">
              <a:lnSpc>
                <a:spcPct val="100899"/>
              </a:lnSpc>
              <a:spcBef>
                <a:spcPts val="334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Координаты точки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-</a:t>
            </a:r>
            <a:r>
              <a:rPr sz="1400" spc="-6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все виды</a:t>
            </a:r>
            <a:endParaRPr sz="1400" dirty="0">
              <a:latin typeface="Open Sans"/>
              <a:cs typeface="Open Sans"/>
            </a:endParaRPr>
          </a:p>
          <a:p>
            <a:pPr marL="469265" marR="5080" indent="-292100">
              <a:lnSpc>
                <a:spcPts val="1650"/>
              </a:lnSpc>
              <a:spcBef>
                <a:spcPts val="50"/>
              </a:spcBef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Измерения между точками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- 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вид сверху, вид со стороны или вид со станции.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482637" y="819421"/>
            <a:ext cx="5661344" cy="4324067"/>
            <a:chOff x="3482637" y="819421"/>
            <a:chExt cx="5661344" cy="4324067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3790184" y="2272490"/>
                  </a:moveTo>
                  <a:lnTo>
                    <a:pt x="0" y="2272490"/>
                  </a:lnTo>
                  <a:lnTo>
                    <a:pt x="0" y="0"/>
                  </a:lnTo>
                  <a:lnTo>
                    <a:pt x="3790184" y="0"/>
                  </a:lnTo>
                  <a:lnTo>
                    <a:pt x="3790184" y="2272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529206" y="1689943"/>
              <a:ext cx="3790315" cy="2272665"/>
            </a:xfrm>
            <a:custGeom>
              <a:avLst/>
              <a:gdLst/>
              <a:ahLst/>
              <a:cxnLst/>
              <a:rect l="l" t="t" r="r" b="b"/>
              <a:pathLst>
                <a:path w="3790315" h="2272665">
                  <a:moveTo>
                    <a:pt x="0" y="0"/>
                  </a:moveTo>
                  <a:lnTo>
                    <a:pt x="3790184" y="0"/>
                  </a:lnTo>
                  <a:lnTo>
                    <a:pt x="3790184" y="2272490"/>
                  </a:lnTo>
                  <a:lnTo>
                    <a:pt x="0" y="227249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8046" y="1701672"/>
              <a:ext cx="4092634" cy="222011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25361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90" dirty="0">
                <a:solidFill>
                  <a:srgbClr val="FFFFFF"/>
                </a:solidFill>
              </a:rPr>
              <a:t>Что нового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457200" y="1427452"/>
            <a:ext cx="3657600" cy="15127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Атмосферные поправки</a:t>
            </a:r>
            <a:endParaRPr sz="1800" dirty="0">
              <a:latin typeface="Open Sans"/>
              <a:cs typeface="Open Sans"/>
            </a:endParaRPr>
          </a:p>
          <a:p>
            <a:pPr marL="469265" indent="-336550">
              <a:lnSpc>
                <a:spcPts val="1664"/>
              </a:lnSpc>
              <a:spcBef>
                <a:spcPts val="105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Корректирует измерения расстояний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dirty="0">
                <a:solidFill>
                  <a:srgbClr val="FFFFFF"/>
                </a:solidFill>
                <a:latin typeface="Open Sans"/>
                <a:cs typeface="Open Sans"/>
              </a:rPr>
              <a:t>Использует температуру и давление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64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Возможность включения/выключения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482637" y="819421"/>
            <a:ext cx="5661344" cy="4324067"/>
            <a:chOff x="3482637" y="819421"/>
            <a:chExt cx="5661344" cy="4324067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82" y="1638843"/>
              <a:ext cx="3845308" cy="22360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9057" y="1634093"/>
              <a:ext cx="4098258" cy="2305283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5858" y="562881"/>
            <a:ext cx="25361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90" dirty="0">
                <a:solidFill>
                  <a:srgbClr val="FFFFFF"/>
                </a:solidFill>
              </a:rPr>
              <a:t>Что нового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63948" y="1427452"/>
            <a:ext cx="3124835" cy="3097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Улучшенная раскраска изображений</a:t>
            </a:r>
            <a:endParaRPr sz="1800" dirty="0">
              <a:latin typeface="Open Sans"/>
              <a:cs typeface="Open Sans"/>
            </a:endParaRPr>
          </a:p>
          <a:p>
            <a:pPr marL="469265" marR="552450" indent="-336550">
              <a:lnSpc>
                <a:spcPts val="1650"/>
              </a:lnSpc>
              <a:spcBef>
                <a:spcPts val="113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Улучшенный алгоритм сшивания изображений</a:t>
            </a:r>
            <a:endParaRPr sz="1400" dirty="0">
              <a:latin typeface="Open Sans"/>
              <a:cs typeface="Open Sans"/>
            </a:endParaRPr>
          </a:p>
          <a:p>
            <a:pPr marL="469265" marR="49149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Геометрическая и визуальная достоверность</a:t>
            </a:r>
            <a:endParaRPr sz="1400" dirty="0">
              <a:latin typeface="Open Sans"/>
              <a:cs typeface="Open Sans"/>
            </a:endParaRPr>
          </a:p>
          <a:p>
            <a:pPr marL="469265" marR="9207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Применяется к раскрашиванию облаков точек и экспорте изображений</a:t>
            </a:r>
            <a:endParaRPr sz="1400" dirty="0">
              <a:latin typeface="Open Sans"/>
              <a:cs typeface="Open Sans"/>
            </a:endParaRPr>
          </a:p>
          <a:p>
            <a:pPr marL="469265" marR="3676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Улучшенное соединение между кругами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482637" y="819421"/>
            <a:ext cx="5661660" cy="4324350"/>
            <a:chOff x="3482637" y="819421"/>
            <a:chExt cx="5661660" cy="43243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2431" y="1714268"/>
              <a:ext cx="3809336" cy="226576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51434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38" y="4659723"/>
              <a:ext cx="313607" cy="3380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259" y="797377"/>
            <a:ext cx="276505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spc="65" dirty="0">
                <a:solidFill>
                  <a:srgbClr val="FFFFFF"/>
                </a:solidFill>
              </a:rPr>
              <a:t>Содержание</a:t>
            </a:r>
            <a:endParaRPr sz="3000" dirty="0"/>
          </a:p>
        </p:txBody>
      </p:sp>
      <p:sp>
        <p:nvSpPr>
          <p:cNvPr id="6" name="object 6"/>
          <p:cNvSpPr txBox="1"/>
          <p:nvPr/>
        </p:nvSpPr>
        <p:spPr>
          <a:xfrm>
            <a:off x="3409343" y="2107649"/>
            <a:ext cx="1890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r>
              <a:rPr sz="1600" spc="-5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Open Sans"/>
                <a:cs typeface="Open Sans"/>
              </a:rPr>
              <a:t>Perspective</a:t>
            </a:r>
            <a:endParaRPr sz="1600" dirty="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9342" y="2746648"/>
            <a:ext cx="367725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>
                <a:solidFill>
                  <a:srgbClr val="FFFFFF"/>
                </a:solidFill>
                <a:latin typeface="Open Sans"/>
                <a:cs typeface="Open Sans"/>
              </a:rPr>
              <a:t>Офисное программное обеспечение</a:t>
            </a:r>
            <a:endParaRPr sz="1600" dirty="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9343" y="3385647"/>
            <a:ext cx="32397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5" dirty="0">
                <a:solidFill>
                  <a:srgbClr val="FFFFFF"/>
                </a:solidFill>
                <a:latin typeface="Open Sans"/>
                <a:cs typeface="Open Sans"/>
              </a:rPr>
              <a:t>Применение</a:t>
            </a:r>
            <a:endParaRPr sz="1600" dirty="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09342" y="4024645"/>
            <a:ext cx="322005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>
                <a:solidFill>
                  <a:srgbClr val="FFFFFF"/>
                </a:solidFill>
                <a:latin typeface="Open Sans"/>
                <a:cs typeface="Open Sans"/>
              </a:rPr>
              <a:t>Портфолио сканеров </a:t>
            </a:r>
            <a:r>
              <a:rPr lang="en-US" sz="1600" spc="-10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endParaRPr sz="1600" dirty="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9343" y="1465225"/>
            <a:ext cx="2870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>
                <a:solidFill>
                  <a:srgbClr val="FFFFFF"/>
                </a:solidFill>
                <a:latin typeface="Open Sans"/>
                <a:cs typeface="Open Sans"/>
              </a:rPr>
              <a:t>Представление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r>
              <a:rPr sz="1600" spc="-5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Open Sans"/>
                <a:cs typeface="Open Sans"/>
              </a:rPr>
              <a:t>X9</a:t>
            </a:r>
            <a:endParaRPr sz="1600" dirty="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1739" y="1151018"/>
            <a:ext cx="501015" cy="319510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3200" b="1" spc="40" dirty="0">
                <a:solidFill>
                  <a:srgbClr val="FFFFFF"/>
                </a:solidFill>
                <a:latin typeface="Open Sans"/>
                <a:cs typeface="Open Sans"/>
              </a:rPr>
              <a:t>01</a:t>
            </a:r>
            <a:endParaRPr sz="32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3200" b="1" spc="40" dirty="0">
                <a:solidFill>
                  <a:srgbClr val="FFFFFF"/>
                </a:solidFill>
                <a:latin typeface="Open Sans"/>
                <a:cs typeface="Open Sans"/>
              </a:rPr>
              <a:t>02</a:t>
            </a:r>
            <a:endParaRPr sz="32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lang="ru-RU" sz="3200" b="1" spc="60" dirty="0">
                <a:solidFill>
                  <a:srgbClr val="FFFFFF"/>
                </a:solidFill>
                <a:latin typeface="Open Sans"/>
                <a:cs typeface="Open Sans"/>
              </a:rPr>
              <a:t>03</a:t>
            </a: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lang="ru-RU" sz="3200" b="1" spc="40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3200" b="1" spc="40" dirty="0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endParaRPr sz="32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3200" b="1" spc="40" dirty="0">
                <a:solidFill>
                  <a:srgbClr val="FFFFFF"/>
                </a:solidFill>
                <a:latin typeface="Open Sans"/>
                <a:cs typeface="Open Sans"/>
              </a:rPr>
              <a:t>05</a:t>
            </a:r>
            <a:endParaRPr sz="3200" dirty="0">
              <a:latin typeface="Open Sans"/>
              <a:cs typeface="Ope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6747" y="1585056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3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25361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90" dirty="0">
                <a:solidFill>
                  <a:srgbClr val="FFFFFF"/>
                </a:solidFill>
              </a:rPr>
              <a:t>Что нового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63948" y="1427452"/>
            <a:ext cx="4079875" cy="12947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FFFFFF"/>
                </a:solidFill>
                <a:latin typeface="Open Sans"/>
                <a:cs typeface="Open Sans"/>
              </a:rPr>
              <a:t>Экспорт панорамных изображений</a:t>
            </a:r>
            <a:endParaRPr sz="1800" dirty="0">
              <a:latin typeface="Open Sans"/>
              <a:cs typeface="Open Sans"/>
            </a:endParaRPr>
          </a:p>
          <a:p>
            <a:pPr marL="469265" indent="-336550">
              <a:lnSpc>
                <a:spcPts val="1664"/>
              </a:lnSpc>
              <a:spcBef>
                <a:spcPts val="105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Изображения высокого качества с улучшенным совмещением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Папка с </a:t>
            </a:r>
            <a:r>
              <a:rPr lang="en-US" sz="1400" spc="-5" dirty="0">
                <a:solidFill>
                  <a:srgbClr val="FFFFFF"/>
                </a:solidFill>
                <a:latin typeface="Open Sans"/>
                <a:cs typeface="Open Sans"/>
              </a:rPr>
              <a:t>JPEG-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файлами при экспорте</a:t>
            </a:r>
            <a:endParaRPr sz="1400" dirty="0">
              <a:latin typeface="Open Sans"/>
              <a:cs typeface="Open Sans"/>
            </a:endParaRPr>
          </a:p>
          <a:p>
            <a:pPr marL="589915" lvl="1">
              <a:lnSpc>
                <a:spcPts val="1664"/>
              </a:lnSpc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FFFFFF"/>
                </a:solidFill>
                <a:latin typeface="Open Sans"/>
                <a:cs typeface="Open Sans"/>
              </a:rPr>
              <a:t>	</a:t>
            </a:r>
            <a:r>
              <a:rPr sz="1400" dirty="0">
                <a:solidFill>
                  <a:srgbClr val="FFFFFF"/>
                </a:solidFill>
                <a:latin typeface="Open Sans"/>
                <a:cs typeface="Open Sans"/>
              </a:rPr>
              <a:t>E57, LAS, RCP,</a:t>
            </a:r>
            <a:r>
              <a:rPr sz="14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PTX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4638" y="2834131"/>
            <a:ext cx="5914723" cy="225806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25361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90" dirty="0">
                <a:solidFill>
                  <a:srgbClr val="FFFFFF"/>
                </a:solidFill>
              </a:rPr>
              <a:t>Что нового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63948" y="1427452"/>
            <a:ext cx="2942590" cy="3208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Экспорт выбранных станций</a:t>
            </a:r>
            <a:endParaRPr sz="1800" dirty="0">
              <a:latin typeface="Open Sans"/>
              <a:cs typeface="Open Sans"/>
            </a:endParaRPr>
          </a:p>
          <a:p>
            <a:pPr marL="469265" marR="5080" indent="-336550">
              <a:lnSpc>
                <a:spcPts val="1650"/>
              </a:lnSpc>
              <a:spcBef>
                <a:spcPts val="113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Экспорт одной станции, выбранных станций</a:t>
            </a:r>
            <a:b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или наборов регистрации. </a:t>
            </a:r>
            <a:b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</a:br>
            <a:endParaRPr lang="ru-RU" sz="1400" spc="-5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marL="469265" marR="5080" indent="-336550">
              <a:lnSpc>
                <a:spcPts val="1650"/>
              </a:lnSpc>
              <a:spcBef>
                <a:spcPts val="113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Продолжать проект и экспортировать только</a:t>
            </a:r>
            <a:b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новые станции. </a:t>
            </a:r>
            <a:b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</a:p>
          <a:p>
            <a:pPr marL="469265" indent="-336550">
              <a:lnSpc>
                <a:spcPts val="16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Переименование наборов регистрации. </a:t>
            </a:r>
            <a:b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endParaRPr sz="1400" spc="-5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482340" y="821236"/>
            <a:ext cx="5661660" cy="4324350"/>
            <a:chOff x="3482637" y="819421"/>
            <a:chExt cx="5661660" cy="43243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2637" y="819421"/>
              <a:ext cx="5661344" cy="4324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82" y="1638843"/>
              <a:ext cx="3845308" cy="22360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3732" y="1592768"/>
              <a:ext cx="4160184" cy="234009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40087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60" dirty="0">
                <a:solidFill>
                  <a:srgbClr val="FFFFFF"/>
                </a:solidFill>
              </a:rPr>
              <a:t>Perspective</a:t>
            </a:r>
            <a:r>
              <a:rPr sz="3200" spc="-65" dirty="0">
                <a:solidFill>
                  <a:srgbClr val="FFFFFF"/>
                </a:solidFill>
              </a:rPr>
              <a:t> </a:t>
            </a:r>
            <a:r>
              <a:rPr sz="3200" spc="55" dirty="0">
                <a:solidFill>
                  <a:srgbClr val="FFFFFF"/>
                </a:solidFill>
              </a:rPr>
              <a:t>Mobile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792706" y="1454267"/>
            <a:ext cx="4084094" cy="118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080" indent="-328295">
              <a:lnSpc>
                <a:spcPct val="113999"/>
              </a:lnSpc>
              <a:spcBef>
                <a:spcPts val="100"/>
              </a:spcBef>
              <a:buSzPct val="76470"/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Приложение </a:t>
            </a:r>
            <a:r>
              <a:rPr lang="en-US" sz="17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lang="en-US" sz="1700" spc="-5" dirty="0">
                <a:solidFill>
                  <a:srgbClr val="FFFFFF"/>
                </a:solidFill>
                <a:latin typeface="Open Sans"/>
                <a:cs typeface="Open Sans"/>
              </a:rPr>
              <a:t>Perspective  </a:t>
            </a: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поддерживает Х9</a:t>
            </a:r>
            <a:endParaRPr sz="1700" dirty="0">
              <a:latin typeface="Open Sans"/>
              <a:cs typeface="Open Sans"/>
            </a:endParaRPr>
          </a:p>
          <a:p>
            <a:pPr marL="340360" marR="149225" indent="-328295">
              <a:lnSpc>
                <a:spcPct val="113999"/>
              </a:lnSpc>
              <a:buSzPct val="76470"/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ru-RU" sz="1700" spc="-5" dirty="0">
                <a:solidFill>
                  <a:srgbClr val="FFFFFF"/>
                </a:solidFill>
                <a:latin typeface="Open Sans"/>
                <a:cs typeface="Open Sans"/>
              </a:rPr>
              <a:t>Поддержка атмосферных поправок</a:t>
            </a:r>
            <a:endParaRPr sz="17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527590" y="42749"/>
            <a:ext cx="2123616" cy="4957464"/>
            <a:chOff x="5527590" y="42749"/>
            <a:chExt cx="2123616" cy="4957464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7590" y="42749"/>
              <a:ext cx="2123616" cy="49574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1452" y="480123"/>
              <a:ext cx="2035892" cy="41091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32</a:t>
            </a:fld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81" cy="5143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3773" y="3689898"/>
            <a:ext cx="308038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Open Sans"/>
                <a:cs typeface="Open Sans"/>
              </a:rPr>
              <a:t>RealWorks,</a:t>
            </a:r>
            <a:r>
              <a:rPr sz="18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Open Sans"/>
                <a:cs typeface="Open Sans"/>
              </a:rPr>
              <a:t>TBC,</a:t>
            </a:r>
            <a:endParaRPr sz="1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spc="-10" dirty="0">
                <a:solidFill>
                  <a:srgbClr val="FFFFFF"/>
                </a:solidFill>
                <a:latin typeface="Open Sans"/>
                <a:cs typeface="Open Sans"/>
              </a:rPr>
              <a:t>Trimble </a:t>
            </a:r>
            <a:r>
              <a:rPr sz="1800" spc="-5" dirty="0">
                <a:solidFill>
                  <a:srgbClr val="FFFFFF"/>
                </a:solidFill>
                <a:latin typeface="Open Sans"/>
                <a:cs typeface="Open Sans"/>
              </a:rPr>
              <a:t>Installation</a:t>
            </a:r>
            <a:r>
              <a:rPr sz="1800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Open Sans"/>
                <a:cs typeface="Open Sans"/>
              </a:rPr>
              <a:t>Manager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350" y="2013689"/>
            <a:ext cx="330263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90" dirty="0">
                <a:solidFill>
                  <a:srgbClr val="FFFFFF"/>
                </a:solidFill>
                <a:latin typeface="Open Sans"/>
                <a:cs typeface="Open Sans"/>
              </a:rPr>
              <a:t>Офисное программное обеспечение</a:t>
            </a:r>
            <a:endParaRPr sz="3200" dirty="0">
              <a:latin typeface="Open Sans"/>
              <a:cs typeface="Open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3999" y="779467"/>
            <a:ext cx="131720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140" dirty="0">
                <a:solidFill>
                  <a:srgbClr val="FFFFFF"/>
                </a:solidFill>
              </a:rPr>
              <a:t>0</a:t>
            </a:r>
            <a:r>
              <a:rPr lang="en-US" sz="7200" spc="140" dirty="0">
                <a:solidFill>
                  <a:srgbClr val="FFFFFF"/>
                </a:solidFill>
              </a:rPr>
              <a:t>3</a:t>
            </a:r>
            <a:r>
              <a:rPr sz="7200" spc="140" dirty="0">
                <a:solidFill>
                  <a:srgbClr val="FFFFFF"/>
                </a:solidFill>
              </a:rPr>
              <a:t></a:t>
            </a:r>
            <a:endParaRPr sz="7200" dirty="0"/>
          </a:p>
        </p:txBody>
      </p:sp>
      <p:grpSp>
        <p:nvGrpSpPr>
          <p:cNvPr id="6" name="object 6"/>
          <p:cNvGrpSpPr/>
          <p:nvPr/>
        </p:nvGrpSpPr>
        <p:grpSpPr>
          <a:xfrm>
            <a:off x="676747" y="3504948"/>
            <a:ext cx="8285216" cy="1492845"/>
            <a:chOff x="676747" y="3504948"/>
            <a:chExt cx="8285216" cy="14928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38" y="4659723"/>
              <a:ext cx="313625" cy="33807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6747" y="3504948"/>
              <a:ext cx="649605" cy="52069"/>
            </a:xfrm>
            <a:custGeom>
              <a:avLst/>
              <a:gdLst/>
              <a:ahLst/>
              <a:cxnLst/>
              <a:rect l="l" t="t" r="r" b="b"/>
              <a:pathLst>
                <a:path w="649605" h="52070">
                  <a:moveTo>
                    <a:pt x="649197" y="51599"/>
                  </a:moveTo>
                  <a:lnTo>
                    <a:pt x="0" y="51599"/>
                  </a:lnTo>
                  <a:lnTo>
                    <a:pt x="0" y="0"/>
                  </a:lnTo>
                  <a:lnTo>
                    <a:pt x="649197" y="0"/>
                  </a:lnTo>
                  <a:lnTo>
                    <a:pt x="649197" y="51599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BBF1DF-8B55-4B29-A84B-DDB153FBF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4" y="291334"/>
            <a:ext cx="1831085" cy="18310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79DF9B-22A2-4AC2-A9A7-76FD81272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699" y="2122419"/>
            <a:ext cx="1813264" cy="18681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5540" y="4655791"/>
            <a:ext cx="320069" cy="34499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42984"/>
            <a:ext cx="2283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80" dirty="0">
                <a:solidFill>
                  <a:srgbClr val="FFFFFF"/>
                </a:solidFill>
              </a:rPr>
              <a:t>RealWorks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76647" y="1117820"/>
            <a:ext cx="649605" cy="59055"/>
          </a:xfrm>
          <a:custGeom>
            <a:avLst/>
            <a:gdLst/>
            <a:ahLst/>
            <a:cxnLst/>
            <a:rect l="l" t="t" r="r" b="b"/>
            <a:pathLst>
              <a:path w="649605" h="59055">
                <a:moveTo>
                  <a:pt x="649497" y="58499"/>
                </a:moveTo>
                <a:lnTo>
                  <a:pt x="0" y="58499"/>
                </a:lnTo>
                <a:lnTo>
                  <a:pt x="0" y="0"/>
                </a:lnTo>
                <a:lnTo>
                  <a:pt x="649497" y="0"/>
                </a:lnTo>
                <a:lnTo>
                  <a:pt x="649497" y="584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0575" y="1430860"/>
            <a:ext cx="3592195" cy="341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Автоматизированные инструменты и рабочие</a:t>
            </a:r>
            <a:b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процессы, специфичные для облака точек,</a:t>
            </a:r>
            <a:b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позволяют пользователям</a:t>
            </a:r>
            <a:b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импортировать данные облака точек практически из</a:t>
            </a:r>
            <a:b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любого источника, а затем быстро обрабатывать,</a:t>
            </a:r>
            <a:b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анализировать и создавать высококачественные результаты для клиентов. </a:t>
            </a:r>
            <a:b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</a:br>
            <a:endParaRPr sz="1700" spc="-1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1232" y="17104"/>
            <a:ext cx="4322768" cy="2495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CD3536-7CD8-4473-B906-E195FD0C0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32" y="2437209"/>
            <a:ext cx="4322768" cy="272339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5540" y="4655791"/>
            <a:ext cx="320069" cy="34499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42984"/>
            <a:ext cx="8026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" dirty="0">
                <a:solidFill>
                  <a:srgbClr val="FFFFFF"/>
                </a:solidFill>
              </a:rPr>
              <a:t>TBC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76647" y="1117820"/>
            <a:ext cx="649605" cy="59055"/>
          </a:xfrm>
          <a:custGeom>
            <a:avLst/>
            <a:gdLst/>
            <a:ahLst/>
            <a:cxnLst/>
            <a:rect l="l" t="t" r="r" b="b"/>
            <a:pathLst>
              <a:path w="649605" h="59055">
                <a:moveTo>
                  <a:pt x="649497" y="58499"/>
                </a:moveTo>
                <a:lnTo>
                  <a:pt x="0" y="58499"/>
                </a:lnTo>
                <a:lnTo>
                  <a:pt x="0" y="0"/>
                </a:lnTo>
                <a:lnTo>
                  <a:pt x="649497" y="0"/>
                </a:lnTo>
                <a:lnTo>
                  <a:pt x="649497" y="584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3890" y="1258373"/>
            <a:ext cx="4030509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700" spc="-10" dirty="0">
                <a:solidFill>
                  <a:srgbClr val="FFFFFF"/>
                </a:solidFill>
                <a:latin typeface="Open Sans"/>
                <a:cs typeface="Open Sans"/>
              </a:rPr>
              <a:t>Программное обеспечение </a:t>
            </a:r>
            <a:r>
              <a:rPr sz="1700" b="1" spc="-10" dirty="0">
                <a:solidFill>
                  <a:srgbClr val="FFFFFF"/>
                </a:solidFill>
                <a:latin typeface="Open Sans"/>
                <a:cs typeface="Open Sans"/>
              </a:rPr>
              <a:t>Trimble Business </a:t>
            </a:r>
            <a:r>
              <a:rPr sz="1700" b="1" spc="-5" dirty="0">
                <a:solidFill>
                  <a:srgbClr val="FFFFFF"/>
                </a:solidFill>
                <a:latin typeface="Open Sans"/>
                <a:cs typeface="Open Sans"/>
              </a:rPr>
              <a:t>Center</a:t>
            </a:r>
            <a:r>
              <a:rPr lang="ru-RU" sz="1700" spc="-5" dirty="0">
                <a:solidFill>
                  <a:srgbClr val="FFFFFF"/>
                </a:solidFill>
                <a:latin typeface="Open Sans"/>
                <a:cs typeface="Open Sans"/>
              </a:rPr>
              <a:t> позволяет геодезистам сводить воедино данные</a:t>
            </a:r>
            <a:r>
              <a:rPr lang="en-US" sz="17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700" spc="-5" dirty="0">
                <a:solidFill>
                  <a:srgbClr val="FFFFFF"/>
                </a:solidFill>
                <a:latin typeface="Open Sans"/>
                <a:cs typeface="Open Sans"/>
              </a:rPr>
              <a:t>из разных источников, создавать результаты для САПР,  и полностью отслеживать все данные по проекту на протяжении всего срока исполнения. </a:t>
            </a:r>
            <a:endParaRPr sz="1700" dirty="0">
              <a:latin typeface="Open Sans"/>
              <a:cs typeface="Open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8059" y="4044658"/>
            <a:ext cx="890021" cy="89002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346" y="4008109"/>
            <a:ext cx="864440" cy="8900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24314" y="4002884"/>
            <a:ext cx="537648" cy="9735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04335" y="4031958"/>
            <a:ext cx="1047762" cy="8423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87497" y="3925034"/>
            <a:ext cx="1584664" cy="105619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24399" y="727089"/>
            <a:ext cx="4419601" cy="275906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39642"/>
            <a:ext cx="55844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100" dirty="0">
                <a:solidFill>
                  <a:srgbClr val="FFFFFF"/>
                </a:solidFill>
              </a:rPr>
              <a:t>Новые возможности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0" y="1306801"/>
            <a:ext cx="4363508" cy="283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ts val="1664"/>
              </a:lnSpc>
              <a:spcBef>
                <a:spcPts val="100"/>
              </a:spcBef>
              <a:tabLst>
                <a:tab pos="347980" algn="l"/>
                <a:tab pos="349250" algn="l"/>
              </a:tabLst>
            </a:pPr>
            <a:r>
              <a:rPr lang="en-US" sz="1400" spc="-5" dirty="0">
                <a:solidFill>
                  <a:srgbClr val="FFFFFF"/>
                </a:solidFill>
                <a:latin typeface="Open Sans"/>
                <a:cs typeface="Open Sans"/>
              </a:rPr>
              <a:t>	</a:t>
            </a: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Поддержка сканера </a:t>
            </a:r>
            <a:r>
              <a:rPr sz="1400" spc="-5" dirty="0">
                <a:solidFill>
                  <a:srgbClr val="FFFFFF"/>
                </a:solidFill>
                <a:latin typeface="Open Sans"/>
                <a:cs typeface="Open Sans"/>
              </a:rPr>
              <a:t>X9</a:t>
            </a:r>
            <a:endParaRPr sz="1400" dirty="0">
              <a:latin typeface="Open Sans"/>
              <a:cs typeface="Open Sans"/>
            </a:endParaRPr>
          </a:p>
          <a:p>
            <a:pPr marL="805815" lvl="1" indent="-337185">
              <a:lnSpc>
                <a:spcPts val="1650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sz="1400" b="1" spc="-10" dirty="0" err="1">
                <a:solidFill>
                  <a:srgbClr val="FFFFFF"/>
                </a:solidFill>
                <a:latin typeface="Open Sans"/>
                <a:cs typeface="Open Sans"/>
              </a:rPr>
              <a:t>RealWorks</a:t>
            </a:r>
            <a:r>
              <a:rPr sz="14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12.4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 и выше</a:t>
            </a:r>
            <a:endParaRPr sz="1400" dirty="0">
              <a:latin typeface="Open Sans"/>
              <a:cs typeface="Open Sans"/>
            </a:endParaRPr>
          </a:p>
          <a:p>
            <a:pPr marL="1263015" lvl="2" indent="-337185">
              <a:lnSpc>
                <a:spcPts val="1650"/>
              </a:lnSpc>
              <a:buFont typeface="Arial"/>
              <a:buChar char="■"/>
              <a:tabLst>
                <a:tab pos="1262380" algn="l"/>
                <a:tab pos="12636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Экспорт панорамных снимков</a:t>
            </a:r>
            <a:endParaRPr sz="1400" dirty="0">
              <a:latin typeface="Open Sans"/>
              <a:cs typeface="Open Sans"/>
            </a:endParaRPr>
          </a:p>
          <a:p>
            <a:pPr marL="1263015" marR="630555" lvl="2" indent="-336550">
              <a:lnSpc>
                <a:spcPts val="1650"/>
              </a:lnSpc>
              <a:spcBef>
                <a:spcPts val="65"/>
              </a:spcBef>
              <a:buFont typeface="Arial"/>
              <a:buChar char="■"/>
              <a:tabLst>
                <a:tab pos="1262380" algn="l"/>
                <a:tab pos="12636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Параметры регистрации изображений</a:t>
            </a:r>
            <a:endParaRPr sz="1400" dirty="0">
              <a:latin typeface="Open Sans"/>
              <a:cs typeface="Open Sans"/>
            </a:endParaRPr>
          </a:p>
          <a:p>
            <a:pPr marL="1263015" lvl="2" indent="-337185">
              <a:lnSpc>
                <a:spcPts val="1585"/>
              </a:lnSpc>
              <a:buFont typeface="Arial"/>
              <a:buChar char="■"/>
              <a:tabLst>
                <a:tab pos="1262380" algn="l"/>
                <a:tab pos="12636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Улучшенное раскрашивание</a:t>
            </a:r>
            <a:endParaRPr sz="1400" dirty="0">
              <a:latin typeface="Open Sans"/>
              <a:cs typeface="Open Sans"/>
            </a:endParaRPr>
          </a:p>
          <a:p>
            <a:pPr marL="805815" lvl="1" indent="-337185">
              <a:lnSpc>
                <a:spcPts val="1650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sz="1400" b="1" spc="-10" dirty="0">
                <a:solidFill>
                  <a:srgbClr val="FFFFFF"/>
                </a:solidFill>
                <a:latin typeface="Open Sans"/>
                <a:cs typeface="Open Sans"/>
              </a:rPr>
              <a:t>TBC</a:t>
            </a:r>
            <a:r>
              <a:rPr sz="1400" spc="-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5.90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 и выше</a:t>
            </a:r>
            <a:endParaRPr sz="1400" dirty="0">
              <a:latin typeface="Open Sans"/>
              <a:cs typeface="Open Sans"/>
            </a:endParaRPr>
          </a:p>
          <a:p>
            <a:pPr marL="1263015" marR="5080" lvl="2" indent="-336550">
              <a:lnSpc>
                <a:spcPts val="1650"/>
              </a:lnSpc>
              <a:spcBef>
                <a:spcPts val="65"/>
              </a:spcBef>
              <a:buFont typeface="Arial"/>
              <a:buChar char="■"/>
              <a:tabLst>
                <a:tab pos="1262380" algn="l"/>
                <a:tab pos="12636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Более глубокая классификация облаков точек</a:t>
            </a:r>
            <a:endParaRPr sz="1400" dirty="0">
              <a:latin typeface="Open Sans"/>
              <a:cs typeface="Open Sans"/>
            </a:endParaRPr>
          </a:p>
          <a:p>
            <a:pPr marL="1263015" marR="57150" lvl="2" indent="-336550">
              <a:lnSpc>
                <a:spcPts val="1650"/>
              </a:lnSpc>
              <a:buFont typeface="Arial"/>
              <a:buChar char="■"/>
              <a:tabLst>
                <a:tab pos="1262380" algn="l"/>
                <a:tab pos="1263650" algn="l"/>
              </a:tabLst>
            </a:pP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Наложение геометрии на облако точек</a:t>
            </a:r>
            <a:endParaRPr sz="1400" dirty="0">
              <a:latin typeface="Open Sans"/>
              <a:cs typeface="Open Sans"/>
            </a:endParaRPr>
          </a:p>
          <a:p>
            <a:pPr marL="805815" lvl="1" indent="-337185">
              <a:lnSpc>
                <a:spcPts val="1585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sz="1400" b="1" spc="-5" dirty="0">
                <a:solidFill>
                  <a:srgbClr val="FFFFFF"/>
                </a:solidFill>
                <a:latin typeface="Open Sans"/>
                <a:cs typeface="Open Sans"/>
              </a:rPr>
              <a:t>Perspective</a:t>
            </a:r>
            <a:r>
              <a:rPr sz="1400" spc="-10" dirty="0">
                <a:solidFill>
                  <a:srgbClr val="FFFFFF"/>
                </a:solidFill>
                <a:latin typeface="Open Sans"/>
                <a:cs typeface="Open Sans"/>
              </a:rPr>
              <a:t> 3.2</a:t>
            </a:r>
            <a:r>
              <a:rPr lang="ru-RU" sz="1400" spc="-10" dirty="0">
                <a:solidFill>
                  <a:srgbClr val="FFFFFF"/>
                </a:solidFill>
                <a:latin typeface="Open Sans"/>
                <a:cs typeface="Open Sans"/>
              </a:rPr>
              <a:t> и выше</a:t>
            </a:r>
            <a:endParaRPr sz="1400" dirty="0">
              <a:latin typeface="Open Sans"/>
              <a:cs typeface="Open Sans"/>
            </a:endParaRPr>
          </a:p>
          <a:p>
            <a:pPr marL="1263015" lvl="2" indent="-337185">
              <a:lnSpc>
                <a:spcPts val="1664"/>
              </a:lnSpc>
              <a:buFont typeface="Arial"/>
              <a:buChar char="■"/>
              <a:tabLst>
                <a:tab pos="1262380" algn="l"/>
                <a:tab pos="126365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Open Sans"/>
                <a:cs typeface="Open Sans"/>
              </a:rPr>
              <a:t>Дополнительные настройки </a:t>
            </a:r>
            <a:r>
              <a:rPr lang="en-US" sz="1400" spc="-5" dirty="0">
                <a:solidFill>
                  <a:srgbClr val="FFFFFF"/>
                </a:solidFill>
                <a:latin typeface="Open Sans"/>
                <a:cs typeface="Open Sans"/>
              </a:rPr>
              <a:t>Wi-Fi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800" y="1073593"/>
            <a:ext cx="649605" cy="4571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63508" y="946121"/>
            <a:ext cx="4546258" cy="34869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36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61309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" dirty="0">
                <a:solidFill>
                  <a:srgbClr val="FFFFFF"/>
                </a:solidFill>
              </a:rPr>
              <a:t>Trimble </a:t>
            </a:r>
            <a:r>
              <a:rPr sz="3200" spc="55" dirty="0">
                <a:solidFill>
                  <a:srgbClr val="FFFFFF"/>
                </a:solidFill>
              </a:rPr>
              <a:t>Installation</a:t>
            </a:r>
            <a:r>
              <a:rPr sz="3200" spc="-120" dirty="0">
                <a:solidFill>
                  <a:srgbClr val="FFFFFF"/>
                </a:solidFill>
              </a:rPr>
              <a:t> </a:t>
            </a:r>
            <a:r>
              <a:rPr sz="3200" spc="65" dirty="0">
                <a:solidFill>
                  <a:srgbClr val="FFFFFF"/>
                </a:solidFill>
              </a:rPr>
              <a:t>Manager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792856" y="1399512"/>
            <a:ext cx="2625725" cy="20817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ru-RU" sz="1300" spc="-10" dirty="0">
                <a:solidFill>
                  <a:srgbClr val="FFFFFF"/>
                </a:solidFill>
                <a:latin typeface="Open Sans"/>
                <a:cs typeface="Open Sans"/>
              </a:rPr>
              <a:t>Единая версия , понятно, какой сканер подключен, верные возможности и опции сканирования для Х9 и других сканеров Х-серии</a:t>
            </a:r>
            <a:endParaRPr lang="en-US" sz="1300" spc="-1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300" spc="-10" dirty="0">
                <a:solidFill>
                  <a:srgbClr val="FFFFFF"/>
                </a:solidFill>
                <a:latin typeface="Open Sans"/>
                <a:cs typeface="Open Sans"/>
              </a:rPr>
              <a:t>Прошивка устанавливается через </a:t>
            </a:r>
            <a:r>
              <a:rPr sz="1300" spc="-5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Open Sans"/>
                <a:cs typeface="Open Sans"/>
              </a:rPr>
              <a:t>TIM</a:t>
            </a:r>
            <a:endParaRPr sz="1300" dirty="0">
              <a:latin typeface="Open Sans"/>
              <a:cs typeface="Open Sans"/>
            </a:endParaRPr>
          </a:p>
          <a:p>
            <a:pPr marL="340360" marR="224790" indent="-328295">
              <a:lnSpc>
                <a:spcPct val="115399"/>
              </a:lnSpc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ru-RU" sz="1300" spc="-10" dirty="0">
                <a:solidFill>
                  <a:srgbClr val="FFFFFF"/>
                </a:solidFill>
                <a:latin typeface="Open Sans"/>
                <a:cs typeface="Open Sans"/>
              </a:rPr>
              <a:t>Одна версия</a:t>
            </a:r>
            <a:r>
              <a:rPr sz="13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Open Sans"/>
                <a:cs typeface="Open Sans"/>
              </a:rPr>
              <a:t>Perspective  </a:t>
            </a:r>
            <a:r>
              <a:rPr lang="ru-RU" sz="1300" spc="-10" dirty="0">
                <a:solidFill>
                  <a:srgbClr val="FFFFFF"/>
                </a:solidFill>
                <a:latin typeface="Open Sans"/>
                <a:cs typeface="Open Sans"/>
              </a:rPr>
              <a:t>для</a:t>
            </a:r>
            <a:r>
              <a:rPr sz="13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X7, X9, </a:t>
            </a:r>
            <a:r>
              <a:rPr lang="ru-RU" sz="1300" spc="-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13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Open Sans"/>
                <a:cs typeface="Open Sans"/>
              </a:rPr>
              <a:t>X12</a:t>
            </a:r>
            <a:endParaRPr sz="13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6932" y="1205045"/>
            <a:ext cx="5128981" cy="332038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37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5540" y="4655791"/>
            <a:ext cx="320069" cy="34499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42984"/>
            <a:ext cx="17576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5" dirty="0">
                <a:solidFill>
                  <a:srgbClr val="FFFFFF"/>
                </a:solidFill>
              </a:rPr>
              <a:t>Офис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76647" y="1117820"/>
            <a:ext cx="649605" cy="59055"/>
          </a:xfrm>
          <a:custGeom>
            <a:avLst/>
            <a:gdLst/>
            <a:ahLst/>
            <a:cxnLst/>
            <a:rect l="l" t="t" r="r" b="b"/>
            <a:pathLst>
              <a:path w="649605" h="59055">
                <a:moveTo>
                  <a:pt x="649497" y="58499"/>
                </a:moveTo>
                <a:lnTo>
                  <a:pt x="0" y="58499"/>
                </a:lnTo>
                <a:lnTo>
                  <a:pt x="0" y="0"/>
                </a:lnTo>
                <a:lnTo>
                  <a:pt x="649497" y="0"/>
                </a:lnTo>
                <a:lnTo>
                  <a:pt x="649497" y="584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5921" y="2429065"/>
            <a:ext cx="714372" cy="68579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340007" y="1689555"/>
            <a:ext cx="246379" cy="490855"/>
            <a:chOff x="4340007" y="1689555"/>
            <a:chExt cx="246379" cy="490855"/>
          </a:xfrm>
        </p:grpSpPr>
        <p:sp>
          <p:nvSpPr>
            <p:cNvPr id="8" name="object 8"/>
            <p:cNvSpPr/>
            <p:nvPr/>
          </p:nvSpPr>
          <p:spPr>
            <a:xfrm>
              <a:off x="4344770" y="1694318"/>
              <a:ext cx="236854" cy="481330"/>
            </a:xfrm>
            <a:custGeom>
              <a:avLst/>
              <a:gdLst/>
              <a:ahLst/>
              <a:cxnLst/>
              <a:rect l="l" t="t" r="r" b="b"/>
              <a:pathLst>
                <a:path w="236854" h="481330">
                  <a:moveTo>
                    <a:pt x="177524" y="481198"/>
                  </a:moveTo>
                  <a:lnTo>
                    <a:pt x="59174" y="481198"/>
                  </a:lnTo>
                  <a:lnTo>
                    <a:pt x="59174" y="118349"/>
                  </a:lnTo>
                  <a:lnTo>
                    <a:pt x="0" y="118349"/>
                  </a:lnTo>
                  <a:lnTo>
                    <a:pt x="118349" y="0"/>
                  </a:lnTo>
                  <a:lnTo>
                    <a:pt x="236699" y="118349"/>
                  </a:lnTo>
                  <a:lnTo>
                    <a:pt x="177524" y="118349"/>
                  </a:lnTo>
                  <a:lnTo>
                    <a:pt x="177524" y="481198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44770" y="1694318"/>
              <a:ext cx="236854" cy="481330"/>
            </a:xfrm>
            <a:custGeom>
              <a:avLst/>
              <a:gdLst/>
              <a:ahLst/>
              <a:cxnLst/>
              <a:rect l="l" t="t" r="r" b="b"/>
              <a:pathLst>
                <a:path w="236854" h="481330">
                  <a:moveTo>
                    <a:pt x="59174" y="481198"/>
                  </a:moveTo>
                  <a:lnTo>
                    <a:pt x="59174" y="118349"/>
                  </a:lnTo>
                  <a:lnTo>
                    <a:pt x="0" y="118349"/>
                  </a:lnTo>
                  <a:lnTo>
                    <a:pt x="118349" y="0"/>
                  </a:lnTo>
                  <a:lnTo>
                    <a:pt x="236699" y="118349"/>
                  </a:lnTo>
                  <a:lnTo>
                    <a:pt x="177524" y="118349"/>
                  </a:lnTo>
                  <a:lnTo>
                    <a:pt x="177524" y="481198"/>
                  </a:lnTo>
                  <a:lnTo>
                    <a:pt x="59174" y="481198"/>
                  </a:lnTo>
                  <a:close/>
                </a:path>
              </a:pathLst>
            </a:custGeom>
            <a:ln w="9524">
              <a:solidFill>
                <a:srgbClr val="FAAC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166729" y="2648851"/>
            <a:ext cx="490855" cy="246379"/>
            <a:chOff x="5166729" y="2648851"/>
            <a:chExt cx="490855" cy="246379"/>
          </a:xfrm>
        </p:grpSpPr>
        <p:sp>
          <p:nvSpPr>
            <p:cNvPr id="11" name="object 11"/>
            <p:cNvSpPr/>
            <p:nvPr/>
          </p:nvSpPr>
          <p:spPr>
            <a:xfrm>
              <a:off x="5171491" y="2653614"/>
              <a:ext cx="481330" cy="236854"/>
            </a:xfrm>
            <a:custGeom>
              <a:avLst/>
              <a:gdLst/>
              <a:ahLst/>
              <a:cxnLst/>
              <a:rect l="l" t="t" r="r" b="b"/>
              <a:pathLst>
                <a:path w="481329" h="236855">
                  <a:moveTo>
                    <a:pt x="362848" y="236699"/>
                  </a:moveTo>
                  <a:lnTo>
                    <a:pt x="362848" y="177524"/>
                  </a:lnTo>
                  <a:lnTo>
                    <a:pt x="0" y="177524"/>
                  </a:lnTo>
                  <a:lnTo>
                    <a:pt x="0" y="59174"/>
                  </a:lnTo>
                  <a:lnTo>
                    <a:pt x="362848" y="59174"/>
                  </a:lnTo>
                  <a:lnTo>
                    <a:pt x="362848" y="0"/>
                  </a:lnTo>
                  <a:lnTo>
                    <a:pt x="481198" y="118349"/>
                  </a:lnTo>
                  <a:lnTo>
                    <a:pt x="362848" y="23669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71491" y="2653614"/>
              <a:ext cx="481330" cy="236854"/>
            </a:xfrm>
            <a:custGeom>
              <a:avLst/>
              <a:gdLst/>
              <a:ahLst/>
              <a:cxnLst/>
              <a:rect l="l" t="t" r="r" b="b"/>
              <a:pathLst>
                <a:path w="481329" h="236855">
                  <a:moveTo>
                    <a:pt x="0" y="59174"/>
                  </a:moveTo>
                  <a:lnTo>
                    <a:pt x="362848" y="59174"/>
                  </a:lnTo>
                  <a:lnTo>
                    <a:pt x="362848" y="0"/>
                  </a:lnTo>
                  <a:lnTo>
                    <a:pt x="481198" y="118349"/>
                  </a:lnTo>
                  <a:lnTo>
                    <a:pt x="362848" y="236699"/>
                  </a:lnTo>
                  <a:lnTo>
                    <a:pt x="362848" y="177524"/>
                  </a:lnTo>
                  <a:lnTo>
                    <a:pt x="0" y="177524"/>
                  </a:lnTo>
                  <a:lnTo>
                    <a:pt x="0" y="59174"/>
                  </a:lnTo>
                  <a:close/>
                </a:path>
              </a:pathLst>
            </a:custGeom>
            <a:ln w="9524">
              <a:solidFill>
                <a:srgbClr val="FAAC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268761" y="2648851"/>
            <a:ext cx="490855" cy="246379"/>
            <a:chOff x="3268761" y="2648851"/>
            <a:chExt cx="490855" cy="246379"/>
          </a:xfrm>
        </p:grpSpPr>
        <p:sp>
          <p:nvSpPr>
            <p:cNvPr id="14" name="object 14"/>
            <p:cNvSpPr/>
            <p:nvPr/>
          </p:nvSpPr>
          <p:spPr>
            <a:xfrm>
              <a:off x="3273524" y="2653614"/>
              <a:ext cx="481330" cy="236854"/>
            </a:xfrm>
            <a:custGeom>
              <a:avLst/>
              <a:gdLst/>
              <a:ahLst/>
              <a:cxnLst/>
              <a:rect l="l" t="t" r="r" b="b"/>
              <a:pathLst>
                <a:path w="481329" h="236855">
                  <a:moveTo>
                    <a:pt x="118349" y="236699"/>
                  </a:moveTo>
                  <a:lnTo>
                    <a:pt x="0" y="118349"/>
                  </a:lnTo>
                  <a:lnTo>
                    <a:pt x="118349" y="0"/>
                  </a:lnTo>
                  <a:lnTo>
                    <a:pt x="118349" y="59174"/>
                  </a:lnTo>
                  <a:lnTo>
                    <a:pt x="481198" y="59174"/>
                  </a:lnTo>
                  <a:lnTo>
                    <a:pt x="481198" y="177524"/>
                  </a:lnTo>
                  <a:lnTo>
                    <a:pt x="118349" y="177524"/>
                  </a:lnTo>
                  <a:lnTo>
                    <a:pt x="118349" y="23669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73524" y="2653614"/>
              <a:ext cx="481330" cy="236854"/>
            </a:xfrm>
            <a:custGeom>
              <a:avLst/>
              <a:gdLst/>
              <a:ahLst/>
              <a:cxnLst/>
              <a:rect l="l" t="t" r="r" b="b"/>
              <a:pathLst>
                <a:path w="481329" h="236855">
                  <a:moveTo>
                    <a:pt x="481198" y="177524"/>
                  </a:moveTo>
                  <a:lnTo>
                    <a:pt x="118349" y="177524"/>
                  </a:lnTo>
                  <a:lnTo>
                    <a:pt x="118349" y="236699"/>
                  </a:lnTo>
                  <a:lnTo>
                    <a:pt x="0" y="118349"/>
                  </a:lnTo>
                  <a:lnTo>
                    <a:pt x="118349" y="0"/>
                  </a:lnTo>
                  <a:lnTo>
                    <a:pt x="118349" y="59174"/>
                  </a:lnTo>
                  <a:lnTo>
                    <a:pt x="481198" y="59174"/>
                  </a:lnTo>
                  <a:lnTo>
                    <a:pt x="481198" y="177524"/>
                  </a:lnTo>
                  <a:close/>
                </a:path>
              </a:pathLst>
            </a:custGeom>
            <a:ln w="9524">
              <a:solidFill>
                <a:srgbClr val="FAAC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156896" y="2648851"/>
            <a:ext cx="490855" cy="246379"/>
            <a:chOff x="7156896" y="2648851"/>
            <a:chExt cx="490855" cy="246379"/>
          </a:xfrm>
        </p:grpSpPr>
        <p:sp>
          <p:nvSpPr>
            <p:cNvPr id="17" name="object 17"/>
            <p:cNvSpPr/>
            <p:nvPr/>
          </p:nvSpPr>
          <p:spPr>
            <a:xfrm>
              <a:off x="7161658" y="2653614"/>
              <a:ext cx="481330" cy="236854"/>
            </a:xfrm>
            <a:custGeom>
              <a:avLst/>
              <a:gdLst/>
              <a:ahLst/>
              <a:cxnLst/>
              <a:rect l="l" t="t" r="r" b="b"/>
              <a:pathLst>
                <a:path w="481329" h="236855">
                  <a:moveTo>
                    <a:pt x="362848" y="236699"/>
                  </a:moveTo>
                  <a:lnTo>
                    <a:pt x="362848" y="177524"/>
                  </a:lnTo>
                  <a:lnTo>
                    <a:pt x="0" y="177524"/>
                  </a:lnTo>
                  <a:lnTo>
                    <a:pt x="0" y="59174"/>
                  </a:lnTo>
                  <a:lnTo>
                    <a:pt x="362848" y="59174"/>
                  </a:lnTo>
                  <a:lnTo>
                    <a:pt x="362848" y="0"/>
                  </a:lnTo>
                  <a:lnTo>
                    <a:pt x="481198" y="118349"/>
                  </a:lnTo>
                  <a:lnTo>
                    <a:pt x="362848" y="23669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61658" y="2653614"/>
              <a:ext cx="481330" cy="236854"/>
            </a:xfrm>
            <a:custGeom>
              <a:avLst/>
              <a:gdLst/>
              <a:ahLst/>
              <a:cxnLst/>
              <a:rect l="l" t="t" r="r" b="b"/>
              <a:pathLst>
                <a:path w="481329" h="236855">
                  <a:moveTo>
                    <a:pt x="0" y="59174"/>
                  </a:moveTo>
                  <a:lnTo>
                    <a:pt x="362848" y="59174"/>
                  </a:lnTo>
                  <a:lnTo>
                    <a:pt x="362848" y="0"/>
                  </a:lnTo>
                  <a:lnTo>
                    <a:pt x="481198" y="118349"/>
                  </a:lnTo>
                  <a:lnTo>
                    <a:pt x="362848" y="236699"/>
                  </a:lnTo>
                  <a:lnTo>
                    <a:pt x="362848" y="177524"/>
                  </a:lnTo>
                  <a:lnTo>
                    <a:pt x="0" y="177524"/>
                  </a:lnTo>
                  <a:lnTo>
                    <a:pt x="0" y="59174"/>
                  </a:lnTo>
                  <a:close/>
                </a:path>
              </a:pathLst>
            </a:custGeom>
            <a:ln w="9524">
              <a:solidFill>
                <a:srgbClr val="FAAC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39995" y="3363648"/>
            <a:ext cx="246379" cy="490855"/>
            <a:chOff x="4339995" y="3363648"/>
            <a:chExt cx="246379" cy="490855"/>
          </a:xfrm>
        </p:grpSpPr>
        <p:sp>
          <p:nvSpPr>
            <p:cNvPr id="20" name="object 20"/>
            <p:cNvSpPr/>
            <p:nvPr/>
          </p:nvSpPr>
          <p:spPr>
            <a:xfrm>
              <a:off x="4344757" y="3368411"/>
              <a:ext cx="236854" cy="481330"/>
            </a:xfrm>
            <a:custGeom>
              <a:avLst/>
              <a:gdLst/>
              <a:ahLst/>
              <a:cxnLst/>
              <a:rect l="l" t="t" r="r" b="b"/>
              <a:pathLst>
                <a:path w="236854" h="481329">
                  <a:moveTo>
                    <a:pt x="118349" y="481198"/>
                  </a:moveTo>
                  <a:lnTo>
                    <a:pt x="0" y="362848"/>
                  </a:lnTo>
                  <a:lnTo>
                    <a:pt x="59174" y="362848"/>
                  </a:lnTo>
                  <a:lnTo>
                    <a:pt x="59174" y="0"/>
                  </a:lnTo>
                  <a:lnTo>
                    <a:pt x="177524" y="0"/>
                  </a:lnTo>
                  <a:lnTo>
                    <a:pt x="177524" y="362848"/>
                  </a:lnTo>
                  <a:lnTo>
                    <a:pt x="236699" y="362848"/>
                  </a:lnTo>
                  <a:lnTo>
                    <a:pt x="118349" y="481198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44757" y="3368411"/>
              <a:ext cx="236854" cy="481330"/>
            </a:xfrm>
            <a:custGeom>
              <a:avLst/>
              <a:gdLst/>
              <a:ahLst/>
              <a:cxnLst/>
              <a:rect l="l" t="t" r="r" b="b"/>
              <a:pathLst>
                <a:path w="236854" h="481329">
                  <a:moveTo>
                    <a:pt x="177524" y="0"/>
                  </a:moveTo>
                  <a:lnTo>
                    <a:pt x="177524" y="362848"/>
                  </a:lnTo>
                  <a:lnTo>
                    <a:pt x="236699" y="362848"/>
                  </a:lnTo>
                  <a:lnTo>
                    <a:pt x="118349" y="481198"/>
                  </a:lnTo>
                  <a:lnTo>
                    <a:pt x="0" y="362848"/>
                  </a:lnTo>
                  <a:lnTo>
                    <a:pt x="59174" y="362848"/>
                  </a:lnTo>
                  <a:lnTo>
                    <a:pt x="59174" y="0"/>
                  </a:lnTo>
                  <a:lnTo>
                    <a:pt x="177524" y="0"/>
                  </a:lnTo>
                  <a:close/>
                </a:path>
              </a:pathLst>
            </a:custGeom>
            <a:ln w="9524">
              <a:solidFill>
                <a:srgbClr val="FAAC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4680" y="4103158"/>
            <a:ext cx="556847" cy="55684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84683" y="883921"/>
            <a:ext cx="556847" cy="55684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52702" y="1440759"/>
            <a:ext cx="556847" cy="55318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24314" y="3782129"/>
            <a:ext cx="556847" cy="54766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24893" y="2498114"/>
            <a:ext cx="525065" cy="54767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24314" y="1438931"/>
            <a:ext cx="556847" cy="55684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2265" y="2493540"/>
            <a:ext cx="556847" cy="55684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52702" y="3777547"/>
            <a:ext cx="556847" cy="55684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178967" y="547821"/>
            <a:ext cx="587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Open Sans"/>
                <a:cs typeface="Open Sans"/>
              </a:rPr>
              <a:t>SketchUp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26140" y="4793313"/>
            <a:ext cx="2571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Open Sans"/>
                <a:cs typeface="Open Sans"/>
              </a:rPr>
              <a:t>TBC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39724" y="3182817"/>
            <a:ext cx="650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Open Sans"/>
                <a:cs typeface="Open Sans"/>
              </a:rPr>
              <a:t>RealWorks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55344" y="3182817"/>
            <a:ext cx="335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Open Sans"/>
                <a:cs typeface="Open Sans"/>
              </a:rPr>
              <a:t>Tekla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89916" y="2303181"/>
            <a:ext cx="7067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Open Sans"/>
                <a:cs typeface="Open Sans"/>
              </a:rPr>
              <a:t>Perspective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64587" y="2452252"/>
            <a:ext cx="637622" cy="639412"/>
          </a:xfrm>
          <a:prstGeom prst="rect">
            <a:avLst/>
          </a:prstGeom>
        </p:spPr>
      </p:pic>
      <p:sp>
        <p:nvSpPr>
          <p:cNvPr id="37" name="object 5">
            <a:extLst>
              <a:ext uri="{FF2B5EF4-FFF2-40B4-BE49-F238E27FC236}">
                <a16:creationId xmlns:a16="http://schemas.microsoft.com/office/drawing/2014/main" id="{DC0DEE27-A923-4AD7-9D14-714AB474701D}"/>
              </a:ext>
            </a:extLst>
          </p:cNvPr>
          <p:cNvSpPr txBox="1"/>
          <p:nvPr/>
        </p:nvSpPr>
        <p:spPr>
          <a:xfrm>
            <a:off x="257284" y="1919251"/>
            <a:ext cx="1085013" cy="1685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TZF</a:t>
            </a: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E57</a:t>
            </a: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PTX</a:t>
            </a: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LAS</a:t>
            </a: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POD</a:t>
            </a: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RCP</a:t>
            </a:r>
          </a:p>
          <a:p>
            <a:pPr marL="340360" marR="5080" indent="-328295">
              <a:lnSpc>
                <a:spcPct val="1153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lang="en-US" sz="1300" spc="-10" dirty="0">
                <a:solidFill>
                  <a:srgbClr val="FFFFFF"/>
                </a:solidFill>
                <a:latin typeface="Open Sans"/>
                <a:cs typeface="Open Sans"/>
              </a:rPr>
              <a:t>TDX</a:t>
            </a:r>
            <a:endParaRPr sz="1300" spc="-1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81" cy="5143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3773" y="3689898"/>
            <a:ext cx="3683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>
                <a:solidFill>
                  <a:srgbClr val="FFFFFF"/>
                </a:solidFill>
                <a:latin typeface="Open Sans"/>
                <a:cs typeface="Open Sans"/>
              </a:rPr>
              <a:t>Широкий спектр применения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3773" y="2785530"/>
            <a:ext cx="329862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55" dirty="0">
                <a:solidFill>
                  <a:srgbClr val="FFFFFF"/>
                </a:solidFill>
                <a:latin typeface="Open Sans"/>
                <a:cs typeface="Open Sans"/>
              </a:rPr>
              <a:t>Применение</a:t>
            </a:r>
            <a:endParaRPr sz="3200" dirty="0">
              <a:latin typeface="Open Sans"/>
              <a:cs typeface="Open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3999" y="779467"/>
            <a:ext cx="10953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95" dirty="0">
                <a:solidFill>
                  <a:srgbClr val="FFFFFF"/>
                </a:solidFill>
              </a:rPr>
              <a:t>04</a:t>
            </a:r>
            <a:endParaRPr sz="7200" dirty="0"/>
          </a:p>
        </p:txBody>
      </p:sp>
      <p:grpSp>
        <p:nvGrpSpPr>
          <p:cNvPr id="6" name="object 6"/>
          <p:cNvGrpSpPr/>
          <p:nvPr/>
        </p:nvGrpSpPr>
        <p:grpSpPr>
          <a:xfrm>
            <a:off x="676747" y="0"/>
            <a:ext cx="8467725" cy="5143500"/>
            <a:chOff x="676747" y="0"/>
            <a:chExt cx="8467725" cy="51435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38" y="4659723"/>
              <a:ext cx="313625" cy="3380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6747" y="3504948"/>
              <a:ext cx="649605" cy="52069"/>
            </a:xfrm>
            <a:custGeom>
              <a:avLst/>
              <a:gdLst/>
              <a:ahLst/>
              <a:cxnLst/>
              <a:rect l="l" t="t" r="r" b="b"/>
              <a:pathLst>
                <a:path w="649605" h="52070">
                  <a:moveTo>
                    <a:pt x="649197" y="51599"/>
                  </a:moveTo>
                  <a:lnTo>
                    <a:pt x="0" y="51599"/>
                  </a:lnTo>
                  <a:lnTo>
                    <a:pt x="0" y="0"/>
                  </a:lnTo>
                  <a:lnTo>
                    <a:pt x="649197" y="0"/>
                  </a:lnTo>
                  <a:lnTo>
                    <a:pt x="649197" y="51599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3289" y="0"/>
              <a:ext cx="3430660" cy="514348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39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81" cy="5143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3772" y="3689898"/>
            <a:ext cx="307002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FFFFFF"/>
                </a:solidFill>
                <a:latin typeface="Open Sans"/>
                <a:cs typeface="Open Sans"/>
              </a:rPr>
              <a:t>Основные </a:t>
            </a:r>
            <a:r>
              <a:rPr lang="ru-RU" spc="-10" dirty="0">
                <a:solidFill>
                  <a:srgbClr val="FFFFFF"/>
                </a:solidFill>
                <a:latin typeface="Open Sans"/>
                <a:cs typeface="Open Sans"/>
              </a:rPr>
              <a:t>особенности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3773" y="2785530"/>
            <a:ext cx="22713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45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r>
              <a:rPr sz="3200" b="1" spc="-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200" b="1" spc="105" dirty="0">
                <a:solidFill>
                  <a:srgbClr val="FFFFFF"/>
                </a:solidFill>
                <a:latin typeface="Open Sans"/>
                <a:cs typeface="Open Sans"/>
              </a:rPr>
              <a:t>X9</a:t>
            </a:r>
            <a:endParaRPr sz="3200">
              <a:latin typeface="Open Sans"/>
              <a:cs typeface="Open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3999" y="781142"/>
            <a:ext cx="10953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95" dirty="0">
                <a:solidFill>
                  <a:srgbClr val="FFFFFF"/>
                </a:solidFill>
              </a:rPr>
              <a:t>01</a:t>
            </a:r>
            <a:endParaRPr sz="7200"/>
          </a:p>
        </p:txBody>
      </p:sp>
      <p:grpSp>
        <p:nvGrpSpPr>
          <p:cNvPr id="6" name="object 6"/>
          <p:cNvGrpSpPr/>
          <p:nvPr/>
        </p:nvGrpSpPr>
        <p:grpSpPr>
          <a:xfrm>
            <a:off x="676747" y="0"/>
            <a:ext cx="8467725" cy="5143500"/>
            <a:chOff x="676747" y="0"/>
            <a:chExt cx="8467725" cy="51435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38" y="4659723"/>
              <a:ext cx="313625" cy="3380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6747" y="3504948"/>
              <a:ext cx="649605" cy="52069"/>
            </a:xfrm>
            <a:custGeom>
              <a:avLst/>
              <a:gdLst/>
              <a:ahLst/>
              <a:cxnLst/>
              <a:rect l="l" t="t" r="r" b="b"/>
              <a:pathLst>
                <a:path w="649605" h="52070">
                  <a:moveTo>
                    <a:pt x="649197" y="51599"/>
                  </a:moveTo>
                  <a:lnTo>
                    <a:pt x="0" y="51599"/>
                  </a:lnTo>
                  <a:lnTo>
                    <a:pt x="0" y="0"/>
                  </a:lnTo>
                  <a:lnTo>
                    <a:pt x="649197" y="0"/>
                  </a:lnTo>
                  <a:lnTo>
                    <a:pt x="649197" y="51599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6581" y="0"/>
              <a:ext cx="4627380" cy="514347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4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66624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90" dirty="0"/>
              <a:t>Ключевые преимущества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182037" y="1480920"/>
            <a:ext cx="4618563" cy="2806859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37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Качество данных и охват сканирования</a:t>
            </a:r>
            <a:endParaRPr sz="1200" dirty="0">
              <a:latin typeface="Open Sans"/>
              <a:cs typeface="Open Sans"/>
            </a:endParaRPr>
          </a:p>
          <a:p>
            <a:pPr marL="805815" lvl="1" indent="-337185">
              <a:lnSpc>
                <a:spcPct val="100000"/>
              </a:lnSpc>
              <a:spcBef>
                <a:spcPts val="270"/>
              </a:spcBef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Дальность, точность и чувствительность</a:t>
            </a:r>
            <a:endParaRPr sz="1200" dirty="0">
              <a:latin typeface="Open Sans"/>
              <a:cs typeface="Open Sans"/>
            </a:endParaRPr>
          </a:p>
          <a:p>
            <a:pPr marL="805815" marR="43180" lvl="1" indent="-336550">
              <a:lnSpc>
                <a:spcPct val="116100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Высокая чувствительность  во всех режимах сканирования для захвата сложных поверхностей</a:t>
            </a:r>
            <a:endParaRPr sz="1200" dirty="0">
              <a:latin typeface="Open Sans"/>
              <a:cs typeface="Open Sans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Производительность</a:t>
            </a:r>
            <a:endParaRPr sz="1200" dirty="0">
              <a:latin typeface="Open Sans"/>
              <a:cs typeface="Open Sans"/>
            </a:endParaRPr>
          </a:p>
          <a:p>
            <a:pPr marL="805815" marR="301625" lvl="1" indent="-336550">
              <a:lnSpc>
                <a:spcPct val="116100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Высокая скорость </a:t>
            </a:r>
            <a:r>
              <a:rPr sz="1200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200" spc="-5" dirty="0">
                <a:solidFill>
                  <a:srgbClr val="207BBA"/>
                </a:solidFill>
                <a:latin typeface="Open Sans"/>
                <a:cs typeface="Open Sans"/>
              </a:rPr>
              <a:t>1M </a:t>
            </a:r>
            <a:r>
              <a:rPr lang="ru-RU" sz="1200" spc="-5" dirty="0" err="1">
                <a:solidFill>
                  <a:srgbClr val="207BBA"/>
                </a:solidFill>
                <a:latin typeface="Open Sans"/>
                <a:cs typeface="Open Sans"/>
              </a:rPr>
              <a:t>тчк</a:t>
            </a:r>
            <a:r>
              <a:rPr sz="1200" spc="-5" dirty="0">
                <a:solidFill>
                  <a:srgbClr val="207BBA"/>
                </a:solidFill>
                <a:latin typeface="Open Sans"/>
                <a:cs typeface="Open Sans"/>
              </a:rPr>
              <a:t>/</a:t>
            </a: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сек, чтобы эффективно захватывать большую плотность</a:t>
            </a:r>
            <a:endParaRPr lang="en-US" sz="1200" dirty="0">
              <a:latin typeface="Open Sans"/>
              <a:cs typeface="Open Sans"/>
            </a:endParaRPr>
          </a:p>
          <a:p>
            <a:pPr marL="805815" marR="5080" lvl="1" indent="-336550">
              <a:lnSpc>
                <a:spcPct val="116100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Сканирование областей для быстрого увеличения плотности  в интересующих областях</a:t>
            </a:r>
            <a:endParaRPr lang="en-US" sz="1200" dirty="0">
              <a:latin typeface="Open Sans"/>
              <a:cs typeface="Open Sans"/>
            </a:endParaRPr>
          </a:p>
          <a:p>
            <a:pPr marL="805815" marR="429895" lvl="1" indent="-336550">
              <a:lnSpc>
                <a:spcPct val="116100"/>
              </a:lnSpc>
              <a:buFont typeface="Arial"/>
              <a:buChar char="●"/>
              <a:tabLst>
                <a:tab pos="805180" algn="l"/>
                <a:tab pos="80645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Оптимизация процедуры калибровки для экономии времени</a:t>
            </a:r>
            <a:endParaRPr sz="1200" dirty="0">
              <a:latin typeface="Open Sans"/>
              <a:cs typeface="Open Sans"/>
            </a:endParaRPr>
          </a:p>
          <a:p>
            <a:pPr marL="348615" marR="140335" indent="-336550">
              <a:lnSpc>
                <a:spcPct val="11610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Обработка изображения для улучшения панорам и раскрашивания облаков сканирования</a:t>
            </a:r>
            <a:endParaRPr sz="12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40</a:t>
            </a:fld>
            <a:endParaRPr dirty="0">
              <a:solidFill>
                <a:srgbClr val="FFFF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FE7355-EE71-4898-8484-4D83D5029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87" y="1331542"/>
            <a:ext cx="4053776" cy="27075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7" y="591785"/>
            <a:ext cx="79844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5" dirty="0"/>
              <a:t>Общая и топографическая съемка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273047" y="1515206"/>
            <a:ext cx="4458331" cy="356719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Быстро фиксируйте объекты земельных прав, здания дороги, перекрестки, благоустройство территории, посторонние объекты и сложные структуры.</a:t>
            </a:r>
            <a:endParaRPr lang="en-US" sz="1400" dirty="0">
              <a:latin typeface="Open Sans"/>
              <a:cs typeface="Open Sans"/>
            </a:endParaRPr>
          </a:p>
          <a:p>
            <a:pPr marL="469265" marR="216535" indent="-336550">
              <a:lnSpc>
                <a:spcPts val="1650"/>
              </a:lnSpc>
              <a:spcBef>
                <a:spcPts val="52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Документируйте и выделяйте объекты с помощью аннотаций и изображений</a:t>
            </a:r>
            <a:endParaRPr lang="en-US" sz="1400" dirty="0">
              <a:latin typeface="Open Sans"/>
              <a:cs typeface="Open Sans"/>
            </a:endParaRPr>
          </a:p>
          <a:p>
            <a:pPr marL="469265" marR="20891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Назначайте метки  сканам, чтобы создавать логические группы сканов.</a:t>
            </a:r>
            <a:endParaRPr sz="1400" dirty="0">
              <a:latin typeface="Open Sans"/>
              <a:cs typeface="Open Sans"/>
            </a:endParaRPr>
          </a:p>
          <a:p>
            <a:pPr marL="469265" marR="18415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dirty="0">
                <a:solidFill>
                  <a:srgbClr val="207BBA"/>
                </a:solidFill>
                <a:latin typeface="Open Sans"/>
                <a:cs typeface="Open Sans"/>
              </a:rPr>
              <a:t>Используйте инструменты </a:t>
            </a:r>
            <a:r>
              <a:rPr lang="ru-RU" sz="1400" dirty="0" err="1">
                <a:solidFill>
                  <a:srgbClr val="207BBA"/>
                </a:solidFill>
                <a:latin typeface="Open Sans"/>
                <a:cs typeface="Open Sans"/>
              </a:rPr>
              <a:t>автоклассификации</a:t>
            </a:r>
            <a:r>
              <a:rPr lang="ru-RU" sz="1400" dirty="0">
                <a:solidFill>
                  <a:srgbClr val="207BBA"/>
                </a:solidFill>
                <a:latin typeface="Open Sans"/>
                <a:cs typeface="Open Sans"/>
              </a:rPr>
              <a:t> для извлечения данных, относящихся к земле, зданиям ЛЭП, знакам и т.п.</a:t>
            </a:r>
            <a:endParaRPr sz="1400" dirty="0">
              <a:latin typeface="Open Sans"/>
              <a:cs typeface="Open Sans"/>
            </a:endParaRPr>
          </a:p>
          <a:p>
            <a:pPr marL="469265" marR="14160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Создавайте исполнительные схемы дорог, перекрестков, поверхности проезжей части, земельного полотна, трубопроводов, люков, полосы отвода ЛЭП и др. 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908653" y="1439769"/>
            <a:ext cx="3847465" cy="2667000"/>
            <a:chOff x="4908653" y="1439769"/>
            <a:chExt cx="3847465" cy="266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8178" y="1449294"/>
              <a:ext cx="3827957" cy="26478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13416" y="1444531"/>
              <a:ext cx="3837940" cy="2657475"/>
            </a:xfrm>
            <a:custGeom>
              <a:avLst/>
              <a:gdLst/>
              <a:ahLst/>
              <a:cxnLst/>
              <a:rect l="l" t="t" r="r" b="b"/>
              <a:pathLst>
                <a:path w="3837940" h="2657475">
                  <a:moveTo>
                    <a:pt x="0" y="0"/>
                  </a:moveTo>
                  <a:lnTo>
                    <a:pt x="3837482" y="0"/>
                  </a:lnTo>
                  <a:lnTo>
                    <a:pt x="3837482" y="2657413"/>
                  </a:lnTo>
                  <a:lnTo>
                    <a:pt x="0" y="265741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5963" y="4736385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951" y="358309"/>
            <a:ext cx="61940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0" dirty="0"/>
              <a:t>Промышленная съемка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246004" y="1340241"/>
            <a:ext cx="5377967" cy="400321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618490">
              <a:lnSpc>
                <a:spcPts val="1650"/>
              </a:lnSpc>
              <a:spcBef>
                <a:spcPts val="180"/>
              </a:spcBef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Создавайте точные исполнительные  модели сложных промышленных объектов для моделирования и реконструкции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.</a:t>
            </a:r>
            <a:endParaRPr sz="1400" dirty="0">
              <a:latin typeface="Open Sans"/>
              <a:cs typeface="Open Sans"/>
            </a:endParaRPr>
          </a:p>
          <a:p>
            <a:pPr marL="469265" marR="223520" indent="-336550">
              <a:lnSpc>
                <a:spcPts val="1650"/>
              </a:lnSpc>
              <a:spcBef>
                <a:spcPts val="52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Сканируйте области с высоким разрешением, чтобы получить больше информации, детализируйте интересующие области и безопасно захватывайте</a:t>
            </a:r>
            <a:b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недоступные области на расстоянии</a:t>
            </a:r>
            <a:endParaRPr sz="1400" dirty="0">
              <a:latin typeface="Open Sans"/>
              <a:cs typeface="Open Sans"/>
            </a:endParaRPr>
          </a:p>
          <a:p>
            <a:pPr marL="469265" marR="33909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Просмотр подробной информации о существующих условиях для принятия важных решений</a:t>
            </a:r>
            <a:endParaRPr sz="1400" dirty="0">
              <a:latin typeface="Open Sans"/>
              <a:cs typeface="Open Sans"/>
            </a:endParaRPr>
          </a:p>
          <a:p>
            <a:pPr marL="469265" marR="22542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Улучшите документацию на местах с помощью</a:t>
            </a:r>
            <a:b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аннотации и изображения мест привязки в Trimble </a:t>
            </a:r>
            <a:r>
              <a:rPr lang="ru-RU" sz="1400" spc="-5" dirty="0" err="1">
                <a:solidFill>
                  <a:srgbClr val="207BBA"/>
                </a:solidFill>
                <a:latin typeface="Open Sans"/>
                <a:cs typeface="Open Sans"/>
              </a:rPr>
              <a:t>Perspective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endParaRPr sz="1400" dirty="0">
              <a:latin typeface="Open Sans"/>
              <a:cs typeface="Open Sans"/>
            </a:endParaRPr>
          </a:p>
          <a:p>
            <a:pPr marL="469265" marR="508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dirty="0">
                <a:solidFill>
                  <a:srgbClr val="207BBA"/>
                </a:solidFill>
                <a:latin typeface="Open Sans"/>
                <a:cs typeface="Open Sans"/>
              </a:rPr>
              <a:t>Сканируйте с географической привязкой в системе координат предприятия с использованием регистрации по целям в Trimble </a:t>
            </a:r>
            <a:r>
              <a:rPr lang="ru-RU" sz="1400" dirty="0" err="1">
                <a:solidFill>
                  <a:srgbClr val="207BBA"/>
                </a:solidFill>
                <a:latin typeface="Open Sans"/>
                <a:cs typeface="Open Sans"/>
              </a:rPr>
              <a:t>RealWorks</a:t>
            </a:r>
            <a:r>
              <a:rPr lang="ru-RU" sz="1400" dirty="0">
                <a:solidFill>
                  <a:srgbClr val="207BBA"/>
                </a:solidFill>
                <a:latin typeface="Open Sans"/>
                <a:cs typeface="Open Sans"/>
              </a:rPr>
              <a:t> и управления съемкой для экспорта в программное обеспечение для проектирования предприятий. </a:t>
            </a:r>
            <a:br>
              <a:rPr lang="ru-RU" sz="1400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42</a:t>
            </a:fld>
            <a:endParaRPr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77F34F-EFB1-48A5-A9B6-306557400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22" y="255950"/>
            <a:ext cx="3135663" cy="470349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7" y="591785"/>
            <a:ext cx="52796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0" dirty="0"/>
              <a:t>Цифровые двойники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63947" y="1379670"/>
            <a:ext cx="4336415" cy="378520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Безопасно и эффективно создавайте готовые модели для сканирования в BIM и ремонта, а также обеспечивайте ясность для адаптивного повторного использования, расширения зданий и проверки фасадов и фасадных поверхностей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.</a:t>
            </a:r>
            <a:endParaRPr sz="1400" dirty="0">
              <a:latin typeface="Open Sans"/>
              <a:cs typeface="Open Sans"/>
            </a:endParaRPr>
          </a:p>
          <a:p>
            <a:pPr marL="469265" marR="800100" indent="-336550">
              <a:lnSpc>
                <a:spcPts val="1650"/>
              </a:lnSpc>
              <a:spcBef>
                <a:spcPts val="52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Оптимизация доступности проектов коммерческих зданий</a:t>
            </a:r>
            <a:endParaRPr lang="en-US" sz="1400" dirty="0">
              <a:latin typeface="Open Sans"/>
              <a:cs typeface="Open Sans"/>
            </a:endParaRPr>
          </a:p>
          <a:p>
            <a:pPr marL="469265" marR="1270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Создание цветных облаков точек и панорамных изображений для четкого</a:t>
            </a:r>
            <a:b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просмотра проекта за пределами площадки </a:t>
            </a:r>
            <a:endParaRPr lang="en-US" sz="1400" dirty="0">
              <a:latin typeface="Open Sans"/>
              <a:cs typeface="Open Sans"/>
            </a:endParaRPr>
          </a:p>
          <a:p>
            <a:pPr marL="469265" marR="15621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Зарегистрируйте данные в поле, чтобы исключить риск повторного посещения, особенно в случаях когда трудно получить разрешение на доступ</a:t>
            </a:r>
            <a:endParaRPr lang="en-US" sz="1400" dirty="0">
              <a:latin typeface="Open Sans"/>
              <a:cs typeface="Open Sans"/>
            </a:endParaRPr>
          </a:p>
          <a:p>
            <a:pPr marL="469265" marR="6413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Перенесите данные в 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Trimble Business 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Center,  RealWorks,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или другие САПР для анализа и проектирования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6704" y="1483394"/>
            <a:ext cx="3948359" cy="263161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55082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40" dirty="0"/>
              <a:t>Культурное наследие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381000" y="1352550"/>
            <a:ext cx="4977361" cy="380091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Спланируйте усилия по восстановлению или просто запечатлейте историю. </a:t>
            </a:r>
          </a:p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Проекты по сохранению исторического наследия требуют очень подробной информации для проверки или мониторинга разрушения поверхности, а также изображений для документации, анализа и реставрации. </a:t>
            </a:r>
            <a:endParaRPr sz="1100" dirty="0">
              <a:latin typeface="Open Sans"/>
              <a:cs typeface="Open Sans"/>
            </a:endParaRPr>
          </a:p>
          <a:p>
            <a:pPr marL="469265" marR="281940" indent="-336550">
              <a:lnSpc>
                <a:spcPts val="1650"/>
              </a:lnSpc>
              <a:spcBef>
                <a:spcPts val="52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Сохраняйте важные детали с помощью сканирования объектов с высоким разрешением и безопасно фиксируйте недоступные области на расстоянии</a:t>
            </a:r>
            <a:endParaRPr sz="1100" dirty="0">
              <a:latin typeface="Open Sans"/>
              <a:cs typeface="Open Sans"/>
            </a:endParaRPr>
          </a:p>
          <a:p>
            <a:pPr marL="469265" marR="123189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Приостановите сканирование на время дорожного движения или выполните сканирование областей с изображениями, если есть препятствия </a:t>
            </a:r>
            <a:endParaRPr sz="1100" dirty="0">
              <a:latin typeface="Open Sans"/>
              <a:cs typeface="Open Sans"/>
            </a:endParaRPr>
          </a:p>
          <a:p>
            <a:pPr marL="469265" marR="41465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Добавьте аннотации в поле с изображениями, чтобы выделить интересующие области в офисе</a:t>
            </a:r>
            <a:endParaRPr sz="1100" dirty="0">
              <a:latin typeface="Open Sans"/>
              <a:cs typeface="Open Sans"/>
            </a:endParaRPr>
          </a:p>
          <a:p>
            <a:pPr marL="469265" marR="36957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Проверяйте качество данных перед тем, как покинуть объект, чтобы избежать дорогостоящих и трудоемких повторных посещений объектов</a:t>
            </a:r>
            <a:endParaRPr sz="11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8362" y="1691633"/>
            <a:ext cx="3617987" cy="241140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55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9988" y="482137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41366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45" dirty="0"/>
              <a:t>Криминалистика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59314" y="1352550"/>
            <a:ext cx="4800601" cy="377859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Используйте высокоскоростное сканирование и визуализацию для сбора информации на местах преступлений и дорожно-транспортных происшествий, а также минимизируйте перекрытие дорог даже в экстремальных</a:t>
            </a:r>
            <a:b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погодных условиях. </a:t>
            </a:r>
            <a:endParaRPr sz="1200" dirty="0">
              <a:latin typeface="Open Sans"/>
              <a:cs typeface="Open Sans"/>
            </a:endParaRPr>
          </a:p>
          <a:p>
            <a:pPr marL="469900" indent="-336550">
              <a:lnSpc>
                <a:spcPts val="1664"/>
              </a:lnSpc>
              <a:spcBef>
                <a:spcPts val="4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Высокая чувствительность для темных и отражающих поверхностей</a:t>
            </a:r>
            <a:endParaRPr sz="1200" dirty="0">
              <a:latin typeface="Open Sans"/>
              <a:cs typeface="Open Sans"/>
            </a:endParaRPr>
          </a:p>
          <a:p>
            <a:pPr marL="469265" marR="367030" indent="-336550">
              <a:lnSpc>
                <a:spcPts val="1650"/>
              </a:lnSpc>
              <a:spcBef>
                <a:spcPts val="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Добавляйте аннотации с изображениями к точкам интереса и делайте замеры в полевых условиях</a:t>
            </a:r>
            <a:endParaRPr sz="1200" dirty="0">
              <a:latin typeface="Open Sans"/>
              <a:cs typeface="Open Sans"/>
            </a:endParaRPr>
          </a:p>
          <a:p>
            <a:pPr marL="469265" marR="57340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Пользуйтесь преимуществами полевой калибровки с отчетами для судебной документации</a:t>
            </a:r>
            <a:endParaRPr sz="1200" dirty="0">
              <a:latin typeface="Open Sans"/>
              <a:cs typeface="Open Sans"/>
            </a:endParaRPr>
          </a:p>
          <a:p>
            <a:pPr marL="469265" marR="43942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Регистрируйте данные на месте и проверяйте полноту прежде чем покинуть место происшествия</a:t>
            </a:r>
            <a:endParaRPr sz="1200" dirty="0">
              <a:latin typeface="Open Sans"/>
              <a:cs typeface="Open Sans"/>
            </a:endParaRPr>
          </a:p>
          <a:p>
            <a:pPr marL="469265" marR="55244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200" spc="-5" dirty="0">
                <a:solidFill>
                  <a:srgbClr val="207BBA"/>
                </a:solidFill>
                <a:latin typeface="Open Sans"/>
                <a:cs typeface="Open Sans"/>
              </a:rPr>
              <a:t>Экспортируйте данные  в ПО </a:t>
            </a:r>
            <a:r>
              <a:rPr sz="1200" spc="-10" dirty="0">
                <a:solidFill>
                  <a:srgbClr val="207BBA"/>
                </a:solidFill>
                <a:latin typeface="Open Sans"/>
                <a:cs typeface="Open Sans"/>
              </a:rPr>
              <a:t>Trimble </a:t>
            </a:r>
            <a:r>
              <a:rPr sz="1200" spc="-5" dirty="0">
                <a:solidFill>
                  <a:srgbClr val="207BBA"/>
                </a:solidFill>
                <a:latin typeface="Open Sans"/>
                <a:cs typeface="Open Sans"/>
              </a:rPr>
              <a:t>Forensics </a:t>
            </a:r>
            <a:r>
              <a:rPr sz="1200" spc="-10" dirty="0">
                <a:solidFill>
                  <a:srgbClr val="207BBA"/>
                </a:solidFill>
                <a:latin typeface="Open Sans"/>
                <a:cs typeface="Open Sans"/>
              </a:rPr>
              <a:t>Reveal  </a:t>
            </a: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для создания </a:t>
            </a:r>
            <a:r>
              <a:rPr sz="1200" spc="-10" dirty="0">
                <a:solidFill>
                  <a:srgbClr val="207BBA"/>
                </a:solidFill>
                <a:latin typeface="Open Sans"/>
                <a:cs typeface="Open Sans"/>
              </a:rPr>
              <a:t>2D/3D </a:t>
            </a:r>
            <a:r>
              <a:rPr lang="ru-RU" sz="1200" spc="-10" dirty="0">
                <a:solidFill>
                  <a:srgbClr val="207BBA"/>
                </a:solidFill>
                <a:latin typeface="Open Sans"/>
                <a:cs typeface="Open Sans"/>
              </a:rPr>
              <a:t>диаграмм и анимации для исследования и реконструкции событий </a:t>
            </a:r>
            <a:endParaRPr sz="12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AEF882-9A08-448F-8C7B-3285C5E0F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68" y="336498"/>
            <a:ext cx="3632286" cy="22352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D29957-6034-41D1-A420-69CF5A4D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28" y="2752007"/>
            <a:ext cx="3606166" cy="20960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80990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40" dirty="0"/>
              <a:t>Резервуар</a:t>
            </a:r>
            <a:r>
              <a:rPr sz="3200" spc="40" dirty="0"/>
              <a:t>- </a:t>
            </a:r>
            <a:r>
              <a:rPr lang="ru-RU" sz="3200" spc="45" dirty="0"/>
              <a:t>Калибровка и проверка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33399" y="1318750"/>
            <a:ext cx="4824963" cy="333924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269875">
              <a:lnSpc>
                <a:spcPts val="1650"/>
              </a:lnSpc>
              <a:spcBef>
                <a:spcPts val="180"/>
              </a:spcBef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Быстро и безопасно получайте точные данные для точного анализа резервуаров-хранилищ, экономя время и деньги</a:t>
            </a:r>
            <a:r>
              <a:rPr lang="en-US" sz="1100" spc="-10" dirty="0">
                <a:solidFill>
                  <a:srgbClr val="207BBA"/>
                </a:solidFill>
                <a:latin typeface="Open Sans"/>
                <a:cs typeface="Open Sans"/>
              </a:rPr>
              <a:t>.</a:t>
            </a:r>
            <a:endParaRPr lang="en-US" sz="1100" dirty="0">
              <a:latin typeface="Open Sans"/>
              <a:cs typeface="Open Sans"/>
            </a:endParaRPr>
          </a:p>
          <a:p>
            <a:pPr marL="469265" marR="100965" indent="-336550">
              <a:lnSpc>
                <a:spcPts val="1650"/>
              </a:lnSpc>
              <a:spcBef>
                <a:spcPts val="52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Сокращение времени простоя благодаря высокоскоростному</a:t>
            </a:r>
            <a:b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сканированию для надежной работы в экстремальных условиях</a:t>
            </a:r>
            <a:endParaRPr lang="en-US" sz="1100" dirty="0">
              <a:latin typeface="Open Sans"/>
              <a:cs typeface="Open Sans"/>
            </a:endParaRPr>
          </a:p>
          <a:p>
            <a:pPr marL="469265" marR="5080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Эффективно фиксируйте точные детали резервуаров для хранения и окружающих защитных зон, чтобы документировать достоверность, округлость и целостность</a:t>
            </a:r>
            <a:endParaRPr sz="1100" dirty="0">
              <a:latin typeface="Open Sans"/>
              <a:cs typeface="Open Sans"/>
            </a:endParaRPr>
          </a:p>
          <a:p>
            <a:pPr marL="469265" marR="366395" indent="-336550" algn="just">
              <a:lnSpc>
                <a:spcPts val="1650"/>
              </a:lnSpc>
              <a:buFont typeface="Arial"/>
              <a:buChar char="●"/>
              <a:tabLst>
                <a:tab pos="469900" algn="l"/>
              </a:tabLst>
            </a:pPr>
            <a:r>
              <a:rPr lang="ru-RU" sz="1100" spc="-10" dirty="0">
                <a:solidFill>
                  <a:srgbClr val="207BBA"/>
                </a:solidFill>
                <a:latin typeface="Open Sans"/>
                <a:cs typeface="Open Sans"/>
              </a:rPr>
              <a:t>Легко собирайте и проверяйте данные в полевых условиях перед импортом в </a:t>
            </a:r>
            <a:r>
              <a:rPr sz="1100" b="1" spc="-10" dirty="0">
                <a:solidFill>
                  <a:srgbClr val="207BBA"/>
                </a:solidFill>
                <a:latin typeface="Open Sans"/>
                <a:cs typeface="Open Sans"/>
              </a:rPr>
              <a:t>Trimble</a:t>
            </a:r>
            <a:r>
              <a:rPr lang="ru-RU" sz="1100" b="1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100" b="1" spc="-10" dirty="0" err="1">
                <a:solidFill>
                  <a:srgbClr val="207BBA"/>
                </a:solidFill>
                <a:latin typeface="Open Sans"/>
                <a:cs typeface="Open Sans"/>
              </a:rPr>
              <a:t>RealWorks</a:t>
            </a:r>
            <a:r>
              <a:rPr lang="ru-RU" sz="1100" b="1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207BBA"/>
                </a:solidFill>
                <a:latin typeface="Open Sans"/>
                <a:cs typeface="Open Sans"/>
              </a:rPr>
              <a:t>Storage</a:t>
            </a:r>
            <a:r>
              <a:rPr lang="ru-RU" sz="1100" b="1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100" b="1" spc="-5" dirty="0">
                <a:solidFill>
                  <a:srgbClr val="207BBA"/>
                </a:solidFill>
                <a:latin typeface="Open Sans"/>
                <a:cs typeface="Open Sans"/>
              </a:rPr>
              <a:t>Tank </a:t>
            </a:r>
            <a:r>
              <a:rPr sz="1100" b="1" spc="-10" dirty="0">
                <a:solidFill>
                  <a:srgbClr val="207BBA"/>
                </a:solidFill>
                <a:latin typeface="Open Sans"/>
                <a:cs typeface="Open Sans"/>
              </a:rPr>
              <a:t>Module</a:t>
            </a:r>
            <a:endParaRPr sz="1100" b="1" dirty="0">
              <a:latin typeface="Open Sans"/>
              <a:cs typeface="Open Sans"/>
            </a:endParaRPr>
          </a:p>
          <a:p>
            <a:pPr marL="469265" marR="264795" indent="-336550">
              <a:lnSpc>
                <a:spcPts val="16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10" dirty="0">
                <a:solidFill>
                  <a:srgbClr val="207BBA"/>
                </a:solidFill>
                <a:latin typeface="Open Sans"/>
                <a:cs typeface="Open Sans"/>
              </a:rPr>
              <a:t>Рассчитывайте таблицы заполнения объема резервуара и объемы вторичной защитной оболочки, выполняйте анализ деформаций при ремонте резервуаров и создавайте отчеты, соответствующие стандартам API 653 </a:t>
            </a:r>
            <a:endParaRPr sz="12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8362" y="1097052"/>
            <a:ext cx="2795038" cy="389402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51434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55" y="4659733"/>
              <a:ext cx="313608" cy="3380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6555" y="624"/>
              <a:ext cx="4247381" cy="51422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3948" y="591785"/>
            <a:ext cx="20364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60" dirty="0">
                <a:solidFill>
                  <a:srgbClr val="FFFFFF"/>
                </a:solidFill>
              </a:rPr>
              <a:t>Итоги: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457200" y="1448428"/>
            <a:ext cx="4343400" cy="32842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solidFill>
                  <a:srgbClr val="FAAC25"/>
                </a:solidFill>
                <a:latin typeface="Open Sans"/>
                <a:cs typeface="Open Sans"/>
              </a:rPr>
              <a:t>Проверенный</a:t>
            </a:r>
            <a:endParaRPr lang="ru-RU" dirty="0">
              <a:latin typeface="Open Sans"/>
              <a:cs typeface="Open Sans"/>
            </a:endParaRPr>
          </a:p>
          <a:p>
            <a:pPr marL="12700" marR="224790">
              <a:lnSpc>
                <a:spcPct val="100699"/>
              </a:lnSpc>
            </a:pPr>
            <a:r>
              <a:rPr lang="ru-RU" spc="-5" dirty="0">
                <a:solidFill>
                  <a:srgbClr val="FFFFFF"/>
                </a:solidFill>
                <a:latin typeface="Open Sans"/>
                <a:cs typeface="Open Sans"/>
              </a:rPr>
              <a:t>Создан на основе инновационных и проверенных технологий Trimble.</a:t>
            </a:r>
            <a:endParaRPr lang="ru-RU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16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lang="ru-RU" b="1" spc="-5" dirty="0">
                <a:solidFill>
                  <a:srgbClr val="FAAC25"/>
                </a:solidFill>
                <a:latin typeface="Open Sans"/>
                <a:cs typeface="Open Sans"/>
              </a:rPr>
              <a:t>Универсальный</a:t>
            </a:r>
            <a:endParaRPr lang="ru-RU" dirty="0">
              <a:latin typeface="Open Sans"/>
              <a:cs typeface="Open Sans"/>
            </a:endParaRPr>
          </a:p>
          <a:p>
            <a:pPr marL="12700" marR="5080">
              <a:lnSpc>
                <a:spcPct val="100699"/>
              </a:lnSpc>
            </a:pPr>
            <a:r>
              <a:rPr lang="ru-RU" spc="-5" dirty="0">
                <a:solidFill>
                  <a:srgbClr val="FFFFFF"/>
                </a:solidFill>
                <a:latin typeface="Open Sans"/>
                <a:cs typeface="Open Sans"/>
              </a:rPr>
              <a:t>Повышенная  производительность и гибкие рабочие процессы для разных требований проекта.</a:t>
            </a:r>
            <a:endParaRPr lang="ru-RU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16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lang="ru-RU" b="1" spc="-5" dirty="0">
                <a:solidFill>
                  <a:srgbClr val="FAAC25"/>
                </a:solidFill>
                <a:latin typeface="Open Sans"/>
                <a:cs typeface="Open Sans"/>
              </a:rPr>
              <a:t>Надежный</a:t>
            </a:r>
            <a:endParaRPr lang="ru-RU" dirty="0">
              <a:latin typeface="Open Sans"/>
              <a:cs typeface="Open Sans"/>
            </a:endParaRPr>
          </a:p>
          <a:p>
            <a:pPr marL="12700" marR="170815">
              <a:lnSpc>
                <a:spcPct val="100699"/>
              </a:lnSpc>
            </a:pPr>
            <a:r>
              <a:rPr lang="ru-RU" spc="-5" dirty="0">
                <a:solidFill>
                  <a:srgbClr val="FFFFFF"/>
                </a:solidFill>
                <a:latin typeface="Open Sans"/>
                <a:cs typeface="Open Sans"/>
              </a:rPr>
              <a:t>Спокойствие и уверенность в результате в сложных условиях.</a:t>
            </a:r>
            <a:endParaRPr lang="ru-RU" dirty="0">
              <a:latin typeface="Open Sans"/>
              <a:cs typeface="Ope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/>
              <a:t>47</a:t>
            </a:fld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r>
              <a:rPr lang="en-US" sz="7200" b="1" kern="0" spc="95" dirty="0">
                <a:solidFill>
                  <a:srgbClr val="FFFFFF"/>
                </a:solidFill>
                <a:latin typeface="Open Sans"/>
                <a:ea typeface="+mj-ea"/>
                <a:cs typeface="Open Sans"/>
              </a:rPr>
              <a:t>		</a:t>
            </a:r>
            <a:r>
              <a:rPr lang="ru-RU" sz="7200" b="1" kern="0" spc="95" dirty="0">
                <a:solidFill>
                  <a:srgbClr val="FFFFFF"/>
                </a:solidFill>
                <a:latin typeface="Open Sans"/>
                <a:ea typeface="+mj-ea"/>
                <a:cs typeface="Open Sans"/>
              </a:rPr>
              <a:t>05</a:t>
            </a:r>
            <a:endParaRPr sz="7200" b="1" kern="0" spc="95" dirty="0">
              <a:solidFill>
                <a:srgbClr val="FFFFFF"/>
              </a:solidFill>
              <a:latin typeface="Open Sans"/>
              <a:ea typeface="+mj-ea"/>
              <a:cs typeface="Open San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950022"/>
            <a:ext cx="67551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45" dirty="0">
                <a:solidFill>
                  <a:srgbClr val="FFFFFF"/>
                </a:solidFill>
              </a:rPr>
              <a:t>Портфолио сканеров </a:t>
            </a:r>
            <a:r>
              <a:rPr lang="en-US" sz="3200" spc="45" dirty="0">
                <a:solidFill>
                  <a:srgbClr val="FFFFFF"/>
                </a:solidFill>
              </a:rPr>
              <a:t>Trimble</a:t>
            </a:r>
            <a:endParaRPr sz="3200" dirty="0"/>
          </a:p>
        </p:txBody>
      </p:sp>
      <p:grpSp>
        <p:nvGrpSpPr>
          <p:cNvPr id="5" name="object 5"/>
          <p:cNvGrpSpPr/>
          <p:nvPr/>
        </p:nvGrpSpPr>
        <p:grpSpPr>
          <a:xfrm>
            <a:off x="1383730" y="1455289"/>
            <a:ext cx="6376540" cy="3713359"/>
            <a:chOff x="1383914" y="1263482"/>
            <a:chExt cx="6376540" cy="3713359"/>
          </a:xfrm>
        </p:grpSpPr>
        <p:sp>
          <p:nvSpPr>
            <p:cNvPr id="6" name="object 6"/>
            <p:cNvSpPr/>
            <p:nvPr/>
          </p:nvSpPr>
          <p:spPr>
            <a:xfrm>
              <a:off x="4247382" y="1263482"/>
              <a:ext cx="649605" cy="52069"/>
            </a:xfrm>
            <a:custGeom>
              <a:avLst/>
              <a:gdLst/>
              <a:ahLst/>
              <a:cxnLst/>
              <a:rect l="l" t="t" r="r" b="b"/>
              <a:pathLst>
                <a:path w="649604" h="52069">
                  <a:moveTo>
                    <a:pt x="649197" y="51599"/>
                  </a:moveTo>
                  <a:lnTo>
                    <a:pt x="0" y="51599"/>
                  </a:lnTo>
                  <a:lnTo>
                    <a:pt x="0" y="0"/>
                  </a:lnTo>
                  <a:lnTo>
                    <a:pt x="649197" y="0"/>
                  </a:lnTo>
                  <a:lnTo>
                    <a:pt x="649197" y="51599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3914" y="1406007"/>
              <a:ext cx="6376540" cy="357083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48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86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75485" cy="5143500"/>
          </a:xfrm>
          <a:custGeom>
            <a:avLst/>
            <a:gdLst/>
            <a:ahLst/>
            <a:cxnLst/>
            <a:rect l="l" t="t" r="r" b="b"/>
            <a:pathLst>
              <a:path w="1975485" h="5143500">
                <a:moveTo>
                  <a:pt x="0" y="5143489"/>
                </a:moveTo>
                <a:lnTo>
                  <a:pt x="1975096" y="5143489"/>
                </a:lnTo>
                <a:lnTo>
                  <a:pt x="1975096" y="0"/>
                </a:lnTo>
                <a:lnTo>
                  <a:pt x="0" y="0"/>
                </a:lnTo>
                <a:lnTo>
                  <a:pt x="0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75096" y="24"/>
            <a:ext cx="7169150" cy="5143500"/>
            <a:chOff x="1975096" y="24"/>
            <a:chExt cx="7169150" cy="5143500"/>
          </a:xfrm>
        </p:grpSpPr>
        <p:sp>
          <p:nvSpPr>
            <p:cNvPr id="4" name="object 4"/>
            <p:cNvSpPr/>
            <p:nvPr/>
          </p:nvSpPr>
          <p:spPr>
            <a:xfrm>
              <a:off x="1975096" y="24"/>
              <a:ext cx="7169150" cy="5143500"/>
            </a:xfrm>
            <a:custGeom>
              <a:avLst/>
              <a:gdLst/>
              <a:ahLst/>
              <a:cxnLst/>
              <a:rect l="l" t="t" r="r" b="b"/>
              <a:pathLst>
                <a:path w="7169150" h="5143500">
                  <a:moveTo>
                    <a:pt x="7168785" y="5143489"/>
                  </a:moveTo>
                  <a:lnTo>
                    <a:pt x="0" y="5143489"/>
                  </a:lnTo>
                  <a:lnTo>
                    <a:pt x="0" y="0"/>
                  </a:lnTo>
                  <a:lnTo>
                    <a:pt x="7168785" y="0"/>
                  </a:lnTo>
                  <a:lnTo>
                    <a:pt x="7168785" y="514348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5567" y="4668238"/>
              <a:ext cx="320039" cy="320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0217" y="4632705"/>
              <a:ext cx="320069" cy="34498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675733" y="1207256"/>
            <a:ext cx="7965154" cy="3748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0" marR="56515">
              <a:lnSpc>
                <a:spcPct val="110600"/>
              </a:lnSpc>
              <a:spcBef>
                <a:spcPts val="100"/>
              </a:spcBef>
            </a:pPr>
            <a:r>
              <a:rPr lang="ru-RU" dirty="0"/>
              <a:t>Самое универсальное решение, предлагающее промежуточную</a:t>
            </a:r>
            <a:r>
              <a:rPr lang="en-US" dirty="0"/>
              <a:t> </a:t>
            </a:r>
            <a:r>
              <a:rPr lang="ru-RU" dirty="0"/>
              <a:t>дальность, точность и</a:t>
            </a:r>
            <a:r>
              <a:rPr lang="en-US" dirty="0"/>
              <a:t> </a:t>
            </a:r>
            <a:r>
              <a:rPr lang="ru-RU" dirty="0"/>
              <a:t>скорость с высокой чувствительностью для максимальной производительности в любом месте. </a:t>
            </a:r>
            <a:br>
              <a:rPr lang="ru-RU" dirty="0"/>
            </a:br>
            <a:endParaRPr lang="en-US" sz="1250" dirty="0"/>
          </a:p>
          <a:p>
            <a:pPr marL="4374515" marR="122555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dirty="0"/>
              <a:t>Высокая чувствительность на сложных поверхностях без ущерба</a:t>
            </a:r>
            <a:r>
              <a:rPr lang="en-US" dirty="0"/>
              <a:t> </a:t>
            </a:r>
            <a:r>
              <a:rPr lang="ru-RU" dirty="0"/>
              <a:t>для скорости, дальности и точности </a:t>
            </a:r>
            <a:endParaRPr lang="en-US" spc="-5" dirty="0"/>
          </a:p>
          <a:p>
            <a:pPr marL="4375150" indent="-328295">
              <a:lnSpc>
                <a:spcPct val="100000"/>
              </a:lnSpc>
              <a:spcBef>
                <a:spcPts val="165"/>
              </a:spcBef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dirty="0"/>
              <a:t>Улучшенное качество изображения и облака точек </a:t>
            </a:r>
            <a:endParaRPr spc="-10" dirty="0"/>
          </a:p>
          <a:p>
            <a:pPr marL="4374515" marR="18415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spc="-5" dirty="0"/>
              <a:t>Новая версия технологии</a:t>
            </a:r>
            <a:r>
              <a:rPr spc="-10" dirty="0"/>
              <a:t>Trimble X-Drive</a:t>
            </a:r>
            <a:r>
              <a:rPr lang="ru-RU" spc="-10" dirty="0"/>
              <a:t>, обеспечивающая  быструю автоматическую калибровку и помогающая обеспечить качество данных при каждом сканировании</a:t>
            </a:r>
            <a:endParaRPr spc="-5" dirty="0"/>
          </a:p>
          <a:p>
            <a:pPr marL="4374515" marR="5080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spc="-10" dirty="0"/>
              <a:t>Профессиональный инструмент с уровнем защиты </a:t>
            </a:r>
            <a:r>
              <a:rPr lang="en-US" spc="-10" dirty="0"/>
              <a:t>IP55</a:t>
            </a:r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661" rIns="0" bIns="0" rtlCol="0">
            <a:spAutoFit/>
          </a:bodyPr>
          <a:lstStyle/>
          <a:p>
            <a:pPr marL="169672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Trimble</a:t>
            </a:r>
            <a:r>
              <a:rPr spc="-85" dirty="0"/>
              <a:t> </a:t>
            </a:r>
            <a:r>
              <a:rPr spc="80" dirty="0"/>
              <a:t>X9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0" y="1"/>
            <a:ext cx="5221605" cy="5143500"/>
            <a:chOff x="0" y="1"/>
            <a:chExt cx="5221605" cy="5143500"/>
          </a:xfrm>
        </p:grpSpPr>
        <p:sp>
          <p:nvSpPr>
            <p:cNvPr id="10" name="object 10"/>
            <p:cNvSpPr/>
            <p:nvPr/>
          </p:nvSpPr>
          <p:spPr>
            <a:xfrm>
              <a:off x="0" y="1107604"/>
              <a:ext cx="5221605" cy="1493520"/>
            </a:xfrm>
            <a:custGeom>
              <a:avLst/>
              <a:gdLst/>
              <a:ahLst/>
              <a:cxnLst/>
              <a:rect l="l" t="t" r="r" b="b"/>
              <a:pathLst>
                <a:path w="5221605" h="1493520">
                  <a:moveTo>
                    <a:pt x="631113" y="1434896"/>
                  </a:moveTo>
                  <a:lnTo>
                    <a:pt x="0" y="1434896"/>
                  </a:lnTo>
                  <a:lnTo>
                    <a:pt x="0" y="1493393"/>
                  </a:lnTo>
                  <a:lnTo>
                    <a:pt x="631113" y="1493393"/>
                  </a:lnTo>
                  <a:lnTo>
                    <a:pt x="631113" y="1434896"/>
                  </a:lnTo>
                  <a:close/>
                </a:path>
                <a:path w="5221605" h="1493520">
                  <a:moveTo>
                    <a:pt x="5221478" y="0"/>
                  </a:moveTo>
                  <a:lnTo>
                    <a:pt x="4571974" y="0"/>
                  </a:lnTo>
                  <a:lnTo>
                    <a:pt x="4571974" y="58496"/>
                  </a:lnTo>
                  <a:lnTo>
                    <a:pt x="5221478" y="58496"/>
                  </a:lnTo>
                  <a:lnTo>
                    <a:pt x="5221478" y="0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1116" y="2542489"/>
              <a:ext cx="3180715" cy="59055"/>
            </a:xfrm>
            <a:custGeom>
              <a:avLst/>
              <a:gdLst/>
              <a:ahLst/>
              <a:cxnLst/>
              <a:rect l="l" t="t" r="r" b="b"/>
              <a:pathLst>
                <a:path w="3180715" h="59055">
                  <a:moveTo>
                    <a:pt x="3180652" y="58499"/>
                  </a:moveTo>
                  <a:lnTo>
                    <a:pt x="0" y="58499"/>
                  </a:lnTo>
                  <a:lnTo>
                    <a:pt x="0" y="0"/>
                  </a:lnTo>
                  <a:lnTo>
                    <a:pt x="3180652" y="0"/>
                  </a:lnTo>
                  <a:lnTo>
                    <a:pt x="3180652" y="58499"/>
                  </a:lnTo>
                  <a:close/>
                </a:path>
              </a:pathLst>
            </a:custGeom>
            <a:solidFill>
              <a:srgbClr val="207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3811886" cy="25424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00989"/>
              <a:ext cx="3814671" cy="2542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50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51434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55" y="4659733"/>
              <a:ext cx="313608" cy="3380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6555" y="624"/>
              <a:ext cx="4247381" cy="51422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3948" y="104106"/>
            <a:ext cx="413665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200" spc="45" dirty="0">
                <a:solidFill>
                  <a:srgbClr val="FFFFFF"/>
                </a:solidFill>
              </a:rPr>
              <a:t>Лазерный сканер </a:t>
            </a:r>
            <a:r>
              <a:rPr sz="3200" spc="45" dirty="0">
                <a:solidFill>
                  <a:srgbClr val="FFFFFF"/>
                </a:solidFill>
              </a:rPr>
              <a:t>Trimble </a:t>
            </a:r>
            <a:r>
              <a:rPr sz="3200" spc="110" dirty="0">
                <a:solidFill>
                  <a:srgbClr val="FFFFFF"/>
                </a:solidFill>
              </a:rPr>
              <a:t>X9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609048" y="1448428"/>
            <a:ext cx="4191552" cy="356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>
                <a:solidFill>
                  <a:srgbClr val="FAAC25"/>
                </a:solidFill>
                <a:latin typeface="Open Sans"/>
                <a:cs typeface="Open Sans"/>
              </a:rPr>
              <a:t>Проверенный</a:t>
            </a:r>
            <a:endParaRPr sz="1800" dirty="0">
              <a:latin typeface="Open Sans"/>
              <a:cs typeface="Open Sans"/>
            </a:endParaRPr>
          </a:p>
          <a:p>
            <a:pPr marL="12700" marR="224790">
              <a:lnSpc>
                <a:spcPct val="100699"/>
              </a:lnSpc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Создан на основе инновационных и проверенных технологий </a:t>
            </a:r>
            <a:r>
              <a:rPr lang="en-US" sz="1800" spc="-5" dirty="0">
                <a:solidFill>
                  <a:srgbClr val="FFFFFF"/>
                </a:solidFill>
                <a:latin typeface="Open Sans"/>
                <a:cs typeface="Open Sans"/>
              </a:rPr>
              <a:t>Trimble.</a:t>
            </a:r>
            <a:endParaRPr sz="18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lang="ru-RU" b="1" spc="-5" dirty="0">
                <a:solidFill>
                  <a:srgbClr val="FAAC25"/>
                </a:solidFill>
                <a:latin typeface="Open Sans"/>
                <a:cs typeface="Open Sans"/>
              </a:rPr>
              <a:t>Универсальный</a:t>
            </a:r>
            <a:endParaRPr sz="1800" dirty="0">
              <a:latin typeface="Open Sans"/>
              <a:cs typeface="Open Sans"/>
            </a:endParaRPr>
          </a:p>
          <a:p>
            <a:pPr marL="12700" marR="5080">
              <a:lnSpc>
                <a:spcPct val="100699"/>
              </a:lnSpc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Повышенная  производительность и гибкие рабочие процессы для разных требований проекта.</a:t>
            </a:r>
            <a:endParaRPr sz="18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lang="ru-RU" sz="1800" b="1" spc="-5" dirty="0">
                <a:solidFill>
                  <a:srgbClr val="FAAC25"/>
                </a:solidFill>
                <a:latin typeface="Open Sans"/>
                <a:cs typeface="Open Sans"/>
              </a:rPr>
              <a:t>Надежный</a:t>
            </a:r>
            <a:endParaRPr sz="1800" dirty="0">
              <a:latin typeface="Open Sans"/>
              <a:cs typeface="Open Sans"/>
            </a:endParaRPr>
          </a:p>
          <a:p>
            <a:pPr marL="12700" marR="170815">
              <a:lnSpc>
                <a:spcPct val="100699"/>
              </a:lnSpc>
            </a:pPr>
            <a:r>
              <a:rPr lang="ru-RU" sz="1800" spc="-5" dirty="0">
                <a:solidFill>
                  <a:srgbClr val="FFFFFF"/>
                </a:solidFill>
                <a:latin typeface="Open Sans"/>
                <a:cs typeface="Open Sans"/>
              </a:rPr>
              <a:t>Спокойствие и уверенность в результате в сложных условиях.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6747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5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5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75485" cy="5143500"/>
          </a:xfrm>
          <a:custGeom>
            <a:avLst/>
            <a:gdLst/>
            <a:ahLst/>
            <a:cxnLst/>
            <a:rect l="l" t="t" r="r" b="b"/>
            <a:pathLst>
              <a:path w="1975485" h="5143500">
                <a:moveTo>
                  <a:pt x="0" y="5143489"/>
                </a:moveTo>
                <a:lnTo>
                  <a:pt x="1975096" y="5143489"/>
                </a:lnTo>
                <a:lnTo>
                  <a:pt x="1975096" y="0"/>
                </a:lnTo>
                <a:lnTo>
                  <a:pt x="0" y="0"/>
                </a:lnTo>
                <a:lnTo>
                  <a:pt x="0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75096" y="24"/>
            <a:ext cx="7169150" cy="5143500"/>
            <a:chOff x="1975096" y="24"/>
            <a:chExt cx="7169150" cy="5143500"/>
          </a:xfrm>
        </p:grpSpPr>
        <p:sp>
          <p:nvSpPr>
            <p:cNvPr id="4" name="object 4"/>
            <p:cNvSpPr/>
            <p:nvPr/>
          </p:nvSpPr>
          <p:spPr>
            <a:xfrm>
              <a:off x="1975096" y="24"/>
              <a:ext cx="7169150" cy="5143500"/>
            </a:xfrm>
            <a:custGeom>
              <a:avLst/>
              <a:gdLst/>
              <a:ahLst/>
              <a:cxnLst/>
              <a:rect l="l" t="t" r="r" b="b"/>
              <a:pathLst>
                <a:path w="7169150" h="5143500">
                  <a:moveTo>
                    <a:pt x="7168785" y="5143489"/>
                  </a:moveTo>
                  <a:lnTo>
                    <a:pt x="0" y="5143489"/>
                  </a:lnTo>
                  <a:lnTo>
                    <a:pt x="0" y="0"/>
                  </a:lnTo>
                  <a:lnTo>
                    <a:pt x="7168785" y="0"/>
                  </a:lnTo>
                  <a:lnTo>
                    <a:pt x="7168785" y="514348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5567" y="4668238"/>
              <a:ext cx="320039" cy="320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0217" y="4632705"/>
              <a:ext cx="320069" cy="34498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690953" y="1200150"/>
            <a:ext cx="7959264" cy="4189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0" marR="319405">
              <a:lnSpc>
                <a:spcPct val="110600"/>
              </a:lnSpc>
              <a:spcBef>
                <a:spcPts val="100"/>
              </a:spcBef>
            </a:pPr>
            <a:r>
              <a:rPr lang="ru-RU" dirty="0"/>
              <a:t>Высокоскоростная система лазерного 3D-сканирования с инновациями, упрощающими внедрение, повышающими</a:t>
            </a:r>
            <a:br>
              <a:rPr lang="ru-RU" dirty="0"/>
            </a:br>
            <a:r>
              <a:rPr lang="ru-RU" dirty="0"/>
              <a:t>эффективность и обеспечивающими уверенность в полевых условиях</a:t>
            </a:r>
            <a:r>
              <a:rPr spc="-10" dirty="0"/>
              <a:t>.</a:t>
            </a:r>
          </a:p>
          <a:p>
            <a:pPr marL="3905250">
              <a:lnSpc>
                <a:spcPct val="100000"/>
              </a:lnSpc>
              <a:spcBef>
                <a:spcPts val="20"/>
              </a:spcBef>
            </a:pPr>
            <a:endParaRPr sz="1250" dirty="0"/>
          </a:p>
          <a:p>
            <a:pPr marL="4374515" marR="254000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spc="-10" dirty="0"/>
              <a:t>Trimble </a:t>
            </a:r>
            <a:r>
              <a:rPr spc="-5" dirty="0"/>
              <a:t>Registration Assist </a:t>
            </a:r>
            <a:r>
              <a:rPr lang="ru-RU" spc="-5" dirty="0"/>
              <a:t>для простой и быстрой регистрации результатов сканирования в полевых условиях</a:t>
            </a:r>
            <a:endParaRPr spc="-10" dirty="0"/>
          </a:p>
          <a:p>
            <a:pPr marL="4374515" marR="735965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spc="-5" dirty="0"/>
              <a:t>Лазерный целеуказатель для измерения точек и привязки к координатам</a:t>
            </a:r>
            <a:endParaRPr spc="-10" dirty="0"/>
          </a:p>
          <a:p>
            <a:pPr marL="4374515" marR="266700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spc="-10" dirty="0"/>
              <a:t>Trimble </a:t>
            </a:r>
            <a:r>
              <a:rPr spc="-5" dirty="0"/>
              <a:t>X-Drive </a:t>
            </a:r>
            <a:r>
              <a:rPr lang="ru-RU" spc="-10" dirty="0"/>
              <a:t>для быстрой калибровки и обеспечения качества данных каждого сканирования</a:t>
            </a:r>
            <a:endParaRPr spc="-5" dirty="0"/>
          </a:p>
          <a:p>
            <a:pPr marL="4374515" marR="5080" indent="-3282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dirty="0"/>
              <a:t>Профессиональное качество инструмента, которому можно доверять: степень защиты IP55 и лучшая в отрасли 2-летняя гарантия </a:t>
            </a:r>
            <a:br>
              <a:rPr lang="ru-RU" dirty="0"/>
            </a:b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661" rIns="0" bIns="0" rtlCol="0">
            <a:spAutoFit/>
          </a:bodyPr>
          <a:lstStyle/>
          <a:p>
            <a:pPr marL="169672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Trimble</a:t>
            </a:r>
            <a:r>
              <a:rPr spc="-85" dirty="0"/>
              <a:t> </a:t>
            </a:r>
            <a:r>
              <a:rPr spc="80" dirty="0"/>
              <a:t>X7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5221605" cy="5143476"/>
            <a:chOff x="0" y="0"/>
            <a:chExt cx="5221605" cy="5143476"/>
          </a:xfrm>
        </p:grpSpPr>
        <p:sp>
          <p:nvSpPr>
            <p:cNvPr id="10" name="object 10"/>
            <p:cNvSpPr/>
            <p:nvPr/>
          </p:nvSpPr>
          <p:spPr>
            <a:xfrm>
              <a:off x="0" y="1107457"/>
              <a:ext cx="5221605" cy="1493520"/>
            </a:xfrm>
            <a:custGeom>
              <a:avLst/>
              <a:gdLst/>
              <a:ahLst/>
              <a:cxnLst/>
              <a:rect l="l" t="t" r="r" b="b"/>
              <a:pathLst>
                <a:path w="5221605" h="1493520">
                  <a:moveTo>
                    <a:pt x="649490" y="1434896"/>
                  </a:moveTo>
                  <a:lnTo>
                    <a:pt x="0" y="1434896"/>
                  </a:lnTo>
                  <a:lnTo>
                    <a:pt x="0" y="1493393"/>
                  </a:lnTo>
                  <a:lnTo>
                    <a:pt x="649490" y="1493393"/>
                  </a:lnTo>
                  <a:lnTo>
                    <a:pt x="649490" y="1434896"/>
                  </a:lnTo>
                  <a:close/>
                </a:path>
                <a:path w="5221605" h="1493520">
                  <a:moveTo>
                    <a:pt x="5221478" y="0"/>
                  </a:moveTo>
                  <a:lnTo>
                    <a:pt x="4571974" y="0"/>
                  </a:lnTo>
                  <a:lnTo>
                    <a:pt x="4571974" y="58496"/>
                  </a:lnTo>
                  <a:lnTo>
                    <a:pt x="5221478" y="58496"/>
                  </a:lnTo>
                  <a:lnTo>
                    <a:pt x="5221478" y="0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9497" y="2542489"/>
              <a:ext cx="3273425" cy="59055"/>
            </a:xfrm>
            <a:custGeom>
              <a:avLst/>
              <a:gdLst/>
              <a:ahLst/>
              <a:cxnLst/>
              <a:rect l="l" t="t" r="r" b="b"/>
              <a:pathLst>
                <a:path w="3273425" h="59055">
                  <a:moveTo>
                    <a:pt x="3273286" y="58499"/>
                  </a:moveTo>
                  <a:lnTo>
                    <a:pt x="0" y="58499"/>
                  </a:lnTo>
                  <a:lnTo>
                    <a:pt x="0" y="0"/>
                  </a:lnTo>
                  <a:lnTo>
                    <a:pt x="3273286" y="0"/>
                  </a:lnTo>
                  <a:lnTo>
                    <a:pt x="3273286" y="58499"/>
                  </a:lnTo>
                  <a:close/>
                </a:path>
              </a:pathLst>
            </a:custGeom>
            <a:solidFill>
              <a:srgbClr val="207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922785" cy="25424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00989"/>
              <a:ext cx="3922784" cy="2542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390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75485" cy="5143500"/>
          </a:xfrm>
          <a:custGeom>
            <a:avLst/>
            <a:gdLst/>
            <a:ahLst/>
            <a:cxnLst/>
            <a:rect l="l" t="t" r="r" b="b"/>
            <a:pathLst>
              <a:path w="1975485" h="5143500">
                <a:moveTo>
                  <a:pt x="0" y="5143489"/>
                </a:moveTo>
                <a:lnTo>
                  <a:pt x="1975096" y="5143489"/>
                </a:lnTo>
                <a:lnTo>
                  <a:pt x="1975096" y="0"/>
                </a:lnTo>
                <a:lnTo>
                  <a:pt x="0" y="0"/>
                </a:lnTo>
                <a:lnTo>
                  <a:pt x="0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4"/>
            <a:ext cx="9144000" cy="5143500"/>
            <a:chOff x="0" y="24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1975096" y="24"/>
              <a:ext cx="7169150" cy="5143500"/>
            </a:xfrm>
            <a:custGeom>
              <a:avLst/>
              <a:gdLst/>
              <a:ahLst/>
              <a:cxnLst/>
              <a:rect l="l" t="t" r="r" b="b"/>
              <a:pathLst>
                <a:path w="7169150" h="5143500">
                  <a:moveTo>
                    <a:pt x="7168785" y="5143489"/>
                  </a:moveTo>
                  <a:lnTo>
                    <a:pt x="0" y="5143489"/>
                  </a:lnTo>
                  <a:lnTo>
                    <a:pt x="0" y="0"/>
                  </a:lnTo>
                  <a:lnTo>
                    <a:pt x="7168785" y="0"/>
                  </a:lnTo>
                  <a:lnTo>
                    <a:pt x="7168785" y="514348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5566" y="4668238"/>
              <a:ext cx="320039" cy="320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0216" y="4632705"/>
              <a:ext cx="320069" cy="3449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38944"/>
              <a:ext cx="3922792" cy="26045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649497" y="1175101"/>
            <a:ext cx="7973314" cy="3997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0" marR="53975" algn="l">
              <a:lnSpc>
                <a:spcPct val="110600"/>
              </a:lnSpc>
              <a:spcBef>
                <a:spcPts val="100"/>
              </a:spcBef>
            </a:pPr>
            <a:r>
              <a:rPr lang="ru-RU" spc="-5" dirty="0"/>
              <a:t>Доступная высококлассная система лазерного 3D-сканирования с превосходной скоростью, точностью, дальностью действия и невероятной четкостью изображения, которая ранее была невозможна (как для  ограниченных, так и для крупных проектов сканирования). </a:t>
            </a:r>
            <a:endParaRPr lang="ru-RU" sz="1250" dirty="0"/>
          </a:p>
          <a:p>
            <a:pPr marL="4374515" marR="85725" indent="-328295" algn="l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kern="1200" spc="-5" dirty="0"/>
              <a:t>Непревзойденная простота использования  и гибкость со встроенным интерфейсом и  Trimble </a:t>
            </a:r>
            <a:r>
              <a:rPr lang="ru-RU" kern="1200" spc="-5" dirty="0" err="1"/>
              <a:t>Perspective</a:t>
            </a:r>
            <a:endParaRPr lang="ru-RU" kern="1200" spc="-5" dirty="0"/>
          </a:p>
          <a:p>
            <a:pPr marL="4374515" marR="237490" indent="-328295" algn="l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kern="1200" spc="-5" dirty="0"/>
              <a:t>Высокое разрешение, точные данные облака точек и сверхбыстрое получение данных. </a:t>
            </a:r>
            <a:endParaRPr kern="1200" spc="-5" dirty="0"/>
          </a:p>
          <a:p>
            <a:pPr marL="4374515" marR="667385" indent="-328295" algn="l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kern="1200" spc="-5" dirty="0"/>
              <a:t>Получение четких и чистых изображений для раскраски облаков точек </a:t>
            </a:r>
            <a:endParaRPr kern="1200" spc="-5" dirty="0"/>
          </a:p>
          <a:p>
            <a:pPr marL="4374515" marR="5080" indent="-328295" algn="l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4375150" algn="l"/>
                <a:tab pos="4375785" algn="l"/>
              </a:tabLst>
            </a:pPr>
            <a:r>
              <a:rPr lang="ru-RU" kern="1200" spc="-5" dirty="0"/>
              <a:t>Профессиональное качество инструмента, которому можно доверять: степень защиты IP54 и лучшая в отрасли 2-летняя гарантия</a:t>
            </a:r>
            <a:endParaRPr kern="1200"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59290" y="658746"/>
            <a:ext cx="18884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Trimble</a:t>
            </a:r>
            <a:r>
              <a:rPr spc="-75" dirty="0"/>
              <a:t> </a:t>
            </a:r>
            <a:r>
              <a:rPr spc="60" dirty="0"/>
              <a:t>X12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5221605" cy="2601595"/>
            <a:chOff x="0" y="0"/>
            <a:chExt cx="5221605" cy="2601595"/>
          </a:xfrm>
        </p:grpSpPr>
        <p:sp>
          <p:nvSpPr>
            <p:cNvPr id="11" name="object 11"/>
            <p:cNvSpPr/>
            <p:nvPr/>
          </p:nvSpPr>
          <p:spPr>
            <a:xfrm>
              <a:off x="0" y="1107604"/>
              <a:ext cx="5221605" cy="1493520"/>
            </a:xfrm>
            <a:custGeom>
              <a:avLst/>
              <a:gdLst/>
              <a:ahLst/>
              <a:cxnLst/>
              <a:rect l="l" t="t" r="r" b="b"/>
              <a:pathLst>
                <a:path w="5221605" h="1493520">
                  <a:moveTo>
                    <a:pt x="649490" y="1434896"/>
                  </a:moveTo>
                  <a:lnTo>
                    <a:pt x="0" y="1434896"/>
                  </a:lnTo>
                  <a:lnTo>
                    <a:pt x="0" y="1493393"/>
                  </a:lnTo>
                  <a:lnTo>
                    <a:pt x="649490" y="1493393"/>
                  </a:lnTo>
                  <a:lnTo>
                    <a:pt x="649490" y="1434896"/>
                  </a:lnTo>
                  <a:close/>
                </a:path>
                <a:path w="5221605" h="1493520">
                  <a:moveTo>
                    <a:pt x="5221478" y="0"/>
                  </a:moveTo>
                  <a:lnTo>
                    <a:pt x="4571974" y="0"/>
                  </a:lnTo>
                  <a:lnTo>
                    <a:pt x="4571974" y="58496"/>
                  </a:lnTo>
                  <a:lnTo>
                    <a:pt x="5221478" y="58496"/>
                  </a:lnTo>
                  <a:lnTo>
                    <a:pt x="5221478" y="0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9497" y="2542489"/>
              <a:ext cx="3273425" cy="59055"/>
            </a:xfrm>
            <a:custGeom>
              <a:avLst/>
              <a:gdLst/>
              <a:ahLst/>
              <a:cxnLst/>
              <a:rect l="l" t="t" r="r" b="b"/>
              <a:pathLst>
                <a:path w="3273425" h="59055">
                  <a:moveTo>
                    <a:pt x="3273286" y="58499"/>
                  </a:moveTo>
                  <a:lnTo>
                    <a:pt x="0" y="58499"/>
                  </a:lnTo>
                  <a:lnTo>
                    <a:pt x="0" y="0"/>
                  </a:lnTo>
                  <a:lnTo>
                    <a:pt x="3273286" y="0"/>
                  </a:lnTo>
                  <a:lnTo>
                    <a:pt x="3273286" y="58499"/>
                  </a:lnTo>
                  <a:close/>
                </a:path>
              </a:pathLst>
            </a:custGeom>
            <a:solidFill>
              <a:srgbClr val="207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922784" cy="2542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871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75485" cy="5143500"/>
          </a:xfrm>
          <a:custGeom>
            <a:avLst/>
            <a:gdLst/>
            <a:ahLst/>
            <a:cxnLst/>
            <a:rect l="l" t="t" r="r" b="b"/>
            <a:pathLst>
              <a:path w="1975485" h="5143500">
                <a:moveTo>
                  <a:pt x="0" y="5143489"/>
                </a:moveTo>
                <a:lnTo>
                  <a:pt x="1975096" y="5143489"/>
                </a:lnTo>
                <a:lnTo>
                  <a:pt x="1975096" y="0"/>
                </a:lnTo>
                <a:lnTo>
                  <a:pt x="0" y="0"/>
                </a:lnTo>
                <a:lnTo>
                  <a:pt x="0" y="5143489"/>
                </a:lnTo>
                <a:close/>
              </a:path>
            </a:pathLst>
          </a:custGeom>
          <a:solidFill>
            <a:srgbClr val="207B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4135"/>
            <a:chOff x="0" y="0"/>
            <a:chExt cx="9144000" cy="5144135"/>
          </a:xfrm>
        </p:grpSpPr>
        <p:sp>
          <p:nvSpPr>
            <p:cNvPr id="4" name="object 4"/>
            <p:cNvSpPr/>
            <p:nvPr/>
          </p:nvSpPr>
          <p:spPr>
            <a:xfrm>
              <a:off x="1975096" y="24"/>
              <a:ext cx="7169150" cy="5143500"/>
            </a:xfrm>
            <a:custGeom>
              <a:avLst/>
              <a:gdLst/>
              <a:ahLst/>
              <a:cxnLst/>
              <a:rect l="l" t="t" r="r" b="b"/>
              <a:pathLst>
                <a:path w="7169150" h="5143500">
                  <a:moveTo>
                    <a:pt x="7168785" y="5143489"/>
                  </a:moveTo>
                  <a:lnTo>
                    <a:pt x="0" y="5143489"/>
                  </a:lnTo>
                  <a:lnTo>
                    <a:pt x="0" y="0"/>
                  </a:lnTo>
                  <a:lnTo>
                    <a:pt x="7168785" y="0"/>
                  </a:lnTo>
                  <a:lnTo>
                    <a:pt x="7168785" y="5143489"/>
                  </a:lnTo>
                  <a:close/>
                </a:path>
              </a:pathLst>
            </a:custGeom>
            <a:solidFill>
              <a:srgbClr val="F0F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5566" y="4668238"/>
              <a:ext cx="320039" cy="320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0216" y="4632705"/>
              <a:ext cx="320069" cy="3449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922792" cy="258457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559290" y="1200150"/>
            <a:ext cx="3979016" cy="414921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42875">
              <a:lnSpc>
                <a:spcPct val="101000"/>
              </a:lnSpc>
              <a:spcBef>
                <a:spcPts val="85"/>
              </a:spcBef>
            </a:pPr>
            <a: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  <a:t>Самое </a:t>
            </a:r>
            <a:r>
              <a:rPr lang="ru-RU" sz="1300" b="1" spc="-5" dirty="0">
                <a:solidFill>
                  <a:srgbClr val="207BBA"/>
                </a:solidFill>
                <a:latin typeface="Open Sans"/>
                <a:cs typeface="Open Sans"/>
              </a:rPr>
              <a:t>инновационное</a:t>
            </a:r>
            <a: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  <a:t> геодезическое решение. SX12 действительно объединяет</a:t>
            </a:r>
            <a:b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  <a:t>высокоскоростное 3D-сканирование, высокоточные геодезические измерения и расширенные возможности визуализации в одно цельное решение. Это меняет способ</a:t>
            </a:r>
            <a:b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  <a:t>работы геодезистов, не требуя от них изменения способа работы</a:t>
            </a:r>
            <a:r>
              <a:rPr sz="1300" spc="-10" dirty="0">
                <a:solidFill>
                  <a:srgbClr val="207BBA"/>
                </a:solidFill>
                <a:latin typeface="Open Sans"/>
                <a:cs typeface="Open Sans"/>
              </a:rPr>
              <a:t>.</a:t>
            </a:r>
            <a:endParaRPr sz="13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 dirty="0">
              <a:latin typeface="Open Sans"/>
              <a:cs typeface="Open Sans"/>
            </a:endParaRPr>
          </a:p>
          <a:p>
            <a:pPr marL="354965" marR="17145" indent="-226695">
              <a:lnSpc>
                <a:spcPct val="110600"/>
              </a:lnSpc>
              <a:buClr>
                <a:srgbClr val="FAAC25"/>
              </a:buClr>
              <a:buFont typeface="Arial"/>
              <a:buChar char="●"/>
              <a:tabLst>
                <a:tab pos="355600" algn="l"/>
              </a:tabLst>
            </a:pPr>
            <a:r>
              <a:rPr lang="ru-RU" sz="1300" spc="-10" dirty="0">
                <a:solidFill>
                  <a:srgbClr val="207BBA"/>
                </a:solidFill>
                <a:latin typeface="Open Sans"/>
                <a:cs typeface="Open Sans"/>
              </a:rPr>
              <a:t>Технология Trimble </a:t>
            </a:r>
            <a:r>
              <a:rPr lang="ru-RU" sz="1300" spc="-10" dirty="0" err="1">
                <a:solidFill>
                  <a:srgbClr val="207BBA"/>
                </a:solidFill>
                <a:latin typeface="Open Sans"/>
                <a:cs typeface="Open Sans"/>
              </a:rPr>
              <a:t>Lightning</a:t>
            </a:r>
            <a:r>
              <a:rPr lang="ru-RU" sz="1300" spc="-10" dirty="0">
                <a:solidFill>
                  <a:srgbClr val="207BBA"/>
                </a:solidFill>
                <a:latin typeface="Open Sans"/>
                <a:cs typeface="Open Sans"/>
              </a:rPr>
              <a:t> 3DM для высокой скорости и точности для всех стилей измерений (DR, призма и сканирование) </a:t>
            </a:r>
            <a:endParaRPr sz="1300" dirty="0">
              <a:latin typeface="Open Sans"/>
              <a:cs typeface="Open Sans"/>
            </a:endParaRPr>
          </a:p>
          <a:p>
            <a:pPr marL="355600" indent="-227329">
              <a:lnSpc>
                <a:spcPct val="100000"/>
              </a:lnSpc>
              <a:spcBef>
                <a:spcPts val="165"/>
              </a:spcBef>
              <a:buClr>
                <a:srgbClr val="FAAC25"/>
              </a:buClr>
              <a:buFont typeface="Arial"/>
              <a:buChar char="●"/>
              <a:tabLst>
                <a:tab pos="355600" algn="l"/>
              </a:tabLst>
            </a:pPr>
            <a: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  <a:t>Лучшая дальность</a:t>
            </a:r>
            <a:r>
              <a:rPr sz="1300" dirty="0">
                <a:solidFill>
                  <a:srgbClr val="207BBA"/>
                </a:solidFill>
                <a:latin typeface="Open Sans"/>
                <a:cs typeface="Open Sans"/>
              </a:rPr>
              <a:t>- </a:t>
            </a:r>
            <a:r>
              <a:rPr sz="1300" spc="-10" dirty="0">
                <a:solidFill>
                  <a:srgbClr val="207BBA"/>
                </a:solidFill>
                <a:latin typeface="Open Sans"/>
                <a:cs typeface="Open Sans"/>
              </a:rPr>
              <a:t>600</a:t>
            </a:r>
            <a:r>
              <a:rPr lang="ru-RU" sz="1300" spc="-10" dirty="0">
                <a:solidFill>
                  <a:srgbClr val="207BBA"/>
                </a:solidFill>
                <a:latin typeface="Open Sans"/>
                <a:cs typeface="Open Sans"/>
              </a:rPr>
              <a:t>м</a:t>
            </a:r>
            <a:r>
              <a:rPr sz="1300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07BBA"/>
                </a:solidFill>
                <a:latin typeface="Open Sans"/>
                <a:cs typeface="Open Sans"/>
              </a:rPr>
              <a:t>+</a:t>
            </a:r>
            <a:endParaRPr sz="1300" dirty="0">
              <a:latin typeface="Open Sans"/>
              <a:cs typeface="Open Sans"/>
            </a:endParaRPr>
          </a:p>
          <a:p>
            <a:pPr marL="355600" indent="-227329">
              <a:lnSpc>
                <a:spcPct val="100000"/>
              </a:lnSpc>
              <a:spcBef>
                <a:spcPts val="165"/>
              </a:spcBef>
              <a:buClr>
                <a:srgbClr val="FAAC25"/>
              </a:buClr>
              <a:buFont typeface="Arial"/>
              <a:buChar char="●"/>
              <a:tabLst>
                <a:tab pos="355600" algn="l"/>
              </a:tabLst>
            </a:pPr>
            <a:r>
              <a:rPr lang="ru-RU" sz="1300" spc="-5" dirty="0">
                <a:solidFill>
                  <a:srgbClr val="207BBA"/>
                </a:solidFill>
                <a:latin typeface="Open Sans"/>
                <a:cs typeface="Open Sans"/>
              </a:rPr>
              <a:t>Лазерный целеуказатель</a:t>
            </a:r>
            <a:endParaRPr sz="1300" dirty="0">
              <a:latin typeface="Open Sans"/>
              <a:cs typeface="Open Sans"/>
            </a:endParaRPr>
          </a:p>
          <a:p>
            <a:pPr marL="355600" indent="-227329">
              <a:lnSpc>
                <a:spcPct val="100000"/>
              </a:lnSpc>
              <a:spcBef>
                <a:spcPts val="165"/>
              </a:spcBef>
              <a:buClr>
                <a:srgbClr val="FAAC25"/>
              </a:buClr>
              <a:buFont typeface="Arial"/>
              <a:buChar char="●"/>
              <a:tabLst>
                <a:tab pos="355600" algn="l"/>
              </a:tabLst>
            </a:pPr>
            <a:r>
              <a:rPr lang="ru-RU" sz="1300" spc="-10" dirty="0">
                <a:solidFill>
                  <a:srgbClr val="207BBA"/>
                </a:solidFill>
                <a:latin typeface="Open Sans"/>
                <a:cs typeface="Open Sans"/>
              </a:rPr>
              <a:t>Обычная съемка или  сканирование</a:t>
            </a:r>
            <a:endParaRPr sz="1300" dirty="0">
              <a:latin typeface="Open Sans"/>
              <a:cs typeface="Open Sans"/>
            </a:endParaRPr>
          </a:p>
          <a:p>
            <a:pPr marL="355600" indent="-227329">
              <a:lnSpc>
                <a:spcPct val="100000"/>
              </a:lnSpc>
              <a:spcBef>
                <a:spcPts val="165"/>
              </a:spcBef>
              <a:buClr>
                <a:srgbClr val="FAAC25"/>
              </a:buClr>
              <a:buFont typeface="Arial"/>
              <a:buChar char="●"/>
              <a:tabLst>
                <a:tab pos="355600" algn="l"/>
              </a:tabLst>
            </a:pPr>
            <a:r>
              <a:rPr lang="ru-RU" sz="1300" spc="-10" dirty="0">
                <a:solidFill>
                  <a:srgbClr val="207BBA"/>
                </a:solidFill>
                <a:latin typeface="Open Sans"/>
                <a:cs typeface="Open Sans"/>
              </a:rPr>
              <a:t>Гибкость для охвата более широкого круга проектов </a:t>
            </a:r>
            <a:br>
              <a:rPr lang="ru-RU" sz="1300" spc="-10" dirty="0">
                <a:solidFill>
                  <a:srgbClr val="207BBA"/>
                </a:solidFill>
                <a:latin typeface="Open Sans"/>
                <a:cs typeface="Open Sans"/>
              </a:rPr>
            </a:br>
            <a:endParaRPr sz="1300" spc="-10" dirty="0">
              <a:solidFill>
                <a:srgbClr val="207BBA"/>
              </a:solidFill>
              <a:latin typeface="Open Sans"/>
              <a:cs typeface="Open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59290" y="658746"/>
            <a:ext cx="2064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Trimble</a:t>
            </a:r>
            <a:r>
              <a:rPr spc="-75" dirty="0"/>
              <a:t> </a:t>
            </a:r>
            <a:r>
              <a:rPr spc="60" dirty="0"/>
              <a:t>SX12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0" y="1107595"/>
            <a:ext cx="5221605" cy="4036060"/>
            <a:chOff x="0" y="1107595"/>
            <a:chExt cx="5221605" cy="4036060"/>
          </a:xfrm>
        </p:grpSpPr>
        <p:sp>
          <p:nvSpPr>
            <p:cNvPr id="11" name="object 11"/>
            <p:cNvSpPr/>
            <p:nvPr/>
          </p:nvSpPr>
          <p:spPr>
            <a:xfrm>
              <a:off x="0" y="1107604"/>
              <a:ext cx="5221605" cy="1493520"/>
            </a:xfrm>
            <a:custGeom>
              <a:avLst/>
              <a:gdLst/>
              <a:ahLst/>
              <a:cxnLst/>
              <a:rect l="l" t="t" r="r" b="b"/>
              <a:pathLst>
                <a:path w="5221605" h="1493520">
                  <a:moveTo>
                    <a:pt x="649490" y="1434896"/>
                  </a:moveTo>
                  <a:lnTo>
                    <a:pt x="0" y="1434896"/>
                  </a:lnTo>
                  <a:lnTo>
                    <a:pt x="0" y="1493393"/>
                  </a:lnTo>
                  <a:lnTo>
                    <a:pt x="649490" y="1493393"/>
                  </a:lnTo>
                  <a:lnTo>
                    <a:pt x="649490" y="1434896"/>
                  </a:lnTo>
                  <a:close/>
                </a:path>
                <a:path w="5221605" h="1493520">
                  <a:moveTo>
                    <a:pt x="5221478" y="0"/>
                  </a:moveTo>
                  <a:lnTo>
                    <a:pt x="4571974" y="0"/>
                  </a:lnTo>
                  <a:lnTo>
                    <a:pt x="4571974" y="58496"/>
                  </a:lnTo>
                  <a:lnTo>
                    <a:pt x="5221478" y="58496"/>
                  </a:lnTo>
                  <a:lnTo>
                    <a:pt x="5221478" y="0"/>
                  </a:lnTo>
                  <a:close/>
                </a:path>
              </a:pathLst>
            </a:custGeom>
            <a:solidFill>
              <a:srgbClr val="FAA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9497" y="2542489"/>
              <a:ext cx="3273425" cy="59055"/>
            </a:xfrm>
            <a:custGeom>
              <a:avLst/>
              <a:gdLst/>
              <a:ahLst/>
              <a:cxnLst/>
              <a:rect l="l" t="t" r="r" b="b"/>
              <a:pathLst>
                <a:path w="3273425" h="59055">
                  <a:moveTo>
                    <a:pt x="3273286" y="58499"/>
                  </a:moveTo>
                  <a:lnTo>
                    <a:pt x="0" y="58499"/>
                  </a:lnTo>
                  <a:lnTo>
                    <a:pt x="0" y="0"/>
                  </a:lnTo>
                  <a:lnTo>
                    <a:pt x="3273286" y="0"/>
                  </a:lnTo>
                  <a:lnTo>
                    <a:pt x="3273286" y="58499"/>
                  </a:lnTo>
                  <a:close/>
                </a:path>
              </a:pathLst>
            </a:custGeom>
            <a:solidFill>
              <a:srgbClr val="207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00989"/>
              <a:ext cx="3922784" cy="2542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768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54"/>
            <a:ext cx="9144000" cy="51351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18990" y="3727970"/>
            <a:ext cx="2281077" cy="947389"/>
          </a:xfrm>
          <a:prstGeom prst="rect">
            <a:avLst/>
          </a:prstGeom>
        </p:spPr>
        <p:txBody>
          <a:bodyPr vert="horz" wrap="square" lIns="0" tIns="68213" rIns="0" bIns="0" rtlCol="0">
            <a:spAutoFit/>
          </a:bodyPr>
          <a:lstStyle/>
          <a:p>
            <a:pPr marR="2799" algn="r">
              <a:spcBef>
                <a:spcPts val="537"/>
              </a:spcBef>
            </a:pPr>
            <a:r>
              <a:rPr sz="1653" u="sng" spc="-6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  <a:hlinkClick r:id="rId3"/>
              </a:rPr>
              <a:t>info@proway.tech</a:t>
            </a:r>
            <a:endParaRPr sz="1653" u="sng" dirty="0">
              <a:latin typeface="PT Sans Caption" panose="020B0603020203020204" pitchFamily="34" charset="-52"/>
              <a:ea typeface="PT Sans Caption" panose="020B0603020203020204" pitchFamily="34" charset="-52"/>
              <a:cs typeface="SF Pro Display"/>
            </a:endParaRPr>
          </a:p>
          <a:p>
            <a:pPr marR="2799" algn="r">
              <a:spcBef>
                <a:spcPts val="479"/>
              </a:spcBef>
            </a:pPr>
            <a:r>
              <a:rPr sz="1653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+7</a:t>
            </a:r>
            <a:r>
              <a:rPr sz="1653" spc="-6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 </a:t>
            </a:r>
            <a:r>
              <a:rPr sz="1653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(495)</a:t>
            </a:r>
            <a:r>
              <a:rPr sz="1653" spc="-6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 </a:t>
            </a:r>
            <a:r>
              <a:rPr sz="1653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737</a:t>
            </a:r>
            <a:r>
              <a:rPr sz="1653" spc="-3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 </a:t>
            </a:r>
            <a:r>
              <a:rPr sz="1653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27</a:t>
            </a:r>
            <a:r>
              <a:rPr sz="1653" spc="-3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 </a:t>
            </a:r>
            <a:r>
              <a:rPr sz="1653" spc="-14" dirty="0">
                <a:solidFill>
                  <a:srgbClr val="FFFFFF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27</a:t>
            </a:r>
            <a:endParaRPr sz="1653" dirty="0">
              <a:latin typeface="PT Sans Caption" panose="020B0603020203020204" pitchFamily="34" charset="-52"/>
              <a:ea typeface="PT Sans Caption" panose="020B0603020203020204" pitchFamily="34" charset="-52"/>
              <a:cs typeface="SF Pro Display"/>
            </a:endParaRPr>
          </a:p>
          <a:p>
            <a:pPr marR="2799" algn="r">
              <a:spcBef>
                <a:spcPts val="369"/>
              </a:spcBef>
            </a:pPr>
            <a:r>
              <a:rPr sz="1653" b="1" u="heavy" spc="-6" dirty="0">
                <a:solidFill>
                  <a:srgbClr val="005CA8"/>
                </a:solidFill>
                <a:uFill>
                  <a:solidFill>
                    <a:srgbClr val="005CA8"/>
                  </a:solidFill>
                </a:uFill>
                <a:latin typeface="PT Sans Caption" panose="020B0603020203020204" pitchFamily="34" charset="-52"/>
                <a:ea typeface="PT Sans Caption" panose="020B0603020203020204" pitchFamily="34" charset="-52"/>
                <a:cs typeface="SF Pro Display"/>
              </a:rPr>
              <a:t>proway.tech</a:t>
            </a:r>
            <a:endParaRPr sz="1653" b="1" dirty="0">
              <a:latin typeface="PT Sans Caption" panose="020B0603020203020204" pitchFamily="34" charset="-52"/>
              <a:ea typeface="PT Sans Caption" panose="020B0603020203020204" pitchFamily="34" charset="-52"/>
              <a:cs typeface="SF Pro Display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BDB3859D-5673-4BA0-A9FA-A848123B98EB}"/>
              </a:ext>
            </a:extLst>
          </p:cNvPr>
          <p:cNvGrpSpPr/>
          <p:nvPr/>
        </p:nvGrpSpPr>
        <p:grpSpPr>
          <a:xfrm>
            <a:off x="1000410" y="720121"/>
            <a:ext cx="1299029" cy="1008911"/>
            <a:chOff x="1816023" y="1299679"/>
            <a:chExt cx="2358098" cy="1831454"/>
          </a:xfrm>
        </p:grpSpPr>
        <p:sp>
          <p:nvSpPr>
            <p:cNvPr id="8" name="object 8"/>
            <p:cNvSpPr/>
            <p:nvPr/>
          </p:nvSpPr>
          <p:spPr>
            <a:xfrm>
              <a:off x="1816023" y="1303908"/>
              <a:ext cx="1490980" cy="708660"/>
            </a:xfrm>
            <a:custGeom>
              <a:avLst/>
              <a:gdLst/>
              <a:ahLst/>
              <a:cxnLst/>
              <a:rect l="l" t="t" r="r" b="b"/>
              <a:pathLst>
                <a:path w="1490979" h="708660">
                  <a:moveTo>
                    <a:pt x="769137" y="230632"/>
                  </a:moveTo>
                  <a:lnTo>
                    <a:pt x="764806" y="183794"/>
                  </a:lnTo>
                  <a:lnTo>
                    <a:pt x="751357" y="139192"/>
                  </a:lnTo>
                  <a:lnTo>
                    <a:pt x="729335" y="98145"/>
                  </a:lnTo>
                  <a:lnTo>
                    <a:pt x="699287" y="61950"/>
                  </a:lnTo>
                  <a:lnTo>
                    <a:pt x="662393" y="33070"/>
                  </a:lnTo>
                  <a:lnTo>
                    <a:pt x="621842" y="14909"/>
                  </a:lnTo>
                  <a:lnTo>
                    <a:pt x="577811" y="5473"/>
                  </a:lnTo>
                  <a:lnTo>
                    <a:pt x="530529" y="2768"/>
                  </a:lnTo>
                  <a:lnTo>
                    <a:pt x="0" y="2768"/>
                  </a:lnTo>
                  <a:lnTo>
                    <a:pt x="107061" y="112179"/>
                  </a:lnTo>
                  <a:lnTo>
                    <a:pt x="530860" y="112179"/>
                  </a:lnTo>
                  <a:lnTo>
                    <a:pt x="576922" y="122008"/>
                  </a:lnTo>
                  <a:lnTo>
                    <a:pt x="614591" y="147574"/>
                  </a:lnTo>
                  <a:lnTo>
                    <a:pt x="640194" y="185229"/>
                  </a:lnTo>
                  <a:lnTo>
                    <a:pt x="650036" y="231279"/>
                  </a:lnTo>
                  <a:lnTo>
                    <a:pt x="647776" y="254812"/>
                  </a:lnTo>
                  <a:lnTo>
                    <a:pt x="629539" y="297624"/>
                  </a:lnTo>
                  <a:lnTo>
                    <a:pt x="596353" y="330581"/>
                  </a:lnTo>
                  <a:lnTo>
                    <a:pt x="554050" y="348322"/>
                  </a:lnTo>
                  <a:lnTo>
                    <a:pt x="530860" y="350456"/>
                  </a:lnTo>
                  <a:lnTo>
                    <a:pt x="218579" y="350456"/>
                  </a:lnTo>
                  <a:lnTo>
                    <a:pt x="218579" y="708647"/>
                  </a:lnTo>
                  <a:lnTo>
                    <a:pt x="337845" y="708647"/>
                  </a:lnTo>
                  <a:lnTo>
                    <a:pt x="337845" y="458406"/>
                  </a:lnTo>
                  <a:lnTo>
                    <a:pt x="533222" y="457022"/>
                  </a:lnTo>
                  <a:lnTo>
                    <a:pt x="580237" y="454672"/>
                  </a:lnTo>
                  <a:lnTo>
                    <a:pt x="623341" y="445998"/>
                  </a:lnTo>
                  <a:lnTo>
                    <a:pt x="662901" y="428586"/>
                  </a:lnTo>
                  <a:lnTo>
                    <a:pt x="699287" y="400037"/>
                  </a:lnTo>
                  <a:lnTo>
                    <a:pt x="729742" y="363855"/>
                  </a:lnTo>
                  <a:lnTo>
                    <a:pt x="751916" y="322630"/>
                  </a:lnTo>
                  <a:lnTo>
                    <a:pt x="765238" y="277761"/>
                  </a:lnTo>
                  <a:lnTo>
                    <a:pt x="769137" y="230632"/>
                  </a:lnTo>
                  <a:close/>
                </a:path>
                <a:path w="1490979" h="708660">
                  <a:moveTo>
                    <a:pt x="1490814" y="707186"/>
                  </a:moveTo>
                  <a:lnTo>
                    <a:pt x="1358849" y="454825"/>
                  </a:lnTo>
                  <a:lnTo>
                    <a:pt x="1380210" y="443191"/>
                  </a:lnTo>
                  <a:lnTo>
                    <a:pt x="1401305" y="429171"/>
                  </a:lnTo>
                  <a:lnTo>
                    <a:pt x="1441310" y="385140"/>
                  </a:lnTo>
                  <a:lnTo>
                    <a:pt x="1469466" y="319874"/>
                  </a:lnTo>
                  <a:lnTo>
                    <a:pt x="1478686" y="241706"/>
                  </a:lnTo>
                  <a:lnTo>
                    <a:pt x="1473962" y="187058"/>
                  </a:lnTo>
                  <a:lnTo>
                    <a:pt x="1459877" y="138785"/>
                  </a:lnTo>
                  <a:lnTo>
                    <a:pt x="1436509" y="97218"/>
                  </a:lnTo>
                  <a:lnTo>
                    <a:pt x="1403946" y="62611"/>
                  </a:lnTo>
                  <a:lnTo>
                    <a:pt x="1362837" y="35382"/>
                  </a:lnTo>
                  <a:lnTo>
                    <a:pt x="1313916" y="15798"/>
                  </a:lnTo>
                  <a:lnTo>
                    <a:pt x="1257490" y="3975"/>
                  </a:lnTo>
                  <a:lnTo>
                    <a:pt x="1193838" y="0"/>
                  </a:lnTo>
                  <a:lnTo>
                    <a:pt x="906881" y="0"/>
                  </a:lnTo>
                  <a:lnTo>
                    <a:pt x="906881" y="707428"/>
                  </a:lnTo>
                  <a:lnTo>
                    <a:pt x="1026134" y="707428"/>
                  </a:lnTo>
                  <a:lnTo>
                    <a:pt x="1026134" y="107378"/>
                  </a:lnTo>
                  <a:lnTo>
                    <a:pt x="1193838" y="107378"/>
                  </a:lnTo>
                  <a:lnTo>
                    <a:pt x="1233017" y="109461"/>
                  </a:lnTo>
                  <a:lnTo>
                    <a:pt x="1296644" y="126479"/>
                  </a:lnTo>
                  <a:lnTo>
                    <a:pt x="1340383" y="161201"/>
                  </a:lnTo>
                  <a:lnTo>
                    <a:pt x="1362710" y="212725"/>
                  </a:lnTo>
                  <a:lnTo>
                    <a:pt x="1365529" y="244716"/>
                  </a:lnTo>
                  <a:lnTo>
                    <a:pt x="1362710" y="277952"/>
                  </a:lnTo>
                  <a:lnTo>
                    <a:pt x="1340383" y="330873"/>
                  </a:lnTo>
                  <a:lnTo>
                    <a:pt x="1296644" y="366471"/>
                  </a:lnTo>
                  <a:lnTo>
                    <a:pt x="1233017" y="384657"/>
                  </a:lnTo>
                  <a:lnTo>
                    <a:pt x="1193838" y="386930"/>
                  </a:lnTo>
                  <a:lnTo>
                    <a:pt x="1355432" y="707186"/>
                  </a:lnTo>
                  <a:lnTo>
                    <a:pt x="1490814" y="707186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992"/>
            </a:p>
          </p:txBody>
        </p:sp>
        <p:sp>
          <p:nvSpPr>
            <p:cNvPr id="9" name="object 9"/>
            <p:cNvSpPr/>
            <p:nvPr/>
          </p:nvSpPr>
          <p:spPr>
            <a:xfrm>
              <a:off x="1832876" y="2423096"/>
              <a:ext cx="2341245" cy="708025"/>
            </a:xfrm>
            <a:custGeom>
              <a:avLst/>
              <a:gdLst/>
              <a:ahLst/>
              <a:cxnLst/>
              <a:rect l="l" t="t" r="r" b="b"/>
              <a:pathLst>
                <a:path w="2341245" h="708025">
                  <a:moveTo>
                    <a:pt x="1068222" y="0"/>
                  </a:moveTo>
                  <a:lnTo>
                    <a:pt x="944562" y="0"/>
                  </a:lnTo>
                  <a:lnTo>
                    <a:pt x="770839" y="576846"/>
                  </a:lnTo>
                  <a:lnTo>
                    <a:pt x="595007" y="0"/>
                  </a:lnTo>
                  <a:lnTo>
                    <a:pt x="477862" y="0"/>
                  </a:lnTo>
                  <a:lnTo>
                    <a:pt x="302996" y="577088"/>
                  </a:lnTo>
                  <a:lnTo>
                    <a:pt x="128295" y="0"/>
                  </a:lnTo>
                  <a:lnTo>
                    <a:pt x="0" y="0"/>
                  </a:lnTo>
                  <a:lnTo>
                    <a:pt x="238518" y="707428"/>
                  </a:lnTo>
                  <a:lnTo>
                    <a:pt x="360629" y="707428"/>
                  </a:lnTo>
                  <a:lnTo>
                    <a:pt x="534187" y="151828"/>
                  </a:lnTo>
                  <a:lnTo>
                    <a:pt x="705142" y="707428"/>
                  </a:lnTo>
                  <a:lnTo>
                    <a:pt x="828395" y="707428"/>
                  </a:lnTo>
                  <a:lnTo>
                    <a:pt x="1068222" y="0"/>
                  </a:lnTo>
                  <a:close/>
                </a:path>
                <a:path w="2341245" h="708025">
                  <a:moveTo>
                    <a:pt x="2341181" y="0"/>
                  </a:moveTo>
                  <a:lnTo>
                    <a:pt x="2219972" y="0"/>
                  </a:lnTo>
                  <a:lnTo>
                    <a:pt x="2021992" y="344512"/>
                  </a:lnTo>
                  <a:lnTo>
                    <a:pt x="1819935" y="0"/>
                  </a:lnTo>
                  <a:lnTo>
                    <a:pt x="1699704" y="0"/>
                  </a:lnTo>
                  <a:lnTo>
                    <a:pt x="1963699" y="476072"/>
                  </a:lnTo>
                  <a:lnTo>
                    <a:pt x="1963699" y="707428"/>
                  </a:lnTo>
                  <a:lnTo>
                    <a:pt x="2081580" y="707428"/>
                  </a:lnTo>
                  <a:lnTo>
                    <a:pt x="2081580" y="472160"/>
                  </a:lnTo>
                  <a:lnTo>
                    <a:pt x="2341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9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827110" y="2168207"/>
              <a:ext cx="2339975" cy="92710"/>
            </a:xfrm>
            <a:custGeom>
              <a:avLst/>
              <a:gdLst/>
              <a:ahLst/>
              <a:cxnLst/>
              <a:rect l="l" t="t" r="r" b="b"/>
              <a:pathLst>
                <a:path w="2339975" h="92710">
                  <a:moveTo>
                    <a:pt x="2339797" y="0"/>
                  </a:moveTo>
                  <a:lnTo>
                    <a:pt x="0" y="0"/>
                  </a:lnTo>
                  <a:lnTo>
                    <a:pt x="0" y="92316"/>
                  </a:lnTo>
                  <a:lnTo>
                    <a:pt x="2339797" y="92316"/>
                  </a:lnTo>
                  <a:lnTo>
                    <a:pt x="2339797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9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2857385" y="2423108"/>
              <a:ext cx="744220" cy="708025"/>
            </a:xfrm>
            <a:custGeom>
              <a:avLst/>
              <a:gdLst/>
              <a:ahLst/>
              <a:cxnLst/>
              <a:rect l="l" t="t" r="r" b="b"/>
              <a:pathLst>
                <a:path w="744220" h="708025">
                  <a:moveTo>
                    <a:pt x="494880" y="707263"/>
                  </a:moveTo>
                  <a:lnTo>
                    <a:pt x="368693" y="372351"/>
                  </a:lnTo>
                  <a:lnTo>
                    <a:pt x="243166" y="706932"/>
                  </a:lnTo>
                  <a:lnTo>
                    <a:pt x="494880" y="707263"/>
                  </a:lnTo>
                  <a:close/>
                </a:path>
                <a:path w="744220" h="708025">
                  <a:moveTo>
                    <a:pt x="743813" y="707174"/>
                  </a:moveTo>
                  <a:lnTo>
                    <a:pt x="434467" y="0"/>
                  </a:lnTo>
                  <a:lnTo>
                    <a:pt x="312356" y="0"/>
                  </a:lnTo>
                  <a:lnTo>
                    <a:pt x="0" y="707415"/>
                  </a:lnTo>
                  <a:lnTo>
                    <a:pt x="124307" y="707415"/>
                  </a:lnTo>
                  <a:lnTo>
                    <a:pt x="369747" y="127558"/>
                  </a:lnTo>
                  <a:lnTo>
                    <a:pt x="616331" y="707174"/>
                  </a:lnTo>
                  <a:lnTo>
                    <a:pt x="743813" y="707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9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3420148" y="1299679"/>
              <a:ext cx="745490" cy="716915"/>
            </a:xfrm>
            <a:custGeom>
              <a:avLst/>
              <a:gdLst/>
              <a:ahLst/>
              <a:cxnLst/>
              <a:rect l="l" t="t" r="r" b="b"/>
              <a:pathLst>
                <a:path w="745489" h="716914">
                  <a:moveTo>
                    <a:pt x="317004" y="0"/>
                  </a:moveTo>
                  <a:lnTo>
                    <a:pt x="248958" y="15671"/>
                  </a:lnTo>
                  <a:lnTo>
                    <a:pt x="184873" y="43395"/>
                  </a:lnTo>
                  <a:lnTo>
                    <a:pt x="143764" y="70091"/>
                  </a:lnTo>
                  <a:lnTo>
                    <a:pt x="107467" y="101295"/>
                  </a:lnTo>
                  <a:lnTo>
                    <a:pt x="76149" y="136448"/>
                  </a:lnTo>
                  <a:lnTo>
                    <a:pt x="49974" y="174955"/>
                  </a:lnTo>
                  <a:lnTo>
                    <a:pt x="29095" y="216230"/>
                  </a:lnTo>
                  <a:lnTo>
                    <a:pt x="13703" y="259689"/>
                  </a:lnTo>
                  <a:lnTo>
                    <a:pt x="3949" y="304749"/>
                  </a:lnTo>
                  <a:lnTo>
                    <a:pt x="0" y="350837"/>
                  </a:lnTo>
                  <a:lnTo>
                    <a:pt x="2032" y="397344"/>
                  </a:lnTo>
                  <a:lnTo>
                    <a:pt x="10198" y="443712"/>
                  </a:lnTo>
                  <a:lnTo>
                    <a:pt x="24663" y="489343"/>
                  </a:lnTo>
                  <a:lnTo>
                    <a:pt x="45605" y="533654"/>
                  </a:lnTo>
                  <a:lnTo>
                    <a:pt x="76555" y="579831"/>
                  </a:lnTo>
                  <a:lnTo>
                    <a:pt x="108445" y="615137"/>
                  </a:lnTo>
                  <a:lnTo>
                    <a:pt x="144703" y="645922"/>
                  </a:lnTo>
                  <a:lnTo>
                    <a:pt x="184873" y="671766"/>
                  </a:lnTo>
                  <a:lnTo>
                    <a:pt x="248754" y="700303"/>
                  </a:lnTo>
                  <a:lnTo>
                    <a:pt x="316839" y="716381"/>
                  </a:lnTo>
                  <a:lnTo>
                    <a:pt x="316839" y="605586"/>
                  </a:lnTo>
                  <a:lnTo>
                    <a:pt x="299199" y="600684"/>
                  </a:lnTo>
                  <a:lnTo>
                    <a:pt x="282016" y="594423"/>
                  </a:lnTo>
                  <a:lnTo>
                    <a:pt x="221767" y="559460"/>
                  </a:lnTo>
                  <a:lnTo>
                    <a:pt x="175107" y="512724"/>
                  </a:lnTo>
                  <a:lnTo>
                    <a:pt x="141249" y="455079"/>
                  </a:lnTo>
                  <a:lnTo>
                    <a:pt x="123418" y="390474"/>
                  </a:lnTo>
                  <a:lnTo>
                    <a:pt x="121221" y="356806"/>
                  </a:lnTo>
                  <a:lnTo>
                    <a:pt x="123088" y="323430"/>
                  </a:lnTo>
                  <a:lnTo>
                    <a:pt x="140398" y="259346"/>
                  </a:lnTo>
                  <a:lnTo>
                    <a:pt x="174307" y="202298"/>
                  </a:lnTo>
                  <a:lnTo>
                    <a:pt x="221068" y="156019"/>
                  </a:lnTo>
                  <a:lnTo>
                    <a:pt x="264909" y="129108"/>
                  </a:lnTo>
                  <a:lnTo>
                    <a:pt x="317004" y="110959"/>
                  </a:lnTo>
                  <a:lnTo>
                    <a:pt x="317004" y="0"/>
                  </a:lnTo>
                  <a:close/>
                </a:path>
                <a:path w="745489" h="716914">
                  <a:moveTo>
                    <a:pt x="744880" y="416737"/>
                  </a:moveTo>
                  <a:lnTo>
                    <a:pt x="620649" y="416737"/>
                  </a:lnTo>
                  <a:lnTo>
                    <a:pt x="615848" y="434530"/>
                  </a:lnTo>
                  <a:lnTo>
                    <a:pt x="609765" y="451904"/>
                  </a:lnTo>
                  <a:lnTo>
                    <a:pt x="575449" y="512572"/>
                  </a:lnTo>
                  <a:lnTo>
                    <a:pt x="529221" y="559295"/>
                  </a:lnTo>
                  <a:lnTo>
                    <a:pt x="485914" y="586828"/>
                  </a:lnTo>
                  <a:lnTo>
                    <a:pt x="434390" y="605510"/>
                  </a:lnTo>
                  <a:lnTo>
                    <a:pt x="434390" y="716394"/>
                  </a:lnTo>
                  <a:lnTo>
                    <a:pt x="501561" y="700392"/>
                  </a:lnTo>
                  <a:lnTo>
                    <a:pt x="564642" y="672274"/>
                  </a:lnTo>
                  <a:lnTo>
                    <a:pt x="604837" y="646442"/>
                  </a:lnTo>
                  <a:lnTo>
                    <a:pt x="641108" y="615657"/>
                  </a:lnTo>
                  <a:lnTo>
                    <a:pt x="672985" y="580339"/>
                  </a:lnTo>
                  <a:lnTo>
                    <a:pt x="700024" y="540956"/>
                  </a:lnTo>
                  <a:lnTo>
                    <a:pt x="728510" y="481037"/>
                  </a:lnTo>
                  <a:lnTo>
                    <a:pt x="738251" y="449313"/>
                  </a:lnTo>
                  <a:lnTo>
                    <a:pt x="744880" y="416737"/>
                  </a:lnTo>
                  <a:close/>
                </a:path>
                <a:path w="745489" h="716914">
                  <a:moveTo>
                    <a:pt x="744956" y="298932"/>
                  </a:moveTo>
                  <a:lnTo>
                    <a:pt x="728599" y="234238"/>
                  </a:lnTo>
                  <a:lnTo>
                    <a:pt x="699935" y="173964"/>
                  </a:lnTo>
                  <a:lnTo>
                    <a:pt x="673023" y="134683"/>
                  </a:lnTo>
                  <a:lnTo>
                    <a:pt x="641172" y="99568"/>
                  </a:lnTo>
                  <a:lnTo>
                    <a:pt x="604862" y="69100"/>
                  </a:lnTo>
                  <a:lnTo>
                    <a:pt x="564553" y="43713"/>
                  </a:lnTo>
                  <a:lnTo>
                    <a:pt x="501370" y="16294"/>
                  </a:lnTo>
                  <a:lnTo>
                    <a:pt x="434301" y="571"/>
                  </a:lnTo>
                  <a:lnTo>
                    <a:pt x="434301" y="111036"/>
                  </a:lnTo>
                  <a:lnTo>
                    <a:pt x="451916" y="115798"/>
                  </a:lnTo>
                  <a:lnTo>
                    <a:pt x="469112" y="121831"/>
                  </a:lnTo>
                  <a:lnTo>
                    <a:pt x="529069" y="156197"/>
                  </a:lnTo>
                  <a:lnTo>
                    <a:pt x="575284" y="202450"/>
                  </a:lnTo>
                  <a:lnTo>
                    <a:pt x="602615" y="246087"/>
                  </a:lnTo>
                  <a:lnTo>
                    <a:pt x="620890" y="298932"/>
                  </a:lnTo>
                  <a:lnTo>
                    <a:pt x="744956" y="298932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992"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6533" y="2527840"/>
            <a:ext cx="1706871" cy="170682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825329" y="1384220"/>
            <a:ext cx="2862835" cy="0"/>
          </a:xfrm>
          <a:custGeom>
            <a:avLst/>
            <a:gdLst/>
            <a:ahLst/>
            <a:cxnLst/>
            <a:rect l="l" t="t" r="r" b="b"/>
            <a:pathLst>
              <a:path w="5196840">
                <a:moveTo>
                  <a:pt x="0" y="0"/>
                </a:moveTo>
                <a:lnTo>
                  <a:pt x="519664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92"/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6578812" y="2527840"/>
            <a:ext cx="2131932" cy="634287"/>
          </a:xfrm>
          <a:prstGeom prst="rect">
            <a:avLst/>
          </a:prstGeom>
        </p:spPr>
        <p:txBody>
          <a:bodyPr vert="horz" wrap="square" lIns="0" tIns="6996" rIns="0" bIns="0" rtlCol="0">
            <a:spAutoFit/>
          </a:bodyPr>
          <a:lstStyle>
            <a:lvl1pPr>
              <a:defRPr sz="5100" b="1" i="0">
                <a:solidFill>
                  <a:srgbClr val="005CA8"/>
                </a:solidFill>
                <a:latin typeface="SF Pro Display"/>
                <a:ea typeface="+mj-ea"/>
                <a:cs typeface="SF Pro Display"/>
              </a:defRPr>
            </a:lvl1pPr>
          </a:lstStyle>
          <a:p>
            <a:pPr marL="6996" algn="ctr">
              <a:spcBef>
                <a:spcPts val="55"/>
              </a:spcBef>
            </a:pPr>
            <a:r>
              <a:rPr lang="ru-RU" sz="2038" dirty="0">
                <a:solidFill>
                  <a:schemeClr val="tx1"/>
                </a:solidFill>
              </a:rPr>
              <a:t>Место для </a:t>
            </a:r>
            <a:r>
              <a:rPr lang="en-US" sz="2038" dirty="0">
                <a:solidFill>
                  <a:schemeClr val="tx1"/>
                </a:solidFill>
              </a:rPr>
              <a:t>QR-</a:t>
            </a:r>
            <a:r>
              <a:rPr lang="ru-RU" sz="2038" dirty="0">
                <a:solidFill>
                  <a:schemeClr val="tx1"/>
                </a:solidFill>
              </a:rPr>
              <a:t>кода визитки</a:t>
            </a: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14FC8C5-B867-4DEA-B7F0-F6098D7C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130" y="879349"/>
            <a:ext cx="3834260" cy="390384"/>
          </a:xfrm>
        </p:spPr>
        <p:txBody>
          <a:bodyPr/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pc="40" dirty="0">
                <a:solidFill>
                  <a:srgbClr val="FFFFFF"/>
                </a:solidFill>
              </a:rPr>
              <a:t>Спасибо за</a:t>
            </a:r>
            <a:r>
              <a:rPr lang="en-US" spc="40" dirty="0">
                <a:solidFill>
                  <a:srgbClr val="FFFFFF"/>
                </a:solidFill>
              </a:rPr>
              <a:t> </a:t>
            </a:r>
            <a:r>
              <a:rPr lang="ru-RU" spc="40" dirty="0">
                <a:solidFill>
                  <a:srgbClr val="FFFFFF"/>
                </a:solidFill>
              </a:rPr>
              <a:t>внимание!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543A5C-0DF9-44CC-B86A-0EC392A06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35" y="1664676"/>
            <a:ext cx="2063294" cy="20632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59290" y="591785"/>
            <a:ext cx="32893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55" dirty="0"/>
              <a:t>Проверенный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4572000" y="1427452"/>
            <a:ext cx="4076354" cy="32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35940" indent="-336550">
              <a:lnSpc>
                <a:spcPct val="116100"/>
              </a:lnSpc>
              <a:spcBef>
                <a:spcPts val="78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050" spc="-10" dirty="0">
                <a:solidFill>
                  <a:srgbClr val="207BBA"/>
                </a:solidFill>
                <a:latin typeface="Open Sans"/>
                <a:cs typeface="Open Sans"/>
              </a:rPr>
              <a:t>Простые и эффективные рабочие процессы в полевых условиях, понятные для всех пользователей</a:t>
            </a:r>
          </a:p>
          <a:p>
            <a:pPr marL="469265" marR="5080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endParaRPr lang="ru-RU" sz="1050" spc="-10" dirty="0">
              <a:solidFill>
                <a:srgbClr val="207BBA"/>
              </a:solidFill>
              <a:latin typeface="Open Sans"/>
              <a:cs typeface="Open Sans"/>
            </a:endParaRPr>
          </a:p>
          <a:p>
            <a:pPr marL="469265" marR="5080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050" spc="-10" dirty="0">
                <a:solidFill>
                  <a:srgbClr val="207BBA"/>
                </a:solidFill>
                <a:latin typeface="Open Sans"/>
                <a:cs typeface="Open Sans"/>
              </a:rPr>
              <a:t>Мощное программное обеспечение</a:t>
            </a:r>
            <a:r>
              <a:rPr sz="1050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050" b="1" spc="-10" dirty="0">
                <a:solidFill>
                  <a:srgbClr val="207BBA"/>
                </a:solidFill>
                <a:latin typeface="Open Sans"/>
                <a:cs typeface="Open Sans"/>
              </a:rPr>
              <a:t>Trimble </a:t>
            </a:r>
            <a:r>
              <a:rPr sz="1050" b="1" spc="-5" dirty="0">
                <a:solidFill>
                  <a:srgbClr val="207BBA"/>
                </a:solidFill>
                <a:latin typeface="Open Sans"/>
                <a:cs typeface="Open Sans"/>
              </a:rPr>
              <a:t>Perspective</a:t>
            </a:r>
            <a:r>
              <a:rPr lang="ru-RU" sz="1050" b="1" spc="-5" dirty="0">
                <a:solidFill>
                  <a:srgbClr val="207BBA"/>
                </a:solidFill>
                <a:latin typeface="Open Sans"/>
                <a:cs typeface="Open Sans"/>
              </a:rPr>
              <a:t>,</a:t>
            </a:r>
            <a:r>
              <a:rPr sz="1050" b="1" spc="-5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  <a:t>позволяющее легко управлять проектами и проверять их в полевых условиях с помощью</a:t>
            </a:r>
            <a:b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  <a:t>автоматической регистрации </a:t>
            </a:r>
            <a:b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</a:br>
            <a:endParaRPr lang="en-US" sz="1050" dirty="0">
              <a:latin typeface="Open Sans"/>
              <a:cs typeface="Open Sans"/>
            </a:endParaRPr>
          </a:p>
          <a:p>
            <a:pPr marL="469265" marR="227329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  <a:t>Интеллектуальная </a:t>
            </a:r>
            <a:r>
              <a:rPr lang="ru-RU" sz="1050" spc="-5" dirty="0" err="1">
                <a:solidFill>
                  <a:srgbClr val="207BBA"/>
                </a:solidFill>
                <a:latin typeface="Open Sans"/>
                <a:cs typeface="Open Sans"/>
              </a:rPr>
              <a:t>автокалибровка</a:t>
            </a:r>
            <a: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  <a:t> и самовыравнивание оптимизированы для повышения производительности и функциональности. </a:t>
            </a:r>
            <a:b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</a:br>
            <a:endParaRPr lang="en-US" sz="1050" spc="-5" dirty="0">
              <a:solidFill>
                <a:srgbClr val="207BBA"/>
              </a:solidFill>
              <a:latin typeface="Open Sans"/>
              <a:cs typeface="Open Sans"/>
            </a:endParaRPr>
          </a:p>
          <a:p>
            <a:pPr marL="469265" marR="422909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050" spc="-5" dirty="0">
                <a:solidFill>
                  <a:srgbClr val="207BBA"/>
                </a:solidFill>
                <a:latin typeface="Open Sans"/>
                <a:cs typeface="Open Sans"/>
              </a:rPr>
              <a:t>Лазерный указатель для пространственной привязки и измерений в одной точке </a:t>
            </a:r>
            <a:b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endParaRPr sz="1400" spc="-5" dirty="0">
              <a:solidFill>
                <a:srgbClr val="207BBA"/>
              </a:solidFill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81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4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625" y="248551"/>
            <a:ext cx="3027286" cy="453871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6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59290" y="591785"/>
            <a:ext cx="35941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70" dirty="0"/>
              <a:t>Универсальный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4559290" y="1427452"/>
            <a:ext cx="3959225" cy="306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336550">
              <a:lnSpc>
                <a:spcPct val="100000"/>
              </a:lnSpc>
              <a:spcBef>
                <a:spcPts val="105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10" dirty="0">
                <a:solidFill>
                  <a:srgbClr val="207BBA"/>
                </a:solidFill>
                <a:latin typeface="Open Sans"/>
                <a:cs typeface="Open Sans"/>
              </a:rPr>
              <a:t>Высокая скорость сканирования, до 1 миллиона точек/сек. </a:t>
            </a:r>
            <a:br>
              <a:rPr lang="ru-RU" sz="1100" spc="-10" dirty="0">
                <a:solidFill>
                  <a:srgbClr val="207BBA"/>
                </a:solidFill>
                <a:latin typeface="Open Sans"/>
                <a:cs typeface="Open Sans"/>
              </a:rPr>
            </a:br>
            <a:endParaRPr sz="1100" spc="-10" dirty="0">
              <a:solidFill>
                <a:srgbClr val="207BBA"/>
              </a:solidFill>
              <a:latin typeface="Open Sans"/>
              <a:cs typeface="Open Sans"/>
            </a:endParaRPr>
          </a:p>
          <a:p>
            <a:pPr marL="469265" marR="182880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Улучшенная дальность, угловая точность и качество данных для поддержки более широкого спектра применения. </a:t>
            </a:r>
            <a:b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endParaRPr sz="1100" spc="-5" dirty="0">
              <a:solidFill>
                <a:srgbClr val="207BBA"/>
              </a:solidFill>
              <a:latin typeface="Open Sans"/>
              <a:cs typeface="Open Sans"/>
            </a:endParaRPr>
          </a:p>
          <a:p>
            <a:pPr marL="469265" marR="5080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Повышенная чувствительность стандартного сканирования для захвата сложных темных или блестящих поверхностей </a:t>
            </a:r>
            <a:br>
              <a:rPr lang="ru-RU" sz="1100" dirty="0"/>
            </a:br>
            <a:endParaRPr lang="ru-RU" sz="1100" dirty="0">
              <a:latin typeface="Open Sans"/>
              <a:cs typeface="Open Sans"/>
            </a:endParaRPr>
          </a:p>
          <a:p>
            <a:pPr marL="469265" marR="178435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Гибкая работа с планшетом, телефоном или рабочий процесс одной кнопкой </a:t>
            </a:r>
            <a:b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</a:br>
            <a:r>
              <a:rPr lang="ru-RU" sz="1100" dirty="0"/>
              <a:t> </a:t>
            </a:r>
            <a:endParaRPr lang="ru-RU" sz="1100" dirty="0">
              <a:latin typeface="Open Sans"/>
              <a:cs typeface="Open Sans"/>
            </a:endParaRPr>
          </a:p>
          <a:p>
            <a:pPr marL="469265" marR="108585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100" spc="-5" dirty="0">
                <a:solidFill>
                  <a:srgbClr val="207BBA"/>
                </a:solidFill>
                <a:latin typeface="Open Sans"/>
                <a:cs typeface="Open Sans"/>
              </a:rPr>
              <a:t>Прочный, компактный и легкий, с рюкзаком для удобной транспортировки и мобильности</a:t>
            </a:r>
            <a:endParaRPr lang="ru-RU" sz="11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81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4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290"/>
            <a:ext cx="4458380" cy="297369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7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F0F0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355" y="4659733"/>
            <a:ext cx="313608" cy="3380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74654" y="591785"/>
            <a:ext cx="413574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6720">
              <a:lnSpc>
                <a:spcPct val="100000"/>
              </a:lnSpc>
              <a:spcBef>
                <a:spcPts val="100"/>
              </a:spcBef>
            </a:pPr>
            <a:r>
              <a:rPr lang="ru-RU" sz="3200" spc="55" dirty="0"/>
              <a:t>Надежный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4559290" y="1427452"/>
            <a:ext cx="3975110" cy="2201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336550">
              <a:lnSpc>
                <a:spcPct val="116100"/>
              </a:lnSpc>
              <a:spcBef>
                <a:spcPts val="78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Надежная </a:t>
            </a:r>
            <a:r>
              <a:rPr lang="ru-RU" sz="1400" spc="-5" dirty="0" err="1">
                <a:solidFill>
                  <a:srgbClr val="207BBA"/>
                </a:solidFill>
                <a:latin typeface="Open Sans"/>
                <a:cs typeface="Open Sans"/>
              </a:rPr>
              <a:t>автокалибровка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 и компенсация для надежного качества данных</a:t>
            </a:r>
            <a:endParaRPr sz="1400" dirty="0">
              <a:latin typeface="Open Sans"/>
              <a:cs typeface="Open Sans"/>
            </a:endParaRPr>
          </a:p>
          <a:p>
            <a:pPr marL="469265" marR="337185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10" dirty="0">
                <a:solidFill>
                  <a:srgbClr val="207BBA"/>
                </a:solidFill>
                <a:latin typeface="Open Sans"/>
                <a:cs typeface="Open Sans"/>
              </a:rPr>
              <a:t>Высокая степень защиты</a:t>
            </a:r>
            <a:r>
              <a:rPr sz="1400" spc="-10" dirty="0">
                <a:solidFill>
                  <a:srgbClr val="207BBA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IP55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для защиты от пыли и влаги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ct val="100000"/>
              </a:lnSpc>
              <a:spcBef>
                <a:spcPts val="27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Широкий диапазон рабочих температур от 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-20 °C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до</a:t>
            </a:r>
            <a:r>
              <a:rPr sz="1400" spc="-5" dirty="0">
                <a:solidFill>
                  <a:srgbClr val="207BBA"/>
                </a:solidFill>
                <a:latin typeface="Open Sans"/>
                <a:cs typeface="Open Sans"/>
              </a:rPr>
              <a:t> 50 °C </a:t>
            </a: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для сложных условий эксплуатации</a:t>
            </a:r>
            <a:endParaRPr sz="1400" dirty="0">
              <a:latin typeface="Open Sans"/>
              <a:cs typeface="Open Sans"/>
            </a:endParaRPr>
          </a:p>
          <a:p>
            <a:pPr marL="469265" indent="-336550">
              <a:lnSpc>
                <a:spcPct val="100000"/>
              </a:lnSpc>
              <a:spcBef>
                <a:spcPts val="27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ru-RU" sz="1400" spc="-5" dirty="0">
                <a:solidFill>
                  <a:srgbClr val="207BBA"/>
                </a:solidFill>
                <a:latin typeface="Open Sans"/>
                <a:cs typeface="Open Sans"/>
              </a:rPr>
              <a:t>Стандартная гарантия -2 года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81" y="1263482"/>
            <a:ext cx="649605" cy="52069"/>
          </a:xfrm>
          <a:custGeom>
            <a:avLst/>
            <a:gdLst/>
            <a:ahLst/>
            <a:cxnLst/>
            <a:rect l="l" t="t" r="r" b="b"/>
            <a:pathLst>
              <a:path w="649604" h="52069">
                <a:moveTo>
                  <a:pt x="649197" y="51599"/>
                </a:moveTo>
                <a:lnTo>
                  <a:pt x="0" y="51599"/>
                </a:lnTo>
                <a:lnTo>
                  <a:pt x="0" y="0"/>
                </a:lnTo>
                <a:lnTo>
                  <a:pt x="649197" y="0"/>
                </a:lnTo>
                <a:lnTo>
                  <a:pt x="649197" y="51599"/>
                </a:lnTo>
                <a:close/>
              </a:path>
            </a:pathLst>
          </a:custGeom>
          <a:solidFill>
            <a:srgbClr val="FAA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050" y="1315096"/>
            <a:ext cx="4078155" cy="27200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8</a:t>
            </a:fld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51434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849617"/>
              <a:ext cx="4572000" cy="1294130"/>
            </a:xfrm>
            <a:custGeom>
              <a:avLst/>
              <a:gdLst/>
              <a:ahLst/>
              <a:cxnLst/>
              <a:rect l="l" t="t" r="r" b="b"/>
              <a:pathLst>
                <a:path w="4572000" h="1294129">
                  <a:moveTo>
                    <a:pt x="0" y="0"/>
                  </a:moveTo>
                  <a:lnTo>
                    <a:pt x="4571990" y="0"/>
                  </a:lnTo>
                  <a:lnTo>
                    <a:pt x="4571990" y="1293872"/>
                  </a:lnTo>
                  <a:lnTo>
                    <a:pt x="0" y="12938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7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355" y="4659733"/>
              <a:ext cx="313608" cy="33806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1441" y="4166384"/>
            <a:ext cx="4191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65" dirty="0">
                <a:solidFill>
                  <a:srgbClr val="FFFFFF"/>
                </a:solidFill>
                <a:latin typeface="Open Sans"/>
                <a:cs typeface="Open Sans"/>
              </a:rPr>
              <a:t>Ключевые особенности</a:t>
            </a:r>
            <a:endParaRPr sz="2400" dirty="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24" y="4940117"/>
            <a:ext cx="127635" cy="14668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700" dirty="0">
                <a:solidFill>
                  <a:srgbClr val="FFFFFF"/>
                </a:solidFill>
                <a:latin typeface="Open Sans"/>
                <a:cs typeface="Open Sans"/>
              </a:rPr>
              <a:t>9</a:t>
            </a:fld>
            <a:endParaRPr sz="70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898" y="4706100"/>
            <a:ext cx="97599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Open Sans"/>
                <a:cs typeface="Open Sans"/>
              </a:rPr>
              <a:t>Trimble</a:t>
            </a:r>
            <a:r>
              <a:rPr sz="1400" b="1" spc="-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Open Sans"/>
                <a:cs typeface="Open Sans"/>
              </a:rPr>
              <a:t>X9</a:t>
            </a:r>
            <a:endParaRPr sz="14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1657</TotalTime>
  <Words>2267</Words>
  <Application>Microsoft Office PowerPoint</Application>
  <PresentationFormat>Экран (16:9)</PresentationFormat>
  <Paragraphs>419</Paragraphs>
  <Slides>53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Open Sans</vt:lpstr>
      <vt:lpstr>PT Sans Caption</vt:lpstr>
      <vt:lpstr>SF Pro Display</vt:lpstr>
      <vt:lpstr>Office Theme</vt:lpstr>
      <vt:lpstr>ПредставляемTrimble X9</vt:lpstr>
      <vt:lpstr>Презентация PowerPoint</vt:lpstr>
      <vt:lpstr>Содержание</vt:lpstr>
      <vt:lpstr>01</vt:lpstr>
      <vt:lpstr>Лазерный сканер Trimble X9</vt:lpstr>
      <vt:lpstr>Проверенный</vt:lpstr>
      <vt:lpstr>Универсальный</vt:lpstr>
      <vt:lpstr>Надежный</vt:lpstr>
      <vt:lpstr>Презентация PowerPoint</vt:lpstr>
      <vt:lpstr>Технический обзор X9</vt:lpstr>
      <vt:lpstr>Trimble X9</vt:lpstr>
      <vt:lpstr>Trimble X9 по сравнению с X7</vt:lpstr>
      <vt:lpstr>Презентация PowerPoint</vt:lpstr>
      <vt:lpstr>Презентация PowerPoint</vt:lpstr>
      <vt:lpstr>Презентация PowerPoint</vt:lpstr>
      <vt:lpstr>Диапазон шума</vt:lpstr>
      <vt:lpstr>Высокая чувствительность во всех режимах сканирования</vt:lpstr>
      <vt:lpstr>Презентация PowerPoint</vt:lpstr>
      <vt:lpstr>Trimble X-Drive: Автокалибровка</vt:lpstr>
      <vt:lpstr>Автонивелирование</vt:lpstr>
      <vt:lpstr>Точность точек с помощью лазерного целеуказателя</vt:lpstr>
      <vt:lpstr>Время сканирования и размер файлов X9</vt:lpstr>
      <vt:lpstr>02</vt:lpstr>
      <vt:lpstr>Trimble Perspective</vt:lpstr>
      <vt:lpstr>Автоматическая регистрация</vt:lpstr>
      <vt:lpstr>Метки и аннотации</vt:lpstr>
      <vt:lpstr>Измерения</vt:lpstr>
      <vt:lpstr>Что нового</vt:lpstr>
      <vt:lpstr>Что нового</vt:lpstr>
      <vt:lpstr>Что нового</vt:lpstr>
      <vt:lpstr>Что нового</vt:lpstr>
      <vt:lpstr>Perspective Mobile</vt:lpstr>
      <vt:lpstr>03</vt:lpstr>
      <vt:lpstr>RealWorks</vt:lpstr>
      <vt:lpstr>TBC</vt:lpstr>
      <vt:lpstr>Новые возможности</vt:lpstr>
      <vt:lpstr>Trimble Installation Manager</vt:lpstr>
      <vt:lpstr>Офис</vt:lpstr>
      <vt:lpstr>04</vt:lpstr>
      <vt:lpstr>Ключевые преимущества</vt:lpstr>
      <vt:lpstr>Общая и топографическая съемка</vt:lpstr>
      <vt:lpstr>Промышленная съемка</vt:lpstr>
      <vt:lpstr>Цифровые двойники</vt:lpstr>
      <vt:lpstr>Культурное наследие</vt:lpstr>
      <vt:lpstr>Криминалистика</vt:lpstr>
      <vt:lpstr>Резервуар- Калибровка и проверка</vt:lpstr>
      <vt:lpstr>Итоги:</vt:lpstr>
      <vt:lpstr>Портфолио сканеров Trimble</vt:lpstr>
      <vt:lpstr>Trimble X9</vt:lpstr>
      <vt:lpstr>Trimble X7</vt:lpstr>
      <vt:lpstr>Trimble X12</vt:lpstr>
      <vt:lpstr>Trimble SX12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Trimble X9/ Perspective System Presentation (Public)</dc:title>
  <dc:creator>Briukhin Sergei</dc:creator>
  <cp:lastModifiedBy>Briukhin Sergei</cp:lastModifiedBy>
  <cp:revision>79</cp:revision>
  <dcterms:created xsi:type="dcterms:W3CDTF">2024-08-05T09:45:03Z</dcterms:created>
  <dcterms:modified xsi:type="dcterms:W3CDTF">2024-08-12T13:41:05Z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2023-06-01T00:00:00Z</vt:filetime>
  </property>
  <property fmtid="{D5CDD505-2E9C-101B-9397-08002B2CF9AE}" pid="3" name="Creator">
    <vt:lpwstr>Google</vt:lpwstr>
  </property>
  <property fmtid="{D5CDD505-2E9C-101B-9397-08002B2CF9AE}" pid="4" name="LastSaved">
    <vt:filetime>2024-08-05T00:00:00Z</vt:filetime>
  </property>
</Properties>
</file>