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57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8" r:id="rId15"/>
    <p:sldId id="268" r:id="rId16"/>
    <p:sldId id="289" r:id="rId17"/>
    <p:sldId id="269" r:id="rId18"/>
    <p:sldId id="270" r:id="rId19"/>
    <p:sldId id="271" r:id="rId20"/>
    <p:sldId id="272" r:id="rId21"/>
  </p:sldIdLst>
  <p:sldSz cx="6908800" cy="389255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73" d="100"/>
          <a:sy n="173" d="100"/>
        </p:scale>
        <p:origin x="954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перемещения страницы щёлкните мышью</a:t>
            </a: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2000" b="0" strike="noStrike" spc="-1">
                <a:latin typeface="Arial"/>
              </a:rPr>
              <a:t>Для правки формата примечаний щёлкните мышью</a:t>
            </a:r>
          </a:p>
        </p:txBody>
      </p:sp>
      <p:sp>
        <p:nvSpPr>
          <p:cNvPr id="12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ru-RU" sz="1400" b="0" strike="noStrike" spc="-1">
                <a:latin typeface="Times New Roman"/>
              </a:rPr>
              <a:t>&lt;верхний колонтитул&gt;</a:t>
            </a:r>
          </a:p>
        </p:txBody>
      </p:sp>
      <p:sp>
        <p:nvSpPr>
          <p:cNvPr id="126" name="PlaceHolder 4"/>
          <p:cNvSpPr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r>
              <a:rPr lang="ru-RU" sz="1400" b="0" strike="noStrike" spc="-1">
                <a:latin typeface="Times New Roman"/>
              </a:rPr>
              <a:t>&lt;дата/время&gt;</a:t>
            </a:r>
          </a:p>
        </p:txBody>
      </p:sp>
      <p:sp>
        <p:nvSpPr>
          <p:cNvPr id="127" name="PlaceHolder 5"/>
          <p:cNvSpPr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>
              <a:defRPr lang="ru-RU" sz="1400" b="0" strike="noStrike" spc="-1">
                <a:latin typeface="Times New Roman"/>
              </a:defRPr>
            </a:lvl1pPr>
          </a:lstStyle>
          <a:p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128" name="PlaceHolder 6"/>
          <p:cNvSpPr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algn="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5EA2AF0-7018-42E9-9302-81DE37749FE7}" type="slidenum">
              <a:rPr lang="ru-RU" sz="1400" b="0" strike="noStrike" spc="-1"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577850" y="1336675"/>
            <a:ext cx="6403975" cy="3608388"/>
          </a:xfrm>
          <a:prstGeom prst="rect">
            <a:avLst/>
          </a:prstGeom>
          <a:ln w="0">
            <a:noFill/>
          </a:ln>
        </p:spPr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lstStyle/>
          <a:p>
            <a:endParaRPr lang="ru-RU" sz="3280" b="0" strike="noStrike" spc="-1"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 type="sldNum" idx="13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buNone/>
              <a:defRPr lang="ru-RU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C5BA170F-9F46-4184-84C2-0760D94EBB49}" type="slidenum">
              <a:rPr lang="ru-RU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3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39198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891A094-A79B-484B-9090-017E51ACD4A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345240" y="225000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A8D810D-382F-4A3D-9E3C-271A88B7832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3531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62CFCA0-6C6B-4761-AFFA-909EE1316003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24476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45500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3452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24476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45500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BCE4AB6-4E1F-4DE8-ABA6-AD8C00CBD52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B04E208-1A90-4433-B856-EEF4DF7E8577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345240" y="908280"/>
            <a:ext cx="621756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129E99D1-39EE-4861-B3D4-566F8C9EB75B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621756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185AE50-1E61-457E-BDB8-D551DBF9B9F1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B7E7D8BB-7EC8-4FA8-80FB-F391E6A661F5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9334C0A0-0F04-4CDC-A6C2-901C5704B70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345240" y="155520"/>
            <a:ext cx="6217560" cy="300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A8ACCD2D-E3A3-4167-B01B-29807DD6270C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F9505D24-6251-4399-A75F-31B77BE9AF1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345240" y="908280"/>
            <a:ext cx="621756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9309C3-D4CB-41EC-B1AA-3769EE8D700B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/>
          </p:nvPr>
        </p:nvSpPr>
        <p:spPr>
          <a:xfrm>
            <a:off x="3531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781B27DF-253D-4CE6-8310-10AC4E97D5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B1FA95B-9CAF-4312-A7C5-9A048248EDC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/>
          </p:nvPr>
        </p:nvSpPr>
        <p:spPr>
          <a:xfrm>
            <a:off x="345240" y="225000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43C3959-66CA-4A32-A8C1-C159612FAF2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/>
          </p:nvPr>
        </p:nvSpPr>
        <p:spPr>
          <a:xfrm>
            <a:off x="3531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8A21D89A-67D4-4439-B3B3-9972929D0157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24476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/>
          </p:nvPr>
        </p:nvSpPr>
        <p:spPr>
          <a:xfrm>
            <a:off x="4550040" y="90828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/>
          </p:nvPr>
        </p:nvSpPr>
        <p:spPr>
          <a:xfrm>
            <a:off x="3452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/>
          </p:nvPr>
        </p:nvSpPr>
        <p:spPr>
          <a:xfrm>
            <a:off x="24476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/>
          </p:nvPr>
        </p:nvSpPr>
        <p:spPr>
          <a:xfrm>
            <a:off x="4550040" y="2250000"/>
            <a:ext cx="20019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79000"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6"/>
          </p:nvPr>
        </p:nvSpPr>
        <p:spPr/>
        <p:txBody>
          <a:bodyPr/>
          <a:lstStyle/>
          <a:p>
            <a:fld id="{570421F2-C573-4071-9CDB-2E093221065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621756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55288E-D700-4DF5-874C-2A7983D7CD89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58F9A1F-0727-4F95-8274-BCEECF199219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AAA269F4-7081-41C6-800D-1D47670C05DB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345240" y="155520"/>
            <a:ext cx="6217560" cy="300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ru-RU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6D3A69A4-1853-4EFA-9799-B61A1097D91A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4F669031-1FFB-4BF5-B525-AB4E11801F7E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25686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3531240" y="225000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98A9172-63C1-41B3-A079-E76297A5C2A3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345240" y="155520"/>
            <a:ext cx="6217560" cy="648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endParaRPr lang="ru-RU" sz="159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345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3531240" y="908280"/>
            <a:ext cx="303408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345240" y="2250000"/>
            <a:ext cx="6217560" cy="12250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ru-RU" sz="242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58CB520-ACBC-45C1-AEAD-A3FBAFED8C6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ftr" idx="1"/>
          </p:nvPr>
        </p:nvSpPr>
        <p:spPr>
          <a:xfrm>
            <a:off x="2351160" y="3620160"/>
            <a:ext cx="2212560" cy="1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dt" idx="2"/>
          </p:nvPr>
        </p:nvSpPr>
        <p:spPr>
          <a:xfrm>
            <a:off x="345600" y="3620160"/>
            <a:ext cx="1590120" cy="1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buNone/>
              <a:defRPr lang="en-US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1800" b="0" strike="noStrike" spc="-1">
                <a:solidFill>
                  <a:srgbClr val="B2B2B2"/>
                </a:solidFill>
                <a:latin typeface="Calibri"/>
              </a:rPr>
              <a:t>&lt;дата/время&gt;</a:t>
            </a:r>
            <a:endParaRPr lang="ru-RU" sz="18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 idx="3"/>
          </p:nvPr>
        </p:nvSpPr>
        <p:spPr>
          <a:xfrm>
            <a:off x="4978800" y="3620160"/>
            <a:ext cx="1590120" cy="194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lnSpc>
                <a:spcPct val="100000"/>
              </a:lnSpc>
              <a:buNone/>
              <a:defRPr lang="ru-RU" sz="180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DD44C0C1-9D87-4768-AE84-503E2E8805E1}" type="slidenum">
              <a:rPr lang="ru-RU" sz="180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18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345240" y="155160"/>
            <a:ext cx="6217200" cy="64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345240" y="910800"/>
            <a:ext cx="6217200" cy="22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ftr" idx="4"/>
          </p:nvPr>
        </p:nvSpPr>
        <p:spPr>
          <a:xfrm>
            <a:off x="2288520" y="3607920"/>
            <a:ext cx="2331360" cy="20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ctr">
              <a:buNone/>
              <a:defRPr lang="ru-RU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ru-RU" sz="1400" b="0" strike="noStrike" spc="-1">
                <a:latin typeface="Times New Roman"/>
              </a:rPr>
              <a:t>&lt;нижний колонтитул&gt;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dt" idx="5"/>
          </p:nvPr>
        </p:nvSpPr>
        <p:spPr>
          <a:xfrm>
            <a:off x="474840" y="3607920"/>
            <a:ext cx="1554120" cy="20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>
              <a:lnSpc>
                <a:spcPct val="100000"/>
              </a:lnSpc>
              <a:buNone/>
              <a:defRPr lang="en-US" sz="68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>
              <a:lnSpc>
                <a:spcPct val="100000"/>
              </a:lnSpc>
              <a:buNone/>
            </a:pPr>
            <a:r>
              <a:rPr lang="en-US" sz="680" b="0" strike="noStrike" spc="-1">
                <a:solidFill>
                  <a:srgbClr val="B2B2B2"/>
                </a:solidFill>
                <a:latin typeface="Calibri"/>
              </a:rPr>
              <a:t>&lt;дата/время&gt;</a:t>
            </a:r>
            <a:endParaRPr lang="ru-RU" sz="680" b="0" strike="noStrike" spc="-1">
              <a:latin typeface="Times New Roman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sldNum" idx="6"/>
          </p:nvPr>
        </p:nvSpPr>
        <p:spPr>
          <a:xfrm>
            <a:off x="4879440" y="3607920"/>
            <a:ext cx="1554120" cy="207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r">
              <a:lnSpc>
                <a:spcPct val="100000"/>
              </a:lnSpc>
              <a:buNone/>
              <a:defRPr lang="ru-RU" sz="680" b="0" strike="noStrike" spc="-1">
                <a:solidFill>
                  <a:srgbClr val="B2B2B2"/>
                </a:solidFill>
                <a:latin typeface="Calibri"/>
              </a:defRPr>
            </a:lvl1pPr>
          </a:lstStyle>
          <a:p>
            <a:pPr algn="r">
              <a:lnSpc>
                <a:spcPct val="100000"/>
              </a:lnSpc>
              <a:buNone/>
            </a:pPr>
            <a:fld id="{3D6C483C-2A3E-4216-88DB-6647B89653F7}" type="slidenum">
              <a:rPr lang="ru-RU" sz="680" b="0" strike="noStrike" spc="-1">
                <a:solidFill>
                  <a:srgbClr val="B2B2B2"/>
                </a:solidFill>
                <a:latin typeface="Calibri"/>
              </a:rPr>
              <a:t>‹#›</a:t>
            </a:fld>
            <a:endParaRPr lang="ru-RU" sz="680" b="0" strike="noStrike" spc="-1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title"/>
          </p:nvPr>
        </p:nvSpPr>
        <p:spPr>
          <a:xfrm>
            <a:off x="345240" y="155160"/>
            <a:ext cx="6217200" cy="649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body"/>
          </p:nvPr>
        </p:nvSpPr>
        <p:spPr>
          <a:xfrm>
            <a:off x="345240" y="910800"/>
            <a:ext cx="6217200" cy="2257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8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13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02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02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a.gov.au/scientific-topics/positioning-navigation/geodesy/auspos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atural-resources.canada.ca/maps-tools-and-publications/geodetic-reference-systems/data/10923" TargetMode="External"/><Relationship Id="rId4" Type="http://schemas.openxmlformats.org/officeDocument/2006/relationships/hyperlink" Target="https://geodesy.noaa.gov/OPUS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object 2"/>
          <p:cNvGrpSpPr/>
          <p:nvPr/>
        </p:nvGrpSpPr>
        <p:grpSpPr>
          <a:xfrm>
            <a:off x="4546080" y="2226600"/>
            <a:ext cx="2341440" cy="1647360"/>
            <a:chOff x="4546080" y="2226600"/>
            <a:chExt cx="2341440" cy="1647360"/>
          </a:xfrm>
        </p:grpSpPr>
        <p:pic>
          <p:nvPicPr>
            <p:cNvPr id="130" name="object 3"/>
            <p:cNvPicPr/>
            <p:nvPr/>
          </p:nvPicPr>
          <p:blipFill>
            <a:blip r:embed="rId2"/>
            <a:stretch/>
          </p:blipFill>
          <p:spPr>
            <a:xfrm>
              <a:off x="5986800" y="2613240"/>
              <a:ext cx="90036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1" name="object 4"/>
            <p:cNvPicPr/>
            <p:nvPr/>
          </p:nvPicPr>
          <p:blipFill>
            <a:blip r:embed="rId3"/>
            <a:stretch/>
          </p:blipFill>
          <p:spPr>
            <a:xfrm>
              <a:off x="5626800" y="2869200"/>
              <a:ext cx="126036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2" name="object 5"/>
            <p:cNvPicPr/>
            <p:nvPr/>
          </p:nvPicPr>
          <p:blipFill>
            <a:blip r:embed="rId4"/>
            <a:stretch/>
          </p:blipFill>
          <p:spPr>
            <a:xfrm>
              <a:off x="6346800" y="2359080"/>
              <a:ext cx="540360" cy="24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3" name="object 6"/>
            <p:cNvPicPr/>
            <p:nvPr/>
          </p:nvPicPr>
          <p:blipFill>
            <a:blip r:embed="rId5"/>
            <a:stretch/>
          </p:blipFill>
          <p:spPr>
            <a:xfrm>
              <a:off x="4546080" y="3123000"/>
              <a:ext cx="2341080" cy="750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4" name="object 7"/>
            <p:cNvPicPr/>
            <p:nvPr/>
          </p:nvPicPr>
          <p:blipFill>
            <a:blip r:embed="rId6"/>
            <a:stretch/>
          </p:blipFill>
          <p:spPr>
            <a:xfrm>
              <a:off x="6707520" y="2226600"/>
              <a:ext cx="180000" cy="118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35" name="object 8"/>
          <p:cNvGrpSpPr/>
          <p:nvPr/>
        </p:nvGrpSpPr>
        <p:grpSpPr>
          <a:xfrm>
            <a:off x="0" y="12240"/>
            <a:ext cx="1620000" cy="1139760"/>
            <a:chOff x="0" y="12240"/>
            <a:chExt cx="1620000" cy="1139760"/>
          </a:xfrm>
        </p:grpSpPr>
        <p:pic>
          <p:nvPicPr>
            <p:cNvPr id="136" name="object 9"/>
            <p:cNvPicPr/>
            <p:nvPr/>
          </p:nvPicPr>
          <p:blipFill>
            <a:blip r:embed="rId7"/>
            <a:stretch/>
          </p:blipFill>
          <p:spPr>
            <a:xfrm>
              <a:off x="0" y="523800"/>
              <a:ext cx="9000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7" name="object 10"/>
            <p:cNvPicPr/>
            <p:nvPr/>
          </p:nvPicPr>
          <p:blipFill>
            <a:blip r:embed="rId8"/>
            <a:stretch/>
          </p:blipFill>
          <p:spPr>
            <a:xfrm>
              <a:off x="0" y="267840"/>
              <a:ext cx="12600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8" name="object 11"/>
            <p:cNvPicPr/>
            <p:nvPr/>
          </p:nvPicPr>
          <p:blipFill>
            <a:blip r:embed="rId9"/>
            <a:stretch/>
          </p:blipFill>
          <p:spPr>
            <a:xfrm>
              <a:off x="0" y="779400"/>
              <a:ext cx="540000" cy="24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9" name="object 12"/>
            <p:cNvPicPr/>
            <p:nvPr/>
          </p:nvPicPr>
          <p:blipFill>
            <a:blip r:embed="rId10"/>
            <a:stretch/>
          </p:blipFill>
          <p:spPr>
            <a:xfrm>
              <a:off x="178200" y="12240"/>
              <a:ext cx="14418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0" name="object 13"/>
            <p:cNvPicPr/>
            <p:nvPr/>
          </p:nvPicPr>
          <p:blipFill>
            <a:blip r:embed="rId11"/>
            <a:stretch/>
          </p:blipFill>
          <p:spPr>
            <a:xfrm>
              <a:off x="0" y="1033560"/>
              <a:ext cx="179280" cy="118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object 14"/>
            <p:cNvPicPr/>
            <p:nvPr/>
          </p:nvPicPr>
          <p:blipFill>
            <a:blip r:embed="rId12"/>
            <a:stretch/>
          </p:blipFill>
          <p:spPr>
            <a:xfrm>
              <a:off x="0" y="16200"/>
              <a:ext cx="180720" cy="239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42" name="TextBox 14"/>
          <p:cNvSpPr/>
          <p:nvPr/>
        </p:nvSpPr>
        <p:spPr>
          <a:xfrm>
            <a:off x="30240" y="1052640"/>
            <a:ext cx="6908040" cy="867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ИСПОЛЬЗОВАНИЕ АРХИВНЫХ ГНСС ИЗМЕРЕНИЙ 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ДЛЯ РЕШЕНИЯ ПРОБЛЕМ ГЕОДЕЗИЧЕСКОГО ОБЕСПЕЧЕНИЯ </a:t>
            </a:r>
            <a:endParaRPr lang="ru-RU" sz="1700" b="0" strike="noStrike" spc="-1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700" b="1" strike="noStrike" spc="-1">
                <a:solidFill>
                  <a:srgbClr val="000000"/>
                </a:solidFill>
                <a:latin typeface="Arial"/>
              </a:rPr>
              <a:t>ЗЕМЕЛЬНОГО КАДАСТРА</a:t>
            </a:r>
            <a:endParaRPr lang="ru-RU" sz="1700" b="0" strike="noStrike" spc="-1">
              <a:latin typeface="Arial"/>
            </a:endParaRPr>
          </a:p>
        </p:txBody>
      </p:sp>
      <p:sp>
        <p:nvSpPr>
          <p:cNvPr id="143" name="TextBox 15"/>
          <p:cNvSpPr/>
          <p:nvPr/>
        </p:nvSpPr>
        <p:spPr>
          <a:xfrm>
            <a:off x="270000" y="2631240"/>
            <a:ext cx="1676160" cy="51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Борисов Л. Т.</a:t>
            </a:r>
            <a:endParaRPr lang="ru-RU" sz="1400" b="0" strike="noStrike" spc="-1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lang="ru-RU" sz="1400" b="0" strike="noStrike" spc="-1">
                <a:solidFill>
                  <a:srgbClr val="000000"/>
                </a:solidFill>
                <a:latin typeface="Arial"/>
              </a:rPr>
              <a:t>Загретдинов Р. В.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44" name="TextBox 16"/>
          <p:cNvSpPr/>
          <p:nvPr/>
        </p:nvSpPr>
        <p:spPr>
          <a:xfrm>
            <a:off x="497520" y="2016360"/>
            <a:ext cx="5975280" cy="333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600" b="0" strike="noStrike" spc="-1">
                <a:solidFill>
                  <a:srgbClr val="000000"/>
                </a:solidFill>
                <a:latin typeface="Arial"/>
              </a:rPr>
              <a:t>Актуальные вопросы геодезии и геоинформационных систем</a:t>
            </a:r>
            <a:endParaRPr lang="ru-RU" sz="1600" b="0" strike="noStrike" spc="-1">
              <a:latin typeface="Arial"/>
            </a:endParaRPr>
          </a:p>
        </p:txBody>
      </p:sp>
      <p:sp>
        <p:nvSpPr>
          <p:cNvPr id="145" name="TextBox 17"/>
          <p:cNvSpPr/>
          <p:nvPr/>
        </p:nvSpPr>
        <p:spPr>
          <a:xfrm>
            <a:off x="2784596" y="3498480"/>
            <a:ext cx="1399328" cy="30632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400" b="0" strike="noStrike" spc="-1" dirty="0">
                <a:solidFill>
                  <a:srgbClr val="000000"/>
                </a:solidFill>
                <a:latin typeface="Arial"/>
              </a:rPr>
              <a:t>Казань, 2024</a:t>
            </a:r>
            <a:endParaRPr lang="ru-RU" sz="14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214" name="Google Shape;135;p5"/>
          <p:cNvSpPr/>
          <p:nvPr/>
        </p:nvSpPr>
        <p:spPr>
          <a:xfrm>
            <a:off x="1553760" y="117360"/>
            <a:ext cx="4567320" cy="35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Сервисы обработки методом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PPP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215" name="Google Shape;135;p5"/>
          <p:cNvSpPr/>
          <p:nvPr/>
        </p:nvSpPr>
        <p:spPr>
          <a:xfrm>
            <a:off x="558720" y="498600"/>
            <a:ext cx="6104160" cy="32132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AUSPOS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– Австралийский онлайн-сервис обработки данных </a:t>
            </a:r>
            <a:r>
              <a:rPr lang="en-US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GPS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(</a:t>
            </a:r>
            <a:r>
              <a:rPr lang="ru-RU" sz="1580" b="0" u="sng" strike="noStrike" spc="-1" dirty="0">
                <a:solidFill>
                  <a:srgbClr val="0563C1"/>
                </a:solidFill>
                <a:uFillTx/>
                <a:latin typeface="Arial"/>
                <a:ea typeface="Arial"/>
                <a:hlinkClick r:id="rId3"/>
              </a:rPr>
              <a:t>https://www.ga.gov.au/scientific-topics/positioning-navigation/geodesy/auspos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);</a:t>
            </a: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OPUS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– Американская служба онлайн-позиционирования пользователей (</a:t>
            </a:r>
            <a:r>
              <a:rPr lang="ru-RU" sz="1580" b="0" u="sng" strike="noStrike" spc="-1" dirty="0">
                <a:solidFill>
                  <a:srgbClr val="0563C1"/>
                </a:solidFill>
                <a:uFillTx/>
                <a:latin typeface="Arial"/>
                <a:ea typeface="Arial"/>
                <a:hlinkClick r:id="rId4"/>
              </a:rPr>
              <a:t>https://geodesy.noaa.gov/OPUS/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);</a:t>
            </a: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CSRS PPP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– Канадский сервис точного позиционирования (</a:t>
            </a:r>
            <a:r>
              <a:rPr lang="ru-RU" sz="1580" b="0" u="sng" strike="noStrike" spc="-1" dirty="0">
                <a:solidFill>
                  <a:srgbClr val="0563C1"/>
                </a:solidFill>
                <a:uFillTx/>
                <a:latin typeface="Arial"/>
                <a:ea typeface="Arial"/>
                <a:hlinkClick r:id="rId5"/>
              </a:rPr>
              <a:t>https://natural-resources.canada.ca/maps-tools-and-publications/geodetic-reference-systems/data/10923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);</a:t>
            </a: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Font typeface="+mj-lt"/>
              <a:buAutoNum type="arabicPeriod"/>
            </a:pPr>
            <a:endParaRPr lang="ru-RU" sz="1580" b="0" strike="noStrike" spc="-1" dirty="0">
              <a:latin typeface="Arial"/>
            </a:endParaRPr>
          </a:p>
          <a:p>
            <a:pPr marL="342900" indent="-342900">
              <a:lnSpc>
                <a:spcPct val="100000"/>
              </a:lnSpc>
              <a:buClr>
                <a:srgbClr val="000000"/>
              </a:buClr>
              <a:buFont typeface="+mj-lt"/>
              <a:buAutoNum type="arabicPeriod"/>
            </a:pPr>
            <a:r>
              <a:rPr lang="en-US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The Bernese GNSS Software</a:t>
            </a:r>
            <a:r>
              <a:rPr lang="ru-RU" sz="1580" b="0" strike="noStrike" spc="-1" dirty="0">
                <a:solidFill>
                  <a:srgbClr val="000000"/>
                </a:solidFill>
                <a:latin typeface="Arial"/>
                <a:ea typeface="Arial"/>
              </a:rPr>
              <a:t> – программное обеспечение по обработке ГНСС измерений от Бернского университета.</a:t>
            </a:r>
            <a:endParaRPr lang="ru-RU" sz="158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object 2"/>
          <p:cNvGrpSpPr/>
          <p:nvPr/>
        </p:nvGrpSpPr>
        <p:grpSpPr>
          <a:xfrm>
            <a:off x="722880" y="2437200"/>
            <a:ext cx="6188760" cy="1450440"/>
            <a:chOff x="722880" y="2437200"/>
            <a:chExt cx="6188760" cy="1450440"/>
          </a:xfrm>
        </p:grpSpPr>
        <p:pic>
          <p:nvPicPr>
            <p:cNvPr id="217" name="object 4"/>
            <p:cNvPicPr/>
            <p:nvPr/>
          </p:nvPicPr>
          <p:blipFill>
            <a:blip r:embed="rId2"/>
            <a:stretch/>
          </p:blipFill>
          <p:spPr>
            <a:xfrm>
              <a:off x="5279040" y="2437200"/>
              <a:ext cx="1632600" cy="145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18" name="object 5"/>
            <p:cNvPicPr/>
            <p:nvPr/>
          </p:nvPicPr>
          <p:blipFill>
            <a:blip r:embed="rId3"/>
            <a:stretch/>
          </p:blipFill>
          <p:spPr>
            <a:xfrm>
              <a:off x="722880" y="3565800"/>
              <a:ext cx="4580280" cy="321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19" name="object 6"/>
          <p:cNvGrpSpPr/>
          <p:nvPr/>
        </p:nvGrpSpPr>
        <p:grpSpPr>
          <a:xfrm>
            <a:off x="0" y="3731040"/>
            <a:ext cx="722520" cy="156600"/>
            <a:chOff x="0" y="3731040"/>
            <a:chExt cx="722520" cy="156600"/>
          </a:xfrm>
        </p:grpSpPr>
        <p:pic>
          <p:nvPicPr>
            <p:cNvPr id="220" name="object 7"/>
            <p:cNvPicPr/>
            <p:nvPr/>
          </p:nvPicPr>
          <p:blipFill>
            <a:blip r:embed="rId4"/>
            <a:stretch/>
          </p:blipFill>
          <p:spPr>
            <a:xfrm>
              <a:off x="0" y="3731040"/>
              <a:ext cx="481680" cy="15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object 8"/>
            <p:cNvPicPr/>
            <p:nvPr/>
          </p:nvPicPr>
          <p:blipFill>
            <a:blip r:embed="rId5"/>
            <a:stretch/>
          </p:blipFill>
          <p:spPr>
            <a:xfrm>
              <a:off x="481680" y="3731040"/>
              <a:ext cx="240840" cy="15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222" name="Google Shape;135;p5"/>
          <p:cNvSpPr/>
          <p:nvPr/>
        </p:nvSpPr>
        <p:spPr>
          <a:xfrm>
            <a:off x="126720" y="44640"/>
            <a:ext cx="6908400" cy="4216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Формулы пересчёта координат на другую эпоху и усреднение глобальных </a:t>
            </a:r>
            <a:r>
              <a:rPr lang="ru-RU" sz="1200" b="1" spc="-1" dirty="0">
                <a:solidFill>
                  <a:srgbClr val="000000"/>
                </a:solidFill>
                <a:latin typeface="Arial"/>
                <a:ea typeface="Arial"/>
              </a:rPr>
              <a:t>геоцентрических </a:t>
            </a:r>
            <a:r>
              <a:rPr lang="ru-RU" sz="12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координат опорной БС</a:t>
            </a:r>
            <a:endParaRPr lang="ru-RU" sz="1200" b="0" strike="noStrike" spc="-1" dirty="0">
              <a:latin typeface="Arial"/>
            </a:endParaRPr>
          </a:p>
        </p:txBody>
      </p:sp>
      <p:sp>
        <p:nvSpPr>
          <p:cNvPr id="223" name="Прямоугольник 16"/>
          <p:cNvSpPr/>
          <p:nvPr/>
        </p:nvSpPr>
        <p:spPr>
          <a:xfrm>
            <a:off x="309960" y="561600"/>
            <a:ext cx="3454200" cy="72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1200" algn="ctr">
              <a:lnSpc>
                <a:spcPct val="150000"/>
              </a:lnSpc>
              <a:buNone/>
            </a:pPr>
            <a:r>
              <a:rPr lang="ru-RU" sz="1400" b="0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224" name="Прямоугольник 17"/>
          <p:cNvSpPr/>
          <p:nvPr/>
        </p:nvSpPr>
        <p:spPr>
          <a:xfrm>
            <a:off x="101520" y="1764360"/>
            <a:ext cx="3662280" cy="1949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61200">
              <a:lnSpc>
                <a:spcPct val="15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где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X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– координаты на пересчитанную эпоху,</a:t>
            </a:r>
            <a:endParaRPr lang="ru-RU" sz="1100" b="0" strike="noStrike" spc="-1">
              <a:latin typeface="Arial"/>
            </a:endParaRPr>
          </a:p>
          <a:p>
            <a:pPr marL="61200">
              <a:lnSpc>
                <a:spcPct val="15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X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 набл.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 набл.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 набл.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– координаты на эпоху наблюдений,</a:t>
            </a:r>
            <a:endParaRPr lang="ru-RU" sz="1100" b="0" strike="noStrike" spc="-1">
              <a:latin typeface="Arial"/>
            </a:endParaRPr>
          </a:p>
          <a:p>
            <a:pPr marL="61200">
              <a:lnSpc>
                <a:spcPct val="150000"/>
              </a:lnSpc>
              <a:buNone/>
            </a:pP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x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y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V</a:t>
            </a:r>
            <a:r>
              <a:rPr lang="en-US" sz="1100" b="0" strike="noStrike" spc="-1" baseline="-25000">
                <a:solidFill>
                  <a:srgbClr val="000000"/>
                </a:solidFill>
                <a:latin typeface="Arial"/>
                <a:ea typeface="Times New Roman"/>
              </a:rPr>
              <a:t>z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– компоненты скорости движения пункта (во всех проектах нами использовалась станция 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KZN2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, расположенная в Казани),</a:t>
            </a:r>
            <a:endParaRPr lang="ru-RU" sz="1100" b="0" strike="noStrike" spc="-1">
              <a:latin typeface="Arial"/>
            </a:endParaRPr>
          </a:p>
          <a:p>
            <a:pPr marL="61200">
              <a:lnSpc>
                <a:spcPct val="150000"/>
              </a:lnSpc>
              <a:buNone/>
            </a:pP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∆</a:t>
            </a:r>
            <a:r>
              <a:rPr lang="en-US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t</a:t>
            </a:r>
            <a:r>
              <a:rPr lang="ru-RU" sz="1100" b="0" strike="noStrike" spc="-1">
                <a:solidFill>
                  <a:srgbClr val="000000"/>
                </a:solidFill>
                <a:latin typeface="Arial"/>
                <a:ea typeface="Times New Roman"/>
              </a:rPr>
              <a:t> – разность эпох 2010.0 и эпохи наблюдений.</a:t>
            </a:r>
            <a:endParaRPr lang="ru-RU" sz="1100" b="0" strike="noStrike" spc="-1">
              <a:latin typeface="Arial"/>
            </a:endParaRPr>
          </a:p>
        </p:txBody>
      </p:sp>
      <p:pic>
        <p:nvPicPr>
          <p:cNvPr id="225" name="Рисунок 18"/>
          <p:cNvPicPr/>
          <p:nvPr/>
        </p:nvPicPr>
        <p:blipFill>
          <a:blip r:embed="rId6"/>
          <a:stretch/>
        </p:blipFill>
        <p:spPr>
          <a:xfrm>
            <a:off x="3683160" y="441360"/>
            <a:ext cx="3035160" cy="3285360"/>
          </a:xfrm>
          <a:prstGeom prst="rect">
            <a:avLst/>
          </a:prstGeom>
          <a:ln w="28575">
            <a:solidFill>
              <a:srgbClr val="000000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085" y="586677"/>
            <a:ext cx="2286510" cy="126084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227" name="TextBox 3"/>
          <p:cNvSpPr/>
          <p:nvPr/>
        </p:nvSpPr>
        <p:spPr>
          <a:xfrm>
            <a:off x="500040" y="0"/>
            <a:ext cx="6679800" cy="546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 dirty="0">
                <a:solidFill>
                  <a:srgbClr val="000000"/>
                </a:solidFill>
                <a:latin typeface="Calibri"/>
              </a:rPr>
              <a:t>Уравненная каркасная сеть с двумя опорными пунктами на проект </a:t>
            </a:r>
            <a:endParaRPr lang="ru-RU" sz="15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500" b="1" strike="noStrike" spc="-1" dirty="0">
                <a:solidFill>
                  <a:srgbClr val="000000"/>
                </a:solidFill>
                <a:latin typeface="Calibri"/>
              </a:rPr>
              <a:t>«Лаишево + </a:t>
            </a:r>
            <a:r>
              <a:rPr lang="ru-RU" sz="1500" b="1" strike="noStrike" spc="-1" dirty="0" err="1">
                <a:solidFill>
                  <a:srgbClr val="000000"/>
                </a:solidFill>
                <a:latin typeface="Calibri"/>
              </a:rPr>
              <a:t>Пестрецы</a:t>
            </a:r>
            <a:r>
              <a:rPr lang="ru-RU" sz="1500" b="1" strike="noStrike" spc="-1" dirty="0">
                <a:solidFill>
                  <a:srgbClr val="000000"/>
                </a:solidFill>
                <a:latin typeface="Calibri"/>
              </a:rPr>
              <a:t>»</a:t>
            </a:r>
            <a:endParaRPr lang="ru-RU" sz="1500" b="0" strike="noStrike" spc="-1" dirty="0">
              <a:latin typeface="Arial"/>
            </a:endParaRPr>
          </a:p>
        </p:txBody>
      </p:sp>
      <p:pic>
        <p:nvPicPr>
          <p:cNvPr id="228" name="Рисунок 6"/>
          <p:cNvPicPr/>
          <p:nvPr/>
        </p:nvPicPr>
        <p:blipFill>
          <a:blip r:embed="rId3"/>
          <a:stretch/>
        </p:blipFill>
        <p:spPr>
          <a:xfrm>
            <a:off x="496440" y="498600"/>
            <a:ext cx="6412320" cy="33937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135;p5">
            <a:extLst>
              <a:ext uri="{FF2B5EF4-FFF2-40B4-BE49-F238E27FC236}">
                <a16:creationId xmlns:a16="http://schemas.microsoft.com/office/drawing/2014/main" id="{FB743994-5FE7-283A-2382-45A4540A4477}"/>
              </a:ext>
            </a:extLst>
          </p:cNvPr>
          <p:cNvSpPr txBox="1"/>
          <p:nvPr/>
        </p:nvSpPr>
        <p:spPr>
          <a:xfrm>
            <a:off x="332411" y="56043"/>
            <a:ext cx="6658496" cy="4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08" tIns="25897" rIns="51808" bIns="2589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Оценка точности глобальных геоцентрических координат пунктов по</a:t>
            </a:r>
            <a:r>
              <a:rPr lang="ru-RU" sz="800" dirty="0">
                <a:solidFill>
                  <a:schemeClr val="tx1"/>
                </a:solidFill>
              </a:rPr>
              <a:t> </a:t>
            </a:r>
            <a:r>
              <a:rPr lang="ru-RU" b="1" dirty="0">
                <a:solidFill>
                  <a:schemeClr val="tx1"/>
                </a:solidFill>
              </a:rPr>
              <a:t> результатам уравнивания свободных каркасных сетей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791924"/>
              </p:ext>
            </p:extLst>
          </p:nvPr>
        </p:nvGraphicFramePr>
        <p:xfrm>
          <a:off x="3616001" y="632639"/>
          <a:ext cx="3029348" cy="3259911"/>
        </p:xfrm>
        <a:graphic>
          <a:graphicData uri="http://schemas.openxmlformats.org/drawingml/2006/table">
            <a:tbl>
              <a:tblPr/>
              <a:tblGrid>
                <a:gridCol w="551962">
                  <a:extLst>
                    <a:ext uri="{9D8B030D-6E8A-4147-A177-3AD203B41FA5}">
                      <a16:colId xmlns:a16="http://schemas.microsoft.com/office/drawing/2014/main" val="194135084"/>
                    </a:ext>
                  </a:extLst>
                </a:gridCol>
                <a:gridCol w="595423">
                  <a:extLst>
                    <a:ext uri="{9D8B030D-6E8A-4147-A177-3AD203B41FA5}">
                      <a16:colId xmlns:a16="http://schemas.microsoft.com/office/drawing/2014/main" val="2271061738"/>
                    </a:ext>
                  </a:extLst>
                </a:gridCol>
                <a:gridCol w="590904">
                  <a:extLst>
                    <a:ext uri="{9D8B030D-6E8A-4147-A177-3AD203B41FA5}">
                      <a16:colId xmlns:a16="http://schemas.microsoft.com/office/drawing/2014/main" val="2323182953"/>
                    </a:ext>
                  </a:extLst>
                </a:gridCol>
                <a:gridCol w="641310">
                  <a:extLst>
                    <a:ext uri="{9D8B030D-6E8A-4147-A177-3AD203B41FA5}">
                      <a16:colId xmlns:a16="http://schemas.microsoft.com/office/drawing/2014/main" val="3093556374"/>
                    </a:ext>
                  </a:extLst>
                </a:gridCol>
                <a:gridCol w="649749">
                  <a:extLst>
                    <a:ext uri="{9D8B030D-6E8A-4147-A177-3AD203B41FA5}">
                      <a16:colId xmlns:a16="http://schemas.microsoft.com/office/drawing/2014/main" val="3512068281"/>
                    </a:ext>
                  </a:extLst>
                </a:gridCol>
              </a:tblGrid>
              <a:tr h="9893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3822611"/>
                  </a:ext>
                </a:extLst>
              </a:tr>
              <a:tr h="2702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«Верхний Услон»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7683670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0,019 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74179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0,151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3258387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«Высокая Гора»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9514079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6077117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402667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«Зеленодольск»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44399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717328"/>
                  </a:ext>
                </a:extLst>
              </a:tr>
              <a:tr h="2500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3654356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52630"/>
              </p:ext>
            </p:extLst>
          </p:nvPr>
        </p:nvGraphicFramePr>
        <p:xfrm>
          <a:off x="555876" y="632638"/>
          <a:ext cx="2979449" cy="3255006"/>
        </p:xfrm>
        <a:graphic>
          <a:graphicData uri="http://schemas.openxmlformats.org/drawingml/2006/table">
            <a:tbl>
              <a:tblPr/>
              <a:tblGrid>
                <a:gridCol w="581574">
                  <a:extLst>
                    <a:ext uri="{9D8B030D-6E8A-4147-A177-3AD203B41FA5}">
                      <a16:colId xmlns:a16="http://schemas.microsoft.com/office/drawing/2014/main" val="2736480179"/>
                    </a:ext>
                  </a:extLst>
                </a:gridCol>
                <a:gridCol w="599468">
                  <a:extLst>
                    <a:ext uri="{9D8B030D-6E8A-4147-A177-3AD203B41FA5}">
                      <a16:colId xmlns:a16="http://schemas.microsoft.com/office/drawing/2014/main" val="3642497519"/>
                    </a:ext>
                  </a:extLst>
                </a:gridCol>
                <a:gridCol w="599468">
                  <a:extLst>
                    <a:ext uri="{9D8B030D-6E8A-4147-A177-3AD203B41FA5}">
                      <a16:colId xmlns:a16="http://schemas.microsoft.com/office/drawing/2014/main" val="2650856961"/>
                    </a:ext>
                  </a:extLst>
                </a:gridCol>
                <a:gridCol w="572627">
                  <a:extLst>
                    <a:ext uri="{9D8B030D-6E8A-4147-A177-3AD203B41FA5}">
                      <a16:colId xmlns:a16="http://schemas.microsoft.com/office/drawing/2014/main" val="3209491380"/>
                    </a:ext>
                  </a:extLst>
                </a:gridCol>
                <a:gridCol w="626312">
                  <a:extLst>
                    <a:ext uri="{9D8B030D-6E8A-4147-A177-3AD203B41FA5}">
                      <a16:colId xmlns:a16="http://schemas.microsoft.com/office/drawing/2014/main" val="3976076055"/>
                    </a:ext>
                  </a:extLst>
                </a:gridCol>
              </a:tblGrid>
              <a:tr h="9846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9602149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«одиннадцатичасовой»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152296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0,010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0,020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0092690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8844755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«четырнадцатичасовой»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5480442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4673613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946030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общий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004490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0,009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0,018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1368926"/>
                  </a:ext>
                </a:extLst>
              </a:tr>
              <a:tr h="2522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5453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3845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230" name="Таблица 4"/>
          <p:cNvGraphicFramePr/>
          <p:nvPr>
            <p:extLst>
              <p:ext uri="{D42A27DB-BD31-4B8C-83A1-F6EECF244321}">
                <p14:modId xmlns:p14="http://schemas.microsoft.com/office/powerpoint/2010/main" val="3193860214"/>
              </p:ext>
            </p:extLst>
          </p:nvPr>
        </p:nvGraphicFramePr>
        <p:xfrm>
          <a:off x="558720" y="422280"/>
          <a:ext cx="6248160" cy="3468937"/>
        </p:xfrm>
        <a:graphic>
          <a:graphicData uri="http://schemas.openxmlformats.org/drawingml/2006/table">
            <a:tbl>
              <a:tblPr/>
              <a:tblGrid>
                <a:gridCol w="1809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2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30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05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Название</a:t>
                      </a:r>
                      <a:r>
                        <a:rPr lang="ru-RU" sz="1400" b="0" strike="noStrike" spc="-1" baseline="0" dirty="0">
                          <a:solidFill>
                            <a:srgbClr val="000000"/>
                          </a:solidFill>
                          <a:latin typeface="Arial"/>
                        </a:rPr>
                        <a:t> проекта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Общее количество пунктов ГГС в каркасной сети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пунктов, используемых в плане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пунктов, используемых по высоте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4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«Верхний Услон»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4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«Высокая Гора»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11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450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«Зеленодольск»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6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862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«Лаишево + </a:t>
                      </a:r>
                      <a:r>
                        <a:rPr lang="ru-RU" sz="1400" b="0" strike="noStrike" spc="-1" dirty="0" err="1">
                          <a:solidFill>
                            <a:srgbClr val="000000"/>
                          </a:solidFill>
                          <a:latin typeface="Arial"/>
                        </a:rPr>
                        <a:t>Пестрецы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»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9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10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266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Итого 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45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37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31" name="Google Shape;135;p5"/>
          <p:cNvSpPr/>
          <p:nvPr/>
        </p:nvSpPr>
        <p:spPr>
          <a:xfrm>
            <a:off x="1397160" y="43200"/>
            <a:ext cx="5137560" cy="3571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Исключение пунктов из обработки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5" name="Google Shape;135;p5">
            <a:extLst>
              <a:ext uri="{FF2B5EF4-FFF2-40B4-BE49-F238E27FC236}">
                <a16:creationId xmlns:a16="http://schemas.microsoft.com/office/drawing/2014/main" id="{FB743994-5FE7-283A-2382-45A4540A4477}"/>
              </a:ext>
            </a:extLst>
          </p:cNvPr>
          <p:cNvSpPr txBox="1"/>
          <p:nvPr/>
        </p:nvSpPr>
        <p:spPr>
          <a:xfrm>
            <a:off x="475200" y="5037"/>
            <a:ext cx="6559152" cy="483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08" tIns="25897" rIns="51808" bIns="2589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Оценка точности глобальных геоцентрических координат пунктов несвободных каркасных сетей по результатам уравнивания</a:t>
            </a:r>
            <a:endParaRPr lang="ru-RU" sz="7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901716"/>
              </p:ext>
            </p:extLst>
          </p:nvPr>
        </p:nvGraphicFramePr>
        <p:xfrm>
          <a:off x="539861" y="736663"/>
          <a:ext cx="3154385" cy="3040433"/>
        </p:xfrm>
        <a:graphic>
          <a:graphicData uri="http://schemas.openxmlformats.org/drawingml/2006/table">
            <a:tbl>
              <a:tblPr/>
              <a:tblGrid>
                <a:gridCol w="698832">
                  <a:extLst>
                    <a:ext uri="{9D8B030D-6E8A-4147-A177-3AD203B41FA5}">
                      <a16:colId xmlns:a16="http://schemas.microsoft.com/office/drawing/2014/main" val="3128410246"/>
                    </a:ext>
                  </a:extLst>
                </a:gridCol>
                <a:gridCol w="606056">
                  <a:extLst>
                    <a:ext uri="{9D8B030D-6E8A-4147-A177-3AD203B41FA5}">
                      <a16:colId xmlns:a16="http://schemas.microsoft.com/office/drawing/2014/main" val="1790501939"/>
                    </a:ext>
                  </a:extLst>
                </a:gridCol>
                <a:gridCol w="627321">
                  <a:extLst>
                    <a:ext uri="{9D8B030D-6E8A-4147-A177-3AD203B41FA5}">
                      <a16:colId xmlns:a16="http://schemas.microsoft.com/office/drawing/2014/main" val="852065147"/>
                    </a:ext>
                  </a:extLst>
                </a:gridCol>
                <a:gridCol w="556478">
                  <a:extLst>
                    <a:ext uri="{9D8B030D-6E8A-4147-A177-3AD203B41FA5}">
                      <a16:colId xmlns:a16="http://schemas.microsoft.com/office/drawing/2014/main" val="2993509113"/>
                    </a:ext>
                  </a:extLst>
                </a:gridCol>
                <a:gridCol w="665698">
                  <a:extLst>
                    <a:ext uri="{9D8B030D-6E8A-4147-A177-3AD203B41FA5}">
                      <a16:colId xmlns:a16="http://schemas.microsoft.com/office/drawing/2014/main" val="2742213066"/>
                    </a:ext>
                  </a:extLst>
                </a:gridCol>
              </a:tblGrid>
              <a:tr h="56892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5015749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«Верхний Услон»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590848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1922974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73652387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«Высокая Гора»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1328719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9636661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0,177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8253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«Зеленодольск»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6858909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064976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0,238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0,437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0,55</a:t>
                      </a:r>
                      <a:r>
                        <a:rPr lang="en-U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1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4400897"/>
                  </a:ext>
                </a:extLst>
              </a:tr>
              <a:tr h="22506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544120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628342"/>
                  </a:ext>
                </a:extLst>
              </a:tr>
              <a:tr h="19381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0,226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6956951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2862445"/>
              </p:ext>
            </p:extLst>
          </p:nvPr>
        </p:nvGraphicFramePr>
        <p:xfrm>
          <a:off x="3838353" y="736662"/>
          <a:ext cx="2969438" cy="3047261"/>
        </p:xfrm>
        <a:graphic>
          <a:graphicData uri="http://schemas.openxmlformats.org/drawingml/2006/table">
            <a:tbl>
              <a:tblPr/>
              <a:tblGrid>
                <a:gridCol w="458306">
                  <a:extLst>
                    <a:ext uri="{9D8B030D-6E8A-4147-A177-3AD203B41FA5}">
                      <a16:colId xmlns:a16="http://schemas.microsoft.com/office/drawing/2014/main" val="771972007"/>
                    </a:ext>
                  </a:extLst>
                </a:gridCol>
                <a:gridCol w="649266">
                  <a:extLst>
                    <a:ext uri="{9D8B030D-6E8A-4147-A177-3AD203B41FA5}">
                      <a16:colId xmlns:a16="http://schemas.microsoft.com/office/drawing/2014/main" val="1294167157"/>
                    </a:ext>
                  </a:extLst>
                </a:gridCol>
                <a:gridCol w="643516">
                  <a:extLst>
                    <a:ext uri="{9D8B030D-6E8A-4147-A177-3AD203B41FA5}">
                      <a16:colId xmlns:a16="http://schemas.microsoft.com/office/drawing/2014/main" val="2032234593"/>
                    </a:ext>
                  </a:extLst>
                </a:gridCol>
                <a:gridCol w="588075">
                  <a:extLst>
                    <a:ext uri="{9D8B030D-6E8A-4147-A177-3AD203B41FA5}">
                      <a16:colId xmlns:a16="http://schemas.microsoft.com/office/drawing/2014/main" val="701084833"/>
                    </a:ext>
                  </a:extLst>
                </a:gridCol>
                <a:gridCol w="97536">
                  <a:extLst>
                    <a:ext uri="{9D8B030D-6E8A-4147-A177-3AD203B41FA5}">
                      <a16:colId xmlns:a16="http://schemas.microsoft.com/office/drawing/2014/main" val="1585538233"/>
                    </a:ext>
                  </a:extLst>
                </a:gridCol>
                <a:gridCol w="532739">
                  <a:extLst>
                    <a:ext uri="{9D8B030D-6E8A-4147-A177-3AD203B41FA5}">
                      <a16:colId xmlns:a16="http://schemas.microsoft.com/office/drawing/2014/main" val="3730947218"/>
                    </a:ext>
                  </a:extLst>
                </a:gridCol>
              </a:tblGrid>
              <a:tr h="570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3D </a:t>
                      </a:r>
                      <a:r>
                        <a:rPr lang="en-US" sz="1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Ошибка</a:t>
                      </a:r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м.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3105975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«Верхний Услон»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1688359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541956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0,113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1815567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«Высокая Гора»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236336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0,039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0,066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0,092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096240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0,075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0,167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7117699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«Зеленодольск»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6937005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0,063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9678002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0,147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0,269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0,338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566885"/>
                  </a:ext>
                </a:extLst>
              </a:tr>
              <a:tr h="33808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Проект «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Лаишевский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ru-RU" sz="11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Пестречинский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528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0,023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0,041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0,052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4995471"/>
                  </a:ext>
                </a:extLst>
              </a:tr>
              <a:tr h="19430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0,044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0,05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0,087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0,109</a:t>
                      </a:r>
                    </a:p>
                  </a:txBody>
                  <a:tcPr marL="4318" marR="4318" marT="4318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249955"/>
                  </a:ext>
                </a:extLst>
              </a:tr>
            </a:tbl>
          </a:graphicData>
        </a:graphic>
      </p:graphicFrame>
      <p:sp>
        <p:nvSpPr>
          <p:cNvPr id="8" name="Google Shape;135;p5">
            <a:extLst>
              <a:ext uri="{FF2B5EF4-FFF2-40B4-BE49-F238E27FC236}">
                <a16:creationId xmlns:a16="http://schemas.microsoft.com/office/drawing/2014/main" id="{FB743994-5FE7-283A-2382-45A4540A4477}"/>
              </a:ext>
            </a:extLst>
          </p:cNvPr>
          <p:cNvSpPr txBox="1"/>
          <p:nvPr/>
        </p:nvSpPr>
        <p:spPr>
          <a:xfrm>
            <a:off x="1383147" y="468920"/>
            <a:ext cx="1641816" cy="26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08" tIns="25897" rIns="51808" bIns="2589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До исключения</a:t>
            </a:r>
            <a:endParaRPr lang="ru-RU" sz="700" dirty="0">
              <a:solidFill>
                <a:schemeClr val="tx1"/>
              </a:solidFill>
            </a:endParaRPr>
          </a:p>
        </p:txBody>
      </p:sp>
      <p:sp>
        <p:nvSpPr>
          <p:cNvPr id="9" name="Google Shape;135;p5">
            <a:extLst>
              <a:ext uri="{FF2B5EF4-FFF2-40B4-BE49-F238E27FC236}">
                <a16:creationId xmlns:a16="http://schemas.microsoft.com/office/drawing/2014/main" id="{FB743994-5FE7-283A-2382-45A4540A4477}"/>
              </a:ext>
            </a:extLst>
          </p:cNvPr>
          <p:cNvSpPr txBox="1"/>
          <p:nvPr/>
        </p:nvSpPr>
        <p:spPr>
          <a:xfrm>
            <a:off x="4457730" y="468920"/>
            <a:ext cx="2017498" cy="267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808" tIns="25897" rIns="51808" bIns="25897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b="1" dirty="0">
                <a:solidFill>
                  <a:schemeClr val="tx1"/>
                </a:solidFill>
              </a:rPr>
              <a:t>После исключения</a:t>
            </a:r>
            <a:endParaRPr lang="ru-RU" sz="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30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pic>
        <p:nvPicPr>
          <p:cNvPr id="233" name="Рисунок 3"/>
          <p:cNvPicPr/>
          <p:nvPr/>
        </p:nvPicPr>
        <p:blipFill>
          <a:blip r:embed="rId3"/>
          <a:stretch/>
        </p:blipFill>
        <p:spPr>
          <a:xfrm>
            <a:off x="558720" y="473760"/>
            <a:ext cx="6349680" cy="3413880"/>
          </a:xfrm>
          <a:prstGeom prst="rect">
            <a:avLst/>
          </a:prstGeom>
          <a:ln w="0">
            <a:noFill/>
          </a:ln>
        </p:spPr>
      </p:pic>
      <p:sp>
        <p:nvSpPr>
          <p:cNvPr id="234" name="Google Shape;135;p5"/>
          <p:cNvSpPr/>
          <p:nvPr/>
        </p:nvSpPr>
        <p:spPr>
          <a:xfrm>
            <a:off x="465505" y="46716"/>
            <a:ext cx="6536110" cy="31395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7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Уравнивание несвободной сети на проект «Зеленодольск»</a:t>
            </a: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236" name="TextBox 3"/>
          <p:cNvSpPr/>
          <p:nvPr/>
        </p:nvSpPr>
        <p:spPr>
          <a:xfrm>
            <a:off x="2802240" y="22320"/>
            <a:ext cx="1694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>
                <a:solidFill>
                  <a:srgbClr val="000000"/>
                </a:solidFill>
                <a:latin typeface="Arial"/>
              </a:rPr>
              <a:t>Выводы</a:t>
            </a:r>
            <a:endParaRPr lang="ru-RU" sz="2800" b="0" strike="noStrike" spc="-1">
              <a:latin typeface="Arial"/>
            </a:endParaRPr>
          </a:p>
        </p:txBody>
      </p:sp>
      <p:sp>
        <p:nvSpPr>
          <p:cNvPr id="237" name="TextBox 4"/>
          <p:cNvSpPr/>
          <p:nvPr/>
        </p:nvSpPr>
        <p:spPr>
          <a:xfrm>
            <a:off x="499680" y="650880"/>
            <a:ext cx="6400440" cy="31378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latin typeface="Arial"/>
              </a:rPr>
              <a:t>В ходе решения задачи были определены геоцентрические координаты пунктов каркасных опорных межевых сетей с точностью 2</a:t>
            </a:r>
            <a:r>
              <a:rPr lang="el-GR" sz="2200" b="0" strike="noStrike" spc="-1" dirty="0">
                <a:solidFill>
                  <a:srgbClr val="000000"/>
                </a:solidFill>
                <a:latin typeface="Arial"/>
              </a:rPr>
              <a:t>σ</a:t>
            </a:r>
            <a:r>
              <a:rPr lang="ru-RU" sz="2200" b="0" strike="noStrike" spc="-1" dirty="0">
                <a:solidFill>
                  <a:srgbClr val="000000"/>
                </a:solidFill>
                <a:latin typeface="Arial"/>
              </a:rPr>
              <a:t> (95%) 2-4 см. при уравнивании свободных и 5-10 см. несвободных сетей.</a:t>
            </a:r>
            <a:endParaRPr lang="ru-RU" sz="2200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endParaRPr lang="ru-RU" sz="2200" b="0" strike="noStrike" spc="-1" dirty="0">
              <a:latin typeface="Arial"/>
            </a:endParaRPr>
          </a:p>
          <a:p>
            <a:pPr marL="457200" indent="-4572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/>
            </a:pPr>
            <a:r>
              <a:rPr lang="ru-RU" sz="2200" b="0" strike="noStrike" spc="-1" dirty="0">
                <a:solidFill>
                  <a:srgbClr val="000000"/>
                </a:solidFill>
                <a:latin typeface="Arial"/>
              </a:rPr>
              <a:t>Построены и уравнены каркасные ГНСС сети для 5 районов в окрестностях Казани.</a:t>
            </a:r>
            <a:endParaRPr lang="ru-RU" sz="22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239" name="TextBox 3"/>
          <p:cNvSpPr/>
          <p:nvPr/>
        </p:nvSpPr>
        <p:spPr>
          <a:xfrm>
            <a:off x="2802240" y="22320"/>
            <a:ext cx="1694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Выводы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240" name="Google Shape;135;p5"/>
          <p:cNvSpPr/>
          <p:nvPr/>
        </p:nvSpPr>
        <p:spPr>
          <a:xfrm>
            <a:off x="580070" y="641094"/>
            <a:ext cx="6272614" cy="362255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51840" tIns="25920" rIns="51840" bIns="25920" anchor="t">
            <a:spAutoFit/>
          </a:bodyPr>
          <a:lstStyle/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Разработан алгоритм обработки каркасных опорных межевых сетей, применимый для обработки архивных ГНСС измерений других районов.</a:t>
            </a: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endParaRPr lang="ru-RU" spc="-1" dirty="0">
              <a:solidFill>
                <a:srgbClr val="000000"/>
              </a:solidFill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</a:rPr>
              <a:t>На данный момент в ЕГРН Республики Татарстан содержатся сведения о 2,8 млн. земельных участков.</a:t>
            </a:r>
            <a:endParaRPr lang="ru-RU" spc="-1" dirty="0">
              <a:latin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endParaRPr lang="ru-RU" b="0" strike="noStrike" spc="-1" dirty="0">
              <a:solidFill>
                <a:srgbClr val="000000"/>
              </a:solidFill>
              <a:latin typeface="Arial"/>
              <a:ea typeface="Arial"/>
            </a:endParaRPr>
          </a:p>
          <a:p>
            <a:pPr marL="343080" indent="-343080">
              <a:lnSpc>
                <a:spcPct val="100000"/>
              </a:lnSpc>
              <a:buClr>
                <a:srgbClr val="000000"/>
              </a:buClr>
              <a:buFont typeface="+mj-lt"/>
              <a:buAutoNum type="arabicPeriod" startAt="3"/>
            </a:pP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Данные, полученные в результате обработки, могут быть использованы в будущем для построения карты деформации МСК-16 и создания модели </a:t>
            </a:r>
            <a:r>
              <a:rPr lang="ru-RU" b="0" strike="noStrike" spc="-1" dirty="0" err="1">
                <a:solidFill>
                  <a:srgbClr val="000000"/>
                </a:solidFill>
                <a:latin typeface="Arial"/>
                <a:ea typeface="Arial"/>
              </a:rPr>
              <a:t>квазигеоида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 </a:t>
            </a:r>
            <a:r>
              <a:rPr lang="ru-RU" spc="-1" dirty="0">
                <a:solidFill>
                  <a:srgbClr val="000000"/>
                </a:solidFill>
                <a:latin typeface="Arial"/>
                <a:ea typeface="Arial"/>
              </a:rPr>
              <a:t>в окрестностях </a:t>
            </a:r>
            <a:r>
              <a:rPr lang="ru-RU" b="0" strike="noStrike" spc="-1" dirty="0">
                <a:solidFill>
                  <a:srgbClr val="000000"/>
                </a:solidFill>
                <a:latin typeface="Arial"/>
                <a:ea typeface="Arial"/>
              </a:rPr>
              <a:t>Казани.</a:t>
            </a:r>
            <a:endParaRPr lang="ru-RU" spc="-1" dirty="0">
              <a:latin typeface="Arial"/>
            </a:endParaRPr>
          </a:p>
          <a:p>
            <a:pPr marL="291600" indent="-2916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endParaRPr lang="ru-RU" sz="1700" b="0" strike="noStrike" spc="-1" dirty="0">
              <a:latin typeface="Arial"/>
            </a:endParaRPr>
          </a:p>
          <a:p>
            <a:pPr marL="291600" indent="-291600">
              <a:lnSpc>
                <a:spcPct val="100000"/>
              </a:lnSpc>
              <a:buClr>
                <a:srgbClr val="000000"/>
              </a:buClr>
              <a:buFont typeface="Calibri Light"/>
              <a:buAutoNum type="arabicPeriod" startAt="4"/>
            </a:pPr>
            <a:endParaRPr lang="ru-RU" sz="17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object 2"/>
          <p:cNvGrpSpPr/>
          <p:nvPr/>
        </p:nvGrpSpPr>
        <p:grpSpPr>
          <a:xfrm>
            <a:off x="4546080" y="2226600"/>
            <a:ext cx="2341440" cy="1647360"/>
            <a:chOff x="4546080" y="2226600"/>
            <a:chExt cx="2341440" cy="1647360"/>
          </a:xfrm>
        </p:grpSpPr>
        <p:pic>
          <p:nvPicPr>
            <p:cNvPr id="242" name="object 3"/>
            <p:cNvPicPr/>
            <p:nvPr/>
          </p:nvPicPr>
          <p:blipFill>
            <a:blip r:embed="rId2"/>
            <a:stretch/>
          </p:blipFill>
          <p:spPr>
            <a:xfrm>
              <a:off x="5986800" y="2613240"/>
              <a:ext cx="90036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3" name="object 4"/>
            <p:cNvPicPr/>
            <p:nvPr/>
          </p:nvPicPr>
          <p:blipFill>
            <a:blip r:embed="rId3"/>
            <a:stretch/>
          </p:blipFill>
          <p:spPr>
            <a:xfrm>
              <a:off x="5626800" y="2869200"/>
              <a:ext cx="126036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4" name="object 5"/>
            <p:cNvPicPr/>
            <p:nvPr/>
          </p:nvPicPr>
          <p:blipFill>
            <a:blip r:embed="rId4"/>
            <a:stretch/>
          </p:blipFill>
          <p:spPr>
            <a:xfrm>
              <a:off x="6346800" y="2359080"/>
              <a:ext cx="540360" cy="24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5" name="object 6"/>
            <p:cNvPicPr/>
            <p:nvPr/>
          </p:nvPicPr>
          <p:blipFill>
            <a:blip r:embed="rId5"/>
            <a:stretch/>
          </p:blipFill>
          <p:spPr>
            <a:xfrm>
              <a:off x="4546080" y="3123000"/>
              <a:ext cx="2341080" cy="7509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6" name="object 7"/>
            <p:cNvPicPr/>
            <p:nvPr/>
          </p:nvPicPr>
          <p:blipFill>
            <a:blip r:embed="rId6"/>
            <a:stretch/>
          </p:blipFill>
          <p:spPr>
            <a:xfrm>
              <a:off x="6707520" y="2226600"/>
              <a:ext cx="180000" cy="1184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47" name="object 8"/>
          <p:cNvGrpSpPr/>
          <p:nvPr/>
        </p:nvGrpSpPr>
        <p:grpSpPr>
          <a:xfrm>
            <a:off x="0" y="12240"/>
            <a:ext cx="1620000" cy="1139760"/>
            <a:chOff x="0" y="12240"/>
            <a:chExt cx="1620000" cy="1139760"/>
          </a:xfrm>
        </p:grpSpPr>
        <p:pic>
          <p:nvPicPr>
            <p:cNvPr id="248" name="object 9"/>
            <p:cNvPicPr/>
            <p:nvPr/>
          </p:nvPicPr>
          <p:blipFill>
            <a:blip r:embed="rId7"/>
            <a:stretch/>
          </p:blipFill>
          <p:spPr>
            <a:xfrm>
              <a:off x="0" y="523800"/>
              <a:ext cx="9000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49" name="object 10"/>
            <p:cNvPicPr/>
            <p:nvPr/>
          </p:nvPicPr>
          <p:blipFill>
            <a:blip r:embed="rId8"/>
            <a:stretch/>
          </p:blipFill>
          <p:spPr>
            <a:xfrm>
              <a:off x="0" y="267840"/>
              <a:ext cx="12600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0" name="object 11"/>
            <p:cNvPicPr/>
            <p:nvPr/>
          </p:nvPicPr>
          <p:blipFill>
            <a:blip r:embed="rId9"/>
            <a:stretch/>
          </p:blipFill>
          <p:spPr>
            <a:xfrm>
              <a:off x="0" y="779400"/>
              <a:ext cx="540000" cy="24012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1" name="object 12"/>
            <p:cNvPicPr/>
            <p:nvPr/>
          </p:nvPicPr>
          <p:blipFill>
            <a:blip r:embed="rId10"/>
            <a:stretch/>
          </p:blipFill>
          <p:spPr>
            <a:xfrm>
              <a:off x="178200" y="12240"/>
              <a:ext cx="1441800" cy="24156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2" name="object 13"/>
            <p:cNvPicPr/>
            <p:nvPr/>
          </p:nvPicPr>
          <p:blipFill>
            <a:blip r:embed="rId11"/>
            <a:stretch/>
          </p:blipFill>
          <p:spPr>
            <a:xfrm>
              <a:off x="0" y="1033560"/>
              <a:ext cx="179280" cy="118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53" name="object 14"/>
            <p:cNvPicPr/>
            <p:nvPr/>
          </p:nvPicPr>
          <p:blipFill>
            <a:blip r:embed="rId12"/>
            <a:stretch/>
          </p:blipFill>
          <p:spPr>
            <a:xfrm>
              <a:off x="0" y="16200"/>
              <a:ext cx="180720" cy="23976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5" name="TextBox 3"/>
          <p:cNvSpPr/>
          <p:nvPr/>
        </p:nvSpPr>
        <p:spPr>
          <a:xfrm>
            <a:off x="1320355" y="1555978"/>
            <a:ext cx="4169196" cy="5217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Спасибо за внимание!</a:t>
            </a:r>
            <a:endParaRPr lang="ru-RU" sz="28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147" name="TextBox 3"/>
          <p:cNvSpPr/>
          <p:nvPr/>
        </p:nvSpPr>
        <p:spPr>
          <a:xfrm>
            <a:off x="2464560" y="22320"/>
            <a:ext cx="2369520" cy="516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800" b="1" strike="noStrike" spc="-1" dirty="0">
                <a:solidFill>
                  <a:srgbClr val="000000"/>
                </a:solidFill>
                <a:latin typeface="Arial"/>
              </a:rPr>
              <a:t>Содержание</a:t>
            </a:r>
            <a:endParaRPr lang="ru-RU" sz="2800" b="0" strike="noStrike" spc="-1" dirty="0">
              <a:latin typeface="Arial"/>
            </a:endParaRPr>
          </a:p>
        </p:txBody>
      </p:sp>
      <p:sp>
        <p:nvSpPr>
          <p:cNvPr id="148" name="TextBox 4"/>
          <p:cNvSpPr/>
          <p:nvPr/>
        </p:nvSpPr>
        <p:spPr>
          <a:xfrm>
            <a:off x="635040" y="545400"/>
            <a:ext cx="6400440" cy="32763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</a:rPr>
              <a:t>История создания ОМС-2 в Республике Татарстан</a:t>
            </a:r>
            <a:endParaRPr lang="ru-RU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3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</a:rPr>
              <a:t>Проблемы использования и «несогласованности» ОМС</a:t>
            </a:r>
            <a:endParaRPr lang="ru-RU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3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300" b="0" strike="noStrike" spc="-1" dirty="0">
                <a:solidFill>
                  <a:srgbClr val="000000"/>
                </a:solidFill>
                <a:latin typeface="Arial"/>
              </a:rPr>
              <a:t>Методика решения проблем</a:t>
            </a:r>
            <a:endParaRPr lang="ru-RU" sz="2300" b="0" strike="noStrike" spc="-1" dirty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ru-RU" sz="2300" b="0" strike="noStrike" spc="-1" dirty="0">
              <a:latin typeface="Arial"/>
            </a:endParaRPr>
          </a:p>
          <a:p>
            <a:pPr marL="285840" indent="-285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ru-RU" sz="2300" spc="-1" dirty="0">
                <a:latin typeface="Arial"/>
              </a:rPr>
              <a:t>Выводы</a:t>
            </a:r>
            <a:endParaRPr lang="ru-RU" sz="23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 idx="4294967295"/>
          </p:nvPr>
        </p:nvSpPr>
        <p:spPr>
          <a:xfrm>
            <a:off x="864503" y="58396"/>
            <a:ext cx="5812133" cy="436019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+mn-lt"/>
              </a:rPr>
              <a:t>Схемы ГГС, ОМС и СГС-1 (</a:t>
            </a:r>
            <a:r>
              <a:rPr lang="ru-RU" sz="2000" b="1" strike="noStrike" spc="-1" dirty="0" err="1">
                <a:solidFill>
                  <a:srgbClr val="000000"/>
                </a:solidFill>
                <a:latin typeface="+mn-lt"/>
              </a:rPr>
              <a:t>Атнинский</a:t>
            </a:r>
            <a:r>
              <a:rPr lang="ru-RU" sz="2000" b="1" strike="noStrike" spc="-1" dirty="0">
                <a:solidFill>
                  <a:srgbClr val="000000"/>
                </a:solidFill>
                <a:latin typeface="+mn-lt"/>
              </a:rPr>
              <a:t> р-н РТ)</a:t>
            </a:r>
            <a:endParaRPr lang="ru-RU" sz="2000" b="0" strike="noStrike" spc="-1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20" name="Рисунок 2"/>
          <p:cNvPicPr/>
          <p:nvPr/>
        </p:nvPicPr>
        <p:blipFill>
          <a:blip r:embed="rId3"/>
          <a:srcRect t="1296"/>
          <a:stretch/>
        </p:blipFill>
        <p:spPr>
          <a:xfrm>
            <a:off x="641830" y="541113"/>
            <a:ext cx="6034806" cy="3256920"/>
          </a:xfrm>
          <a:prstGeom prst="rect">
            <a:avLst/>
          </a:prstGeom>
          <a:ln w="0">
            <a:noFill/>
          </a:ln>
        </p:spPr>
      </p:pic>
      <p:pic>
        <p:nvPicPr>
          <p:cNvPr id="5" name="object 3"/>
          <p:cNvPicPr/>
          <p:nvPr/>
        </p:nvPicPr>
        <p:blipFill>
          <a:blip r:embed="rId4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1708247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object 2"/>
          <p:cNvGrpSpPr/>
          <p:nvPr/>
        </p:nvGrpSpPr>
        <p:grpSpPr>
          <a:xfrm>
            <a:off x="722880" y="2437200"/>
            <a:ext cx="6188760" cy="1450440"/>
            <a:chOff x="722880" y="2437200"/>
            <a:chExt cx="6188760" cy="1450440"/>
          </a:xfrm>
        </p:grpSpPr>
        <p:pic>
          <p:nvPicPr>
            <p:cNvPr id="151" name="object 4"/>
            <p:cNvPicPr/>
            <p:nvPr/>
          </p:nvPicPr>
          <p:blipFill>
            <a:blip r:embed="rId2"/>
            <a:stretch/>
          </p:blipFill>
          <p:spPr>
            <a:xfrm>
              <a:off x="5279040" y="2437200"/>
              <a:ext cx="1632600" cy="145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2" name="object 5"/>
            <p:cNvPicPr/>
            <p:nvPr/>
          </p:nvPicPr>
          <p:blipFill>
            <a:blip r:embed="rId3"/>
            <a:stretch/>
          </p:blipFill>
          <p:spPr>
            <a:xfrm>
              <a:off x="722880" y="3565800"/>
              <a:ext cx="4580280" cy="321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53" name="object 6"/>
          <p:cNvGrpSpPr/>
          <p:nvPr/>
        </p:nvGrpSpPr>
        <p:grpSpPr>
          <a:xfrm>
            <a:off x="0" y="3731040"/>
            <a:ext cx="722520" cy="156600"/>
            <a:chOff x="0" y="3731040"/>
            <a:chExt cx="722520" cy="156600"/>
          </a:xfrm>
        </p:grpSpPr>
        <p:pic>
          <p:nvPicPr>
            <p:cNvPr id="154" name="object 7"/>
            <p:cNvPicPr/>
            <p:nvPr/>
          </p:nvPicPr>
          <p:blipFill>
            <a:blip r:embed="rId4"/>
            <a:stretch/>
          </p:blipFill>
          <p:spPr>
            <a:xfrm>
              <a:off x="0" y="3731040"/>
              <a:ext cx="481680" cy="15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5" name="object 8"/>
            <p:cNvPicPr/>
            <p:nvPr/>
          </p:nvPicPr>
          <p:blipFill>
            <a:blip r:embed="rId5"/>
            <a:stretch/>
          </p:blipFill>
          <p:spPr>
            <a:xfrm>
              <a:off x="481680" y="3731040"/>
              <a:ext cx="240840" cy="156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156" name="Picture 2"/>
          <p:cNvPicPr/>
          <p:nvPr/>
        </p:nvPicPr>
        <p:blipFill>
          <a:blip r:embed="rId6"/>
          <a:srcRect l="9391" t="8195" r="5316" b="2439"/>
          <a:stretch/>
        </p:blipFill>
        <p:spPr>
          <a:xfrm>
            <a:off x="125280" y="2084760"/>
            <a:ext cx="1741680" cy="1641600"/>
          </a:xfrm>
          <a:prstGeom prst="rect">
            <a:avLst/>
          </a:prstGeom>
          <a:ln w="0">
            <a:noFill/>
          </a:ln>
        </p:spPr>
      </p:pic>
      <p:pic>
        <p:nvPicPr>
          <p:cNvPr id="157" name="Picture 4"/>
          <p:cNvPicPr/>
          <p:nvPr/>
        </p:nvPicPr>
        <p:blipFill>
          <a:blip r:embed="rId7"/>
          <a:srcRect l="28585" t="32213" r="17949" b="17441"/>
          <a:stretch/>
        </p:blipFill>
        <p:spPr>
          <a:xfrm>
            <a:off x="125280" y="500400"/>
            <a:ext cx="1740960" cy="1476360"/>
          </a:xfrm>
          <a:prstGeom prst="rect">
            <a:avLst/>
          </a:prstGeom>
          <a:ln w="0">
            <a:noFill/>
          </a:ln>
        </p:spPr>
      </p:pic>
      <p:pic>
        <p:nvPicPr>
          <p:cNvPr id="158" name="Рисунок 43"/>
          <p:cNvPicPr/>
          <p:nvPr/>
        </p:nvPicPr>
        <p:blipFill>
          <a:blip r:embed="rId8"/>
          <a:srcRect l="1161" t="6986" r="7857" b="910"/>
          <a:stretch/>
        </p:blipFill>
        <p:spPr>
          <a:xfrm>
            <a:off x="2006640" y="500400"/>
            <a:ext cx="4723920" cy="3231720"/>
          </a:xfrm>
          <a:prstGeom prst="rect">
            <a:avLst/>
          </a:prstGeom>
          <a:ln w="0">
            <a:noFill/>
          </a:ln>
        </p:spPr>
      </p:pic>
      <p:sp>
        <p:nvSpPr>
          <p:cNvPr id="159" name="TextBox 44"/>
          <p:cNvSpPr/>
          <p:nvPr/>
        </p:nvSpPr>
        <p:spPr>
          <a:xfrm>
            <a:off x="1121760" y="53280"/>
            <a:ext cx="4859640" cy="425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200" b="1" strike="noStrike" spc="-1">
                <a:solidFill>
                  <a:srgbClr val="000000"/>
                </a:solidFill>
                <a:latin typeface="Arial"/>
              </a:rPr>
              <a:t>Опорно-межевая сеть РТ (</a:t>
            </a:r>
            <a:r>
              <a:rPr lang="en-US" sz="2200" b="1" strike="noStrike" spc="-1">
                <a:solidFill>
                  <a:srgbClr val="000000"/>
                </a:solidFill>
                <a:latin typeface="Arial"/>
              </a:rPr>
              <a:t>~15000)</a:t>
            </a:r>
            <a:endParaRPr lang="ru-RU" sz="22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graphicFrame>
        <p:nvGraphicFramePr>
          <p:cNvPr id="161" name="Таблица 4"/>
          <p:cNvGraphicFramePr/>
          <p:nvPr>
            <p:extLst>
              <p:ext uri="{D42A27DB-BD31-4B8C-83A1-F6EECF244321}">
                <p14:modId xmlns:p14="http://schemas.microsoft.com/office/powerpoint/2010/main" val="3726417391"/>
              </p:ext>
            </p:extLst>
          </p:nvPr>
        </p:nvGraphicFramePr>
        <p:xfrm>
          <a:off x="803700" y="673680"/>
          <a:ext cx="5714640" cy="2970240"/>
        </p:xfrm>
        <a:graphic>
          <a:graphicData uri="http://schemas.openxmlformats.org/drawingml/2006/table">
            <a:tbl>
              <a:tblPr/>
              <a:tblGrid>
                <a:gridCol w="3000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4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003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Классность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Количество пунктов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Триангуляция 1-го класса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13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Триангуляция 2-го класса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85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2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Триангуляция 3-го класса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75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9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Триангуляция 4-го класса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0" strike="noStrike" spc="-1">
                          <a:solidFill>
                            <a:srgbClr val="000000"/>
                          </a:solidFill>
                          <a:latin typeface="Arial"/>
                        </a:rPr>
                        <a:t>12</a:t>
                      </a:r>
                      <a:endParaRPr lang="ru-RU" sz="2000" b="0" strike="noStrike" spc="-1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76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 Итого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lang="ru-RU" sz="2000" b="1" strike="noStrike" spc="-1" dirty="0">
                          <a:solidFill>
                            <a:srgbClr val="000000"/>
                          </a:solidFill>
                          <a:latin typeface="Arial"/>
                        </a:rPr>
                        <a:t>185</a:t>
                      </a:r>
                      <a:endParaRPr lang="ru-RU" sz="2000" b="0" strike="noStrike" spc="-1" dirty="0">
                        <a:latin typeface="Arial"/>
                      </a:endParaRPr>
                    </a:p>
                  </a:txBody>
                  <a:tcPr marL="3960" marR="3960" anchor="ctr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2" name="Google Shape;135;p5"/>
          <p:cNvSpPr/>
          <p:nvPr/>
        </p:nvSpPr>
        <p:spPr>
          <a:xfrm>
            <a:off x="515160" y="43200"/>
            <a:ext cx="6291720" cy="6008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Количество пунктов ГГС, используемых в проекте при создании ОМС-2 РТ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3" name="Google Shape;135;p5"/>
          <p:cNvSpPr/>
          <p:nvPr/>
        </p:nvSpPr>
        <p:spPr>
          <a:xfrm>
            <a:off x="475200" y="3673560"/>
            <a:ext cx="6482160" cy="189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900" b="1" strike="noStrike" spc="-1">
                <a:solidFill>
                  <a:srgbClr val="000000"/>
                </a:solidFill>
                <a:latin typeface="Arial"/>
                <a:ea typeface="Arial"/>
              </a:rPr>
              <a:t>(Яруллин А.А. - «Построение карты деформации ГГС в МСК-16 и определение фигуры квазигеоида РТ», 2013)</a:t>
            </a:r>
            <a:endParaRPr lang="ru-RU" sz="9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165" name="TextBox 3"/>
          <p:cNvSpPr/>
          <p:nvPr/>
        </p:nvSpPr>
        <p:spPr>
          <a:xfrm>
            <a:off x="592560" y="28080"/>
            <a:ext cx="6158160" cy="913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Письмо Управления </a:t>
            </a:r>
            <a:r>
              <a:rPr lang="ru-RU" sz="1800" b="1" strike="noStrike" spc="-1" dirty="0" err="1">
                <a:solidFill>
                  <a:srgbClr val="000000"/>
                </a:solidFill>
                <a:latin typeface="Arial"/>
              </a:rPr>
              <a:t>Росреестра</a:t>
            </a: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 по Пермскому краю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«О прекращении предоставления сведений </a:t>
            </a:r>
            <a:endParaRPr lang="ru-RU" sz="1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 dirty="0">
                <a:solidFill>
                  <a:srgbClr val="000000"/>
                </a:solidFill>
                <a:latin typeface="Arial"/>
              </a:rPr>
              <a:t>о пунктах ОМС из ГФДЗ»</a:t>
            </a:r>
            <a:endParaRPr lang="ru-RU" sz="1800" b="0" strike="noStrike" spc="-1" dirty="0">
              <a:latin typeface="Arial"/>
            </a:endParaRPr>
          </a:p>
        </p:txBody>
      </p:sp>
      <p:sp>
        <p:nvSpPr>
          <p:cNvPr id="166" name="TextBox 4"/>
          <p:cNvSpPr/>
          <p:nvPr/>
        </p:nvSpPr>
        <p:spPr>
          <a:xfrm>
            <a:off x="1562040" y="1035720"/>
            <a:ext cx="421956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1800" b="1" strike="noStrike" spc="-1">
                <a:solidFill>
                  <a:srgbClr val="000000"/>
                </a:solidFill>
                <a:latin typeface="Arial"/>
              </a:rPr>
              <a:t>От 08.04.2022 № Исх-2.1-24</a:t>
            </a:r>
            <a:r>
              <a:rPr lang="en-US" sz="1800" b="1" strike="noStrike" spc="-1">
                <a:solidFill>
                  <a:srgbClr val="000000"/>
                </a:solidFill>
                <a:latin typeface="Arial"/>
              </a:rPr>
              <a:t>/192-2022</a:t>
            </a:r>
            <a:endParaRPr lang="ru-RU" sz="1800" b="0" strike="noStrike" spc="-1">
              <a:latin typeface="Arial"/>
            </a:endParaRPr>
          </a:p>
        </p:txBody>
      </p:sp>
      <p:sp>
        <p:nvSpPr>
          <p:cNvPr id="167" name="Прямоугольник 5"/>
          <p:cNvSpPr/>
          <p:nvPr/>
        </p:nvSpPr>
        <p:spPr>
          <a:xfrm>
            <a:off x="558720" y="1565280"/>
            <a:ext cx="6400440" cy="1904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700" b="0" strike="noStrike" spc="-1">
                <a:solidFill>
                  <a:srgbClr val="000000"/>
                </a:solidFill>
                <a:latin typeface="Calibri"/>
              </a:rPr>
              <a:t>«В настоящее время Росреестром подготовлены Приказ Росреестра от 14.12.2021 N П/0592 «Об утверждении формы и состава сведений межевого плана, требований к его подготовке», проект приказа «Об утверждении формы технического плана и требований к его подготовке, состава содержащихся в нем сведений», в соответствии с которыми </a:t>
            </a:r>
            <a:r>
              <a:rPr lang="ru-RU" sz="1700" b="1" u="sng" strike="noStrike" spc="-1">
                <a:solidFill>
                  <a:srgbClr val="000000"/>
                </a:solidFill>
                <a:uFillTx/>
                <a:latin typeface="Calibri"/>
              </a:rPr>
              <a:t>пункты опорной межевой сети не могут применяться для проведения кадастровых работ</a:t>
            </a:r>
            <a:r>
              <a:rPr lang="ru-RU" sz="1700" b="0" strike="noStrike" spc="-1">
                <a:solidFill>
                  <a:srgbClr val="000000"/>
                </a:solidFill>
                <a:latin typeface="Calibri"/>
              </a:rPr>
              <a:t>»</a:t>
            </a:r>
            <a:endParaRPr lang="ru-RU" sz="1700" b="0" strike="noStrike" spc="-1"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object 3"/>
          <p:cNvPicPr/>
          <p:nvPr/>
        </p:nvPicPr>
        <p:blipFill>
          <a:blip r:embed="rId2"/>
          <a:stretch/>
        </p:blipFill>
        <p:spPr>
          <a:xfrm>
            <a:off x="0" y="2880"/>
            <a:ext cx="475200" cy="3884760"/>
          </a:xfrm>
          <a:prstGeom prst="rect">
            <a:avLst/>
          </a:prstGeom>
          <a:ln w="0">
            <a:noFill/>
          </a:ln>
        </p:spPr>
      </p:pic>
      <p:sp>
        <p:nvSpPr>
          <p:cNvPr id="169" name="TextBox 3"/>
          <p:cNvSpPr/>
          <p:nvPr/>
        </p:nvSpPr>
        <p:spPr>
          <a:xfrm>
            <a:off x="1248362" y="-8640"/>
            <a:ext cx="496787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</a:rPr>
              <a:t>Проблема «несогласованности» ОМС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70" name="Рисунок 4"/>
          <p:cNvPicPr/>
          <p:nvPr/>
        </p:nvPicPr>
        <p:blipFill>
          <a:blip r:embed="rId3"/>
          <a:stretch/>
        </p:blipFill>
        <p:spPr>
          <a:xfrm>
            <a:off x="635040" y="422280"/>
            <a:ext cx="6171840" cy="335916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" name="object 2"/>
          <p:cNvGrpSpPr/>
          <p:nvPr/>
        </p:nvGrpSpPr>
        <p:grpSpPr>
          <a:xfrm>
            <a:off x="722880" y="2437200"/>
            <a:ext cx="6188760" cy="1450440"/>
            <a:chOff x="722880" y="2437200"/>
            <a:chExt cx="6188760" cy="1450440"/>
          </a:xfrm>
        </p:grpSpPr>
        <p:pic>
          <p:nvPicPr>
            <p:cNvPr id="172" name="object 4"/>
            <p:cNvPicPr/>
            <p:nvPr/>
          </p:nvPicPr>
          <p:blipFill>
            <a:blip r:embed="rId2"/>
            <a:stretch/>
          </p:blipFill>
          <p:spPr>
            <a:xfrm>
              <a:off x="5279040" y="2437200"/>
              <a:ext cx="1632600" cy="145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3" name="object 5"/>
            <p:cNvPicPr/>
            <p:nvPr/>
          </p:nvPicPr>
          <p:blipFill>
            <a:blip r:embed="rId3"/>
            <a:stretch/>
          </p:blipFill>
          <p:spPr>
            <a:xfrm>
              <a:off x="722880" y="3565800"/>
              <a:ext cx="4580280" cy="321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174" name="object 6"/>
          <p:cNvGrpSpPr/>
          <p:nvPr/>
        </p:nvGrpSpPr>
        <p:grpSpPr>
          <a:xfrm>
            <a:off x="0" y="3731040"/>
            <a:ext cx="722520" cy="156600"/>
            <a:chOff x="0" y="3731040"/>
            <a:chExt cx="722520" cy="156600"/>
          </a:xfrm>
        </p:grpSpPr>
        <p:pic>
          <p:nvPicPr>
            <p:cNvPr id="175" name="object 7"/>
            <p:cNvPicPr/>
            <p:nvPr/>
          </p:nvPicPr>
          <p:blipFill>
            <a:blip r:embed="rId4"/>
            <a:stretch/>
          </p:blipFill>
          <p:spPr>
            <a:xfrm>
              <a:off x="0" y="3731040"/>
              <a:ext cx="481680" cy="15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6" name="object 8"/>
            <p:cNvPicPr/>
            <p:nvPr/>
          </p:nvPicPr>
          <p:blipFill>
            <a:blip r:embed="rId5"/>
            <a:stretch/>
          </p:blipFill>
          <p:spPr>
            <a:xfrm>
              <a:off x="481680" y="3731040"/>
              <a:ext cx="240840" cy="156600"/>
            </a:xfrm>
            <a:prstGeom prst="rect">
              <a:avLst/>
            </a:prstGeom>
            <a:ln w="0">
              <a:noFill/>
            </a:ln>
          </p:spPr>
        </p:pic>
      </p:grpSp>
      <p:sp>
        <p:nvSpPr>
          <p:cNvPr id="177" name="Google Shape;135;p5"/>
          <p:cNvSpPr/>
          <p:nvPr/>
        </p:nvSpPr>
        <p:spPr>
          <a:xfrm>
            <a:off x="1300680" y="78840"/>
            <a:ext cx="4312440" cy="259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51840" tIns="25920" rIns="51840" bIns="25920"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1360" b="1" strike="noStrike" spc="-1">
                <a:solidFill>
                  <a:srgbClr val="FFFFFF"/>
                </a:solidFill>
                <a:latin typeface="Arial"/>
                <a:ea typeface="Arial"/>
              </a:rPr>
              <a:t>Каркасная ГНСС сеть на район «Высокая Гора»</a:t>
            </a:r>
            <a:endParaRPr lang="ru-RU" sz="1360" b="0" strike="noStrike" spc="-1">
              <a:latin typeface="Arial"/>
            </a:endParaRPr>
          </a:p>
        </p:txBody>
      </p:sp>
      <p:pic>
        <p:nvPicPr>
          <p:cNvPr id="178" name="Рисунок 16"/>
          <p:cNvPicPr/>
          <p:nvPr/>
        </p:nvPicPr>
        <p:blipFill>
          <a:blip r:embed="rId6"/>
          <a:stretch/>
        </p:blipFill>
        <p:spPr>
          <a:xfrm>
            <a:off x="0" y="474840"/>
            <a:ext cx="6730560" cy="3255480"/>
          </a:xfrm>
          <a:prstGeom prst="rect">
            <a:avLst/>
          </a:prstGeom>
          <a:ln w="28575">
            <a:noFill/>
          </a:ln>
        </p:spPr>
      </p:pic>
      <p:sp>
        <p:nvSpPr>
          <p:cNvPr id="179" name="Равнобедренный треугольник 17"/>
          <p:cNvSpPr/>
          <p:nvPr/>
        </p:nvSpPr>
        <p:spPr>
          <a:xfrm>
            <a:off x="2806200" y="145332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0" name="Равнобедренный треугольник 18"/>
          <p:cNvSpPr/>
          <p:nvPr/>
        </p:nvSpPr>
        <p:spPr>
          <a:xfrm>
            <a:off x="1899360" y="171648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1" name="Равнобедренный треугольник 19"/>
          <p:cNvSpPr/>
          <p:nvPr/>
        </p:nvSpPr>
        <p:spPr>
          <a:xfrm>
            <a:off x="4058280" y="80676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Равнобедренный треугольник 20"/>
          <p:cNvSpPr/>
          <p:nvPr/>
        </p:nvSpPr>
        <p:spPr>
          <a:xfrm>
            <a:off x="4496040" y="127548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Равнобедренный треугольник 21"/>
          <p:cNvSpPr/>
          <p:nvPr/>
        </p:nvSpPr>
        <p:spPr>
          <a:xfrm>
            <a:off x="5346720" y="175032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Равнобедренный треугольник 22"/>
          <p:cNvSpPr/>
          <p:nvPr/>
        </p:nvSpPr>
        <p:spPr>
          <a:xfrm>
            <a:off x="5891400" y="226440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Равнобедренный треугольник 23"/>
          <p:cNvSpPr/>
          <p:nvPr/>
        </p:nvSpPr>
        <p:spPr>
          <a:xfrm>
            <a:off x="5362200" y="270936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Равнобедренный треугольник 24"/>
          <p:cNvSpPr/>
          <p:nvPr/>
        </p:nvSpPr>
        <p:spPr>
          <a:xfrm>
            <a:off x="3771720" y="315108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Равнобедренный треугольник 25"/>
          <p:cNvSpPr/>
          <p:nvPr/>
        </p:nvSpPr>
        <p:spPr>
          <a:xfrm>
            <a:off x="1422360" y="236268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Равнобедренный треугольник 26"/>
          <p:cNvSpPr/>
          <p:nvPr/>
        </p:nvSpPr>
        <p:spPr>
          <a:xfrm>
            <a:off x="167400" y="82656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9" name="Овал 27"/>
          <p:cNvSpPr/>
          <p:nvPr/>
        </p:nvSpPr>
        <p:spPr>
          <a:xfrm>
            <a:off x="4169880" y="1710486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Овал 28"/>
          <p:cNvSpPr/>
          <p:nvPr/>
        </p:nvSpPr>
        <p:spPr>
          <a:xfrm>
            <a:off x="3447360" y="231696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Овал 29"/>
          <p:cNvSpPr/>
          <p:nvPr/>
        </p:nvSpPr>
        <p:spPr>
          <a:xfrm>
            <a:off x="5097960" y="232884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2" name="Овал 30"/>
          <p:cNvSpPr/>
          <p:nvPr/>
        </p:nvSpPr>
        <p:spPr>
          <a:xfrm>
            <a:off x="3568320" y="298296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3" name="Овал 31"/>
          <p:cNvSpPr/>
          <p:nvPr/>
        </p:nvSpPr>
        <p:spPr>
          <a:xfrm>
            <a:off x="2832840" y="323388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Овал 32"/>
          <p:cNvSpPr/>
          <p:nvPr/>
        </p:nvSpPr>
        <p:spPr>
          <a:xfrm>
            <a:off x="1934640" y="193716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5" name="Овал 33"/>
          <p:cNvSpPr/>
          <p:nvPr/>
        </p:nvSpPr>
        <p:spPr>
          <a:xfrm>
            <a:off x="978480" y="196884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6" name="Овал 34"/>
          <p:cNvSpPr/>
          <p:nvPr/>
        </p:nvSpPr>
        <p:spPr>
          <a:xfrm>
            <a:off x="973080" y="253800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Овал 35"/>
          <p:cNvSpPr/>
          <p:nvPr/>
        </p:nvSpPr>
        <p:spPr>
          <a:xfrm>
            <a:off x="391320" y="1445400"/>
            <a:ext cx="180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8" name="Овал 36"/>
          <p:cNvSpPr/>
          <p:nvPr/>
        </p:nvSpPr>
        <p:spPr>
          <a:xfrm>
            <a:off x="834120" y="460440"/>
            <a:ext cx="234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9" name="5-конечная звезда 37"/>
          <p:cNvSpPr/>
          <p:nvPr/>
        </p:nvSpPr>
        <p:spPr>
          <a:xfrm>
            <a:off x="1854720" y="1290240"/>
            <a:ext cx="259920" cy="2271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0" name="Овал 38"/>
          <p:cNvSpPr/>
          <p:nvPr/>
        </p:nvSpPr>
        <p:spPr>
          <a:xfrm>
            <a:off x="1739520" y="615600"/>
            <a:ext cx="234360" cy="18288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1" name="Равнобедренный треугольник 39"/>
          <p:cNvSpPr/>
          <p:nvPr/>
        </p:nvSpPr>
        <p:spPr>
          <a:xfrm>
            <a:off x="1730160" y="591480"/>
            <a:ext cx="250920" cy="182880"/>
          </a:xfrm>
          <a:prstGeom prst="triangle">
            <a:avLst>
              <a:gd name="adj" fmla="val 50000"/>
            </a:avLst>
          </a:prstGeom>
          <a:noFill/>
          <a:ln w="76200">
            <a:solidFill>
              <a:srgbClr val="70AD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Google Shape;135;p5"/>
          <p:cNvSpPr/>
          <p:nvPr/>
        </p:nvSpPr>
        <p:spPr>
          <a:xfrm>
            <a:off x="401400" y="12240"/>
            <a:ext cx="651384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Каркасная ГНСС сеть </a:t>
            </a:r>
            <a:r>
              <a:rPr lang="ru-RU" sz="2000" b="1" spc="-1" dirty="0">
                <a:solidFill>
                  <a:srgbClr val="000000"/>
                </a:solidFill>
                <a:latin typeface="Arial"/>
                <a:ea typeface="Arial"/>
              </a:rPr>
              <a:t>проекта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 «Высокая Гора»</a:t>
            </a: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object 2"/>
          <p:cNvGrpSpPr/>
          <p:nvPr/>
        </p:nvGrpSpPr>
        <p:grpSpPr>
          <a:xfrm>
            <a:off x="722880" y="2437200"/>
            <a:ext cx="6188760" cy="1450440"/>
            <a:chOff x="722880" y="2437200"/>
            <a:chExt cx="6188760" cy="1450440"/>
          </a:xfrm>
        </p:grpSpPr>
        <p:pic>
          <p:nvPicPr>
            <p:cNvPr id="204" name="object 4"/>
            <p:cNvPicPr/>
            <p:nvPr/>
          </p:nvPicPr>
          <p:blipFill>
            <a:blip r:embed="rId2"/>
            <a:stretch/>
          </p:blipFill>
          <p:spPr>
            <a:xfrm>
              <a:off x="5279040" y="2437200"/>
              <a:ext cx="1632600" cy="14504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5" name="object 5"/>
            <p:cNvPicPr/>
            <p:nvPr/>
          </p:nvPicPr>
          <p:blipFill>
            <a:blip r:embed="rId3"/>
            <a:stretch/>
          </p:blipFill>
          <p:spPr>
            <a:xfrm>
              <a:off x="722880" y="3565800"/>
              <a:ext cx="4580280" cy="321840"/>
            </a:xfrm>
            <a:prstGeom prst="rect">
              <a:avLst/>
            </a:prstGeom>
            <a:ln w="0">
              <a:noFill/>
            </a:ln>
          </p:spPr>
        </p:pic>
      </p:grpSp>
      <p:grpSp>
        <p:nvGrpSpPr>
          <p:cNvPr id="206" name="object 6"/>
          <p:cNvGrpSpPr/>
          <p:nvPr/>
        </p:nvGrpSpPr>
        <p:grpSpPr>
          <a:xfrm>
            <a:off x="0" y="3731040"/>
            <a:ext cx="722520" cy="156600"/>
            <a:chOff x="0" y="3731040"/>
            <a:chExt cx="722520" cy="156600"/>
          </a:xfrm>
        </p:grpSpPr>
        <p:pic>
          <p:nvPicPr>
            <p:cNvPr id="207" name="object 7"/>
            <p:cNvPicPr/>
            <p:nvPr/>
          </p:nvPicPr>
          <p:blipFill>
            <a:blip r:embed="rId4"/>
            <a:stretch/>
          </p:blipFill>
          <p:spPr>
            <a:xfrm>
              <a:off x="0" y="3731040"/>
              <a:ext cx="481680" cy="1566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object 8"/>
            <p:cNvPicPr/>
            <p:nvPr/>
          </p:nvPicPr>
          <p:blipFill>
            <a:blip r:embed="rId5"/>
            <a:stretch/>
          </p:blipFill>
          <p:spPr>
            <a:xfrm>
              <a:off x="481680" y="3731040"/>
              <a:ext cx="240840" cy="156600"/>
            </a:xfrm>
            <a:prstGeom prst="rect">
              <a:avLst/>
            </a:prstGeom>
            <a:ln w="0">
              <a:noFill/>
            </a:ln>
          </p:spPr>
        </p:pic>
      </p:grpSp>
      <p:pic>
        <p:nvPicPr>
          <p:cNvPr id="209" name="Рисунок 11"/>
          <p:cNvPicPr/>
          <p:nvPr/>
        </p:nvPicPr>
        <p:blipFill>
          <a:blip r:embed="rId6"/>
          <a:stretch/>
        </p:blipFill>
        <p:spPr>
          <a:xfrm>
            <a:off x="3507120" y="597960"/>
            <a:ext cx="3209760" cy="3126960"/>
          </a:xfrm>
          <a:prstGeom prst="rect">
            <a:avLst/>
          </a:prstGeom>
          <a:ln w="28575">
            <a:solidFill>
              <a:srgbClr val="000000"/>
            </a:solidFill>
            <a:round/>
          </a:ln>
        </p:spPr>
      </p:pic>
      <p:sp>
        <p:nvSpPr>
          <p:cNvPr id="211" name="Прямоугольник 13"/>
          <p:cNvSpPr/>
          <p:nvPr/>
        </p:nvSpPr>
        <p:spPr>
          <a:xfrm>
            <a:off x="165600" y="1490063"/>
            <a:ext cx="3220920" cy="21222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108000">
              <a:lnSpc>
                <a:spcPct val="150000"/>
              </a:lnSpc>
              <a:buNone/>
            </a:pP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где 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en-US" sz="1400" b="0" strike="noStrike" spc="-1" baseline="-25000" dirty="0">
                <a:solidFill>
                  <a:srgbClr val="000000"/>
                </a:solidFill>
                <a:latin typeface="Arial"/>
                <a:ea typeface="Times New Roman"/>
              </a:rPr>
              <a:t>arp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– вертикальное значение высоты антенны (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antenna reference point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), </a:t>
            </a:r>
            <a:endParaRPr lang="ru-RU" sz="1100" b="0" strike="noStrike" spc="-1" dirty="0">
              <a:latin typeface="Arial"/>
            </a:endParaRPr>
          </a:p>
          <a:p>
            <a:pPr marL="108000">
              <a:lnSpc>
                <a:spcPct val="150000"/>
              </a:lnSpc>
              <a:buNone/>
            </a:pPr>
            <a:r>
              <a:rPr lang="en-US" sz="1100" b="0" strike="noStrike" spc="-1" dirty="0" err="1">
                <a:solidFill>
                  <a:srgbClr val="000000"/>
                </a:solidFill>
                <a:latin typeface="Arial"/>
                <a:ea typeface="Times New Roman"/>
              </a:rPr>
              <a:t>H</a:t>
            </a:r>
            <a:r>
              <a:rPr lang="en-US" sz="1400" b="0" strike="noStrike" spc="-1" baseline="-25000" dirty="0" err="1">
                <a:solidFill>
                  <a:srgbClr val="000000"/>
                </a:solidFill>
                <a:latin typeface="Arial"/>
                <a:ea typeface="Times New Roman"/>
              </a:rPr>
              <a:t>slant</a:t>
            </a:r>
            <a:r>
              <a:rPr lang="en-US" sz="1100" b="0" strike="noStrike" spc="-1" baseline="-25000" dirty="0">
                <a:solidFill>
                  <a:srgbClr val="000000"/>
                </a:solidFill>
                <a:latin typeface="Arial"/>
                <a:ea typeface="Times New Roman"/>
              </a:rPr>
              <a:t> 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– наклонное значение высоты антенны, взятой из электронного журнала наблюдений,</a:t>
            </a:r>
            <a:endParaRPr lang="ru-RU" sz="1100" b="0" strike="noStrike" spc="-1" dirty="0">
              <a:latin typeface="Arial"/>
            </a:endParaRPr>
          </a:p>
          <a:p>
            <a:pPr marL="108000">
              <a:lnSpc>
                <a:spcPct val="15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R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– радиус антенны 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THA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800961+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REC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,</a:t>
            </a:r>
            <a:endParaRPr lang="ru-RU" sz="1100" b="0" strike="noStrike" spc="-1" dirty="0">
              <a:latin typeface="Arial"/>
            </a:endParaRPr>
          </a:p>
          <a:p>
            <a:pPr marL="108000">
              <a:lnSpc>
                <a:spcPct val="150000"/>
              </a:lnSpc>
              <a:buNone/>
            </a:pP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d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 – расстояние от низа приёмника до фазового центра антенны 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THA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800961+</a:t>
            </a:r>
            <a:r>
              <a:rPr lang="en-US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REC</a:t>
            </a:r>
            <a:r>
              <a:rPr lang="ru-RU" sz="1100" b="0" strike="noStrike" spc="-1" dirty="0">
                <a:solidFill>
                  <a:srgbClr val="000000"/>
                </a:solidFill>
                <a:latin typeface="Arial"/>
                <a:ea typeface="Times New Roman"/>
              </a:rPr>
              <a:t>.</a:t>
            </a:r>
            <a:endParaRPr lang="ru-RU" sz="1100" b="0" strike="noStrike" spc="-1" dirty="0">
              <a:latin typeface="Arial"/>
            </a:endParaRPr>
          </a:p>
        </p:txBody>
      </p:sp>
      <p:sp>
        <p:nvSpPr>
          <p:cNvPr id="212" name="Google Shape;135;p5"/>
          <p:cNvSpPr/>
          <p:nvPr/>
        </p:nvSpPr>
        <p:spPr>
          <a:xfrm>
            <a:off x="1473840" y="61560"/>
            <a:ext cx="3656520" cy="39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anchor="t">
            <a:spAutoFit/>
          </a:bodyPr>
          <a:lstStyle/>
          <a:p>
            <a:pPr>
              <a:lnSpc>
                <a:spcPct val="100000"/>
              </a:lnSpc>
              <a:buNone/>
            </a:pP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Подготовка </a:t>
            </a:r>
            <a:r>
              <a:rPr lang="en-US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RINEX </a:t>
            </a:r>
            <a:r>
              <a:rPr lang="ru-RU" sz="2000" b="1" strike="noStrike" spc="-1" dirty="0">
                <a:solidFill>
                  <a:srgbClr val="000000"/>
                </a:solidFill>
                <a:latin typeface="Arial"/>
                <a:ea typeface="Arial"/>
              </a:rPr>
              <a:t>файлов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88" y="666337"/>
            <a:ext cx="3294904" cy="82372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963</Words>
  <Application>Microsoft Office PowerPoint</Application>
  <PresentationFormat>Произвольный</PresentationFormat>
  <Paragraphs>290</Paragraphs>
  <Slides>19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Symbol</vt:lpstr>
      <vt:lpstr>Times New Roman</vt:lpstr>
      <vt:lpstr>Wingdings</vt:lpstr>
      <vt:lpstr>Office Theme</vt:lpstr>
      <vt:lpstr>Office Theme</vt:lpstr>
      <vt:lpstr>Презентация PowerPoint</vt:lpstr>
      <vt:lpstr>Презентация PowerPoint</vt:lpstr>
      <vt:lpstr>Схемы ГГС, ОМС и СГС-1 (Атнинский р-н РТ)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Шаблон.cdr</dc:title>
  <dc:subject/>
  <dc:creator>Олеся</dc:creator>
  <dc:description/>
  <cp:lastModifiedBy>Zagretdinov</cp:lastModifiedBy>
  <cp:revision>34</cp:revision>
  <dcterms:created xsi:type="dcterms:W3CDTF">2024-08-12T09:09:07Z</dcterms:created>
  <dcterms:modified xsi:type="dcterms:W3CDTF">2024-08-23T07:48:15Z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2024-07-30T00:00:00Z</vt:filetime>
  </property>
  <property fmtid="{D5CDD505-2E9C-101B-9397-08002B2CF9AE}" pid="3" name="Creator">
    <vt:lpwstr>CorelDRAW 2020</vt:lpwstr>
  </property>
  <property fmtid="{D5CDD505-2E9C-101B-9397-08002B2CF9AE}" pid="4" name="LastSaved">
    <vt:filetime>2024-08-12T00:00:00Z</vt:filetime>
  </property>
  <property fmtid="{D5CDD505-2E9C-101B-9397-08002B2CF9AE}" pid="5" name="PresentationFormat">
    <vt:lpwstr>Произвольный</vt:lpwstr>
  </property>
  <property fmtid="{D5CDD505-2E9C-101B-9397-08002B2CF9AE}" pid="6" name="Slides">
    <vt:i4>26</vt:i4>
  </property>
</Properties>
</file>