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29" r:id="rId2"/>
    <p:sldId id="3118" r:id="rId3"/>
    <p:sldId id="2922" r:id="rId4"/>
    <p:sldId id="2930" r:id="rId5"/>
    <p:sldId id="3088" r:id="rId6"/>
    <p:sldId id="2599" r:id="rId7"/>
    <p:sldId id="3119" r:id="rId8"/>
    <p:sldId id="3120" r:id="rId9"/>
    <p:sldId id="2950" r:id="rId10"/>
    <p:sldId id="2939" r:id="rId11"/>
    <p:sldId id="2817" r:id="rId12"/>
    <p:sldId id="3134" r:id="rId13"/>
    <p:sldId id="2673" r:id="rId14"/>
    <p:sldId id="2867" r:id="rId15"/>
    <p:sldId id="2997" r:id="rId16"/>
    <p:sldId id="2979" r:id="rId17"/>
    <p:sldId id="2949" r:id="rId18"/>
    <p:sldId id="2954" r:id="rId19"/>
    <p:sldId id="2980" r:id="rId20"/>
    <p:sldId id="29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Bogdanovich" initials="OB" lastIdx="1" clrIdx="0">
    <p:extLst>
      <p:ext uri="{19B8F6BF-5375-455C-9EA6-DF929625EA0E}">
        <p15:presenceInfo xmlns:p15="http://schemas.microsoft.com/office/powerpoint/2012/main" userId="179175519116efb8" providerId="Windows Live"/>
      </p:ext>
    </p:extLst>
  </p:cmAuthor>
  <p:cmAuthor id="2" name="Bogdanovich" initials="OB" lastIdx="1" clrIdx="1">
    <p:extLst>
      <p:ext uri="{19B8F6BF-5375-455C-9EA6-DF929625EA0E}">
        <p15:presenceInfo xmlns:p15="http://schemas.microsoft.com/office/powerpoint/2012/main" userId="Bogdanovi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137"/>
    <a:srgbClr val="001529"/>
    <a:srgbClr val="003298"/>
    <a:srgbClr val="E6E6E6"/>
    <a:srgbClr val="003399"/>
    <a:srgbClr val="4B3AB3"/>
    <a:srgbClr val="BFCCE5"/>
    <a:srgbClr val="00ABF0"/>
    <a:srgbClr val="00194C"/>
    <a:srgbClr val="105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3" autoAdjust="0"/>
    <p:restoredTop sz="96340" autoAdjust="0"/>
  </p:normalViewPr>
  <p:slideViewPr>
    <p:cSldViewPr snapToGrid="0">
      <p:cViewPr>
        <p:scale>
          <a:sx n="150" d="100"/>
          <a:sy n="150" d="100"/>
        </p:scale>
        <p:origin x="-1722" y="-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41038646129418E-2"/>
          <c:y val="6.5243240062431762E-2"/>
          <c:w val="0.92329142914876272"/>
          <c:h val="0.86951351987513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янв.24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32A3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FB3-4122-8805-B735012F617E}"/>
              </c:ext>
            </c:extLst>
          </c:dPt>
          <c:dPt>
            <c:idx val="1"/>
            <c:invertIfNegative val="0"/>
            <c:bubble3D val="0"/>
            <c:spPr>
              <a:solidFill>
                <a:srgbClr val="F3853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FB3-4122-8805-B735012F617E}"/>
              </c:ext>
            </c:extLst>
          </c:dPt>
          <c:dPt>
            <c:idx val="2"/>
            <c:invertIfNegative val="0"/>
            <c:bubble3D val="0"/>
            <c:spPr>
              <a:solidFill>
                <a:srgbClr val="89DA7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FB3-4122-8805-B735012F617E}"/>
              </c:ext>
            </c:extLst>
          </c:dPt>
          <c:dPt>
            <c:idx val="3"/>
            <c:invertIfNegative val="0"/>
            <c:bubble3D val="0"/>
            <c:spPr>
              <a:solidFill>
                <a:srgbClr val="3E84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FB3-4122-8805-B735012F617E}"/>
              </c:ext>
            </c:extLst>
          </c:dPt>
          <c:dLbls>
            <c:dLbl>
              <c:idx val="1"/>
              <c:layout>
                <c:manualLayout>
                  <c:x val="0"/>
                  <c:y val="6.5221321106646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B3-4122-8805-B735012F617E}"/>
                </c:ext>
              </c:extLst>
            </c:dLbl>
            <c:dLbl>
              <c:idx val="2"/>
              <c:layout>
                <c:manualLayout>
                  <c:x val="-2.6189282108472294E-3"/>
                  <c:y val="0.2565964863401982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B3-4122-8805-B735012F6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ir Pro" panose="00000500000000000000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Отказ/нет связи</c:v>
                </c:pt>
                <c:pt idx="1">
                  <c:v>Не зарегистрированы</c:v>
                </c:pt>
                <c:pt idx="2">
                  <c:v>Пользуются</c:v>
                </c:pt>
                <c:pt idx="3">
                  <c:v>Самые активные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45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B3-4122-8805-B735012F61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6"/>
        <c:overlap val="22"/>
        <c:axId val="1668950751"/>
        <c:axId val="1668956575"/>
      </c:barChart>
      <c:catAx>
        <c:axId val="16689507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8956575"/>
        <c:crosses val="autoZero"/>
        <c:auto val="1"/>
        <c:lblAlgn val="ctr"/>
        <c:lblOffset val="100"/>
        <c:noMultiLvlLbl val="0"/>
      </c:catAx>
      <c:valAx>
        <c:axId val="166895657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668950751"/>
        <c:crosses val="autoZero"/>
        <c:crossBetween val="between"/>
        <c:majorUnit val="20"/>
        <c:min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latin typeface="VTB Group Book" panose="020B0503040504020204" pitchFamily="34" charset="-52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95152251232403E-2"/>
          <c:y val="5.2031374509133144E-2"/>
          <c:w val="0.85144652557630962"/>
          <c:h val="0.9078011876884021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6C8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55-4CE1-828F-E838945F93D2}"/>
              </c:ext>
            </c:extLst>
          </c:dPt>
          <c:dPt>
            <c:idx val="1"/>
            <c:bubble3D val="0"/>
            <c:spPr>
              <a:solidFill>
                <a:srgbClr val="68A33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55-4CE1-828F-E838945F93D2}"/>
              </c:ext>
            </c:extLst>
          </c:dPt>
          <c:dPt>
            <c:idx val="2"/>
            <c:bubble3D val="0"/>
            <c:spPr>
              <a:solidFill>
                <a:srgbClr val="68A4C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255-4CE1-828F-E838945F93D2}"/>
              </c:ext>
            </c:extLst>
          </c:dPt>
          <c:dPt>
            <c:idx val="3"/>
            <c:bubble3D val="0"/>
            <c:spPr>
              <a:solidFill>
                <a:srgbClr val="3567A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255-4CE1-828F-E838945F93D2}"/>
              </c:ext>
            </c:extLst>
          </c:dPt>
          <c:dPt>
            <c:idx val="4"/>
            <c:bubble3D val="0"/>
            <c:spPr>
              <a:solidFill>
                <a:srgbClr val="96CFE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255-4CE1-828F-E838945F93D2}"/>
              </c:ext>
            </c:extLst>
          </c:dPt>
          <c:dPt>
            <c:idx val="5"/>
            <c:bubble3D val="0"/>
            <c:spPr>
              <a:solidFill>
                <a:srgbClr val="B077B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255-4CE1-828F-E838945F93D2}"/>
              </c:ext>
            </c:extLst>
          </c:dPt>
          <c:cat>
            <c:strRef>
              <c:f>Лист1!$A$2:$A$7</c:f>
              <c:strCache>
                <c:ptCount val="6"/>
                <c:pt idx="0">
                  <c:v>Земли сельскохозяйственного назначения</c:v>
                </c:pt>
                <c:pt idx="1">
                  <c:v>Земли лесного фонда
(искл. болота)</c:v>
                </c:pt>
                <c:pt idx="2">
                  <c:v>Болота</c:v>
                </c:pt>
                <c:pt idx="3">
                  <c:v>Осушенные болота</c:v>
                </c:pt>
                <c:pt idx="4">
                  <c:v>Земли водного фонда</c:v>
                </c:pt>
                <c:pt idx="5">
                  <c:v>Земли транспорта и пр.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159.6</c:v>
                </c:pt>
                <c:pt idx="1">
                  <c:v>133.80000000000001</c:v>
                </c:pt>
                <c:pt idx="2">
                  <c:v>26.3</c:v>
                </c:pt>
                <c:pt idx="3">
                  <c:v>10.3</c:v>
                </c:pt>
                <c:pt idx="4">
                  <c:v>6.2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55-4CE1-828F-E838945F9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20248607411079E-2"/>
          <c:y val="9.6691088339592599E-2"/>
          <c:w val="0.87848926169543207"/>
          <c:h val="0.81443615693427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6C8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7D-4E74-A236-EA26943DDF4F}"/>
              </c:ext>
            </c:extLst>
          </c:dPt>
          <c:dPt>
            <c:idx val="1"/>
            <c:bubble3D val="0"/>
            <c:spPr>
              <a:solidFill>
                <a:srgbClr val="9BD3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7D-4E74-A236-EA26943DDF4F}"/>
              </c:ext>
            </c:extLst>
          </c:dPt>
          <c:dPt>
            <c:idx val="2"/>
            <c:bubble3D val="0"/>
            <c:spPr>
              <a:solidFill>
                <a:srgbClr val="499E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7D-4E74-A236-EA26943DDF4F}"/>
              </c:ext>
            </c:extLst>
          </c:dPt>
          <c:dPt>
            <c:idx val="3"/>
            <c:bubble3D val="0"/>
            <c:spPr>
              <a:solidFill>
                <a:srgbClr val="68A33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7D-4E74-A236-EA26943DDF4F}"/>
              </c:ext>
            </c:extLst>
          </c:dPt>
          <c:dPt>
            <c:idx val="4"/>
            <c:bubble3D val="0"/>
            <c:spPr>
              <a:solidFill>
                <a:srgbClr val="68A4C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7D-4E74-A236-EA26943DDF4F}"/>
              </c:ext>
            </c:extLst>
          </c:dPt>
          <c:dPt>
            <c:idx val="5"/>
            <c:bubble3D val="0"/>
            <c:spPr>
              <a:solidFill>
                <a:srgbClr val="3567A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47D-4E74-A236-EA26943DDF4F}"/>
              </c:ext>
            </c:extLst>
          </c:dPt>
          <c:dPt>
            <c:idx val="6"/>
            <c:bubble3D val="0"/>
            <c:spPr>
              <a:solidFill>
                <a:srgbClr val="96CFE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47D-4E74-A236-EA26943DDF4F}"/>
              </c:ext>
            </c:extLst>
          </c:dPt>
          <c:dPt>
            <c:idx val="7"/>
            <c:bubble3D val="0"/>
            <c:spPr>
              <a:solidFill>
                <a:srgbClr val="B077B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47D-4E74-A236-EA26943DDF4F}"/>
              </c:ext>
            </c:extLst>
          </c:dPt>
          <c:cat>
            <c:strRef>
              <c:f>Лист1!$A$2:$A$9</c:f>
              <c:strCache>
                <c:ptCount val="8"/>
                <c:pt idx="0">
                  <c:v>Пашни</c:v>
                </c:pt>
                <c:pt idx="1">
                  <c:v>Травянистая
растительность</c:v>
                </c:pt>
                <c:pt idx="2">
                  <c:v>Хвойные леса</c:v>
                </c:pt>
                <c:pt idx="3">
                  <c:v>Мелколиственные
леса</c:v>
                </c:pt>
                <c:pt idx="4">
                  <c:v>Болота</c:v>
                </c:pt>
                <c:pt idx="5">
                  <c:v>Осушенные болота</c:v>
                </c:pt>
                <c:pt idx="6">
                  <c:v>Водоёмы</c:v>
                </c:pt>
                <c:pt idx="7">
                  <c:v>Объекты
дорожного
хозяйства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11.42393528064</c:v>
                </c:pt>
                <c:pt idx="1">
                  <c:v>57.7</c:v>
                </c:pt>
                <c:pt idx="2">
                  <c:v>25.1</c:v>
                </c:pt>
                <c:pt idx="3">
                  <c:v>166.2</c:v>
                </c:pt>
                <c:pt idx="4" formatCode="0">
                  <c:v>22</c:v>
                </c:pt>
                <c:pt idx="5">
                  <c:v>14.6</c:v>
                </c:pt>
                <c:pt idx="6">
                  <c:v>6.3</c:v>
                </c:pt>
                <c:pt idx="7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47D-4E74-A236-EA26943DD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A1CCC9B-56BC-49B1-A701-7C6212D9B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DA54310-0626-43CC-BF04-17D8AF9FAA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C54E7-3ADC-4EF3-9D08-D21D81E01F8A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D85925-77B5-400C-BF95-0C341A9C9A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EB8ADB-D4F3-4B56-8331-8061CBD6A8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A5E82-EFEF-427E-A6E7-ADA1F59D1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7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C635D-1C90-4E84-8962-18238351C412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19AF0-9833-4654-87C2-F4899D0DF1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9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97F0-8130-4B28-9F0D-5D24C46D55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0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8E2E1-58C5-214A-AFE7-FF5827B0C6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61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2A85E-37B8-9CFE-1DC6-B746F4026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728236-709D-7211-38C8-B15779FA5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808296-F8E7-B1F8-99FC-462EE6143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412B1F-D66F-E78C-CB76-1C20B23DE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2ADC1-BFB8-47E2-8A84-16B5F06F033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33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делали отчет затопления г. Тулуна в Иркутской области в 2019 г.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 материалам ДЗЗ делался оперативной отчет о развитии ситуации, подсчитали, какое количество строений оказалось в зоне ЧС и какие это здания (жилые, промышленные и т.д.). Эта информация нужна страховщикам для верификации и оценки страховых случаев, оценки убытков, выявления недобросовестных заявок на страховые премии (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fraud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detection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Также мы предоставляем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космосъемку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аналитику для экспертизы в суде, причем это может быть и страховщик и страхователь, у нас были такие случаи.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48840-9726-4311-BBE1-6009FAEEE2B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3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19AF0-9833-4654-87C2-F4899D0DF1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07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19AF0-9833-4654-87C2-F4899D0DF1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5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0AEC-A10D-4467-9CF7-A93FA5D7222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5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19AF0-9833-4654-87C2-F4899D0DF1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30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19AF0-9833-4654-87C2-F4899D0DF13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2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20D5-B722-49EE-8F5D-5A4955A01265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B276-25A0-4745-884A-987A24E0F4FF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6CE6-8A93-4539-9B68-6903C8AACABB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9350" y="188640"/>
            <a:ext cx="10849205" cy="548681"/>
          </a:xfrm>
        </p:spPr>
        <p:txBody>
          <a:bodyPr anchor="t">
            <a:normAutofit/>
          </a:bodyPr>
          <a:lstStyle>
            <a:lvl1pPr algn="l">
              <a:defRPr sz="25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39349" y="764704"/>
            <a:ext cx="11233248" cy="52565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976148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9350" y="188640"/>
            <a:ext cx="10849205" cy="548681"/>
          </a:xfrm>
        </p:spPr>
        <p:txBody>
          <a:bodyPr anchor="t">
            <a:normAutofit/>
          </a:bodyPr>
          <a:lstStyle>
            <a:lvl1pPr algn="l">
              <a:defRPr sz="25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39349" y="764704"/>
            <a:ext cx="11233248" cy="52565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02263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A5CA-F505-4BD5-A513-7EFBD429310A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0DBD-D20A-42E2-B81C-3E6DB993BF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079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39350" y="188640"/>
            <a:ext cx="10849205" cy="548681"/>
          </a:xfrm>
        </p:spPr>
        <p:txBody>
          <a:bodyPr anchor="t">
            <a:normAutofit/>
          </a:bodyPr>
          <a:lstStyle>
            <a:lvl1pPr algn="l">
              <a:defRPr sz="25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39349" y="764704"/>
            <a:ext cx="11233248" cy="52565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4088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3C2BF8-EA83-2146-B6AF-51E12EC8F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48" y="-39553"/>
            <a:ext cx="1078517" cy="796502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E1F10D2-7B60-48FC-8E0B-9A400184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DD560466-06F8-4D25-AA37-9BBC9473C53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087540-54F8-451B-A41F-9A681AE00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822" y="735518"/>
            <a:ext cx="783768" cy="1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7333-36AD-4B82-B3E8-A7E07C6FF5D2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187317" cy="365125"/>
          </a:xfrm>
        </p:spPr>
        <p:txBody>
          <a:bodyPr/>
          <a:lstStyle>
            <a:lvl1pPr>
              <a:defRPr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defRPr>
            </a:lvl1pPr>
          </a:lstStyle>
          <a:p>
            <a:fld id="{285DC19C-03DA-4066-9FF7-D0BF1BC6D6F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2DCEFD-144E-3A8B-7471-A116BFD31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48" y="-39553"/>
            <a:ext cx="1078517" cy="7965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9130E1-9B6A-AEEB-4AF4-D9D0A02140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822" y="735518"/>
            <a:ext cx="783768" cy="1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ACD4-1742-4856-8A7A-A93547C30FED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D039-2CE3-4E2B-9246-A1C84A4BC87E}" type="datetime1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39978-B8AB-4433-8618-84F91499ADEE}" type="datetime1">
              <a:rPr lang="ru-RU" smtClean="0"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DB0F-0F6E-4575-B41E-C632FBBBDF5A}" type="datetime1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7936A-251C-4DA7-A0B3-4F3B7AAB41B2}" type="datetime1">
              <a:rPr lang="ru-RU" smtClean="0"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849FEE-7B12-307F-E682-F5A31EAC0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48" y="-39553"/>
            <a:ext cx="1078517" cy="7965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E39D6E-2059-73B3-9C88-726CC0BDC0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822" y="735518"/>
            <a:ext cx="783768" cy="1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0249-9AE9-4956-AEBE-2442B905A218}" type="datetime1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0908-2DA4-4087-AF3B-D6CF481AB5C0}" type="datetime1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B091C-FE1C-48F8-8150-B685AB464CBC}" type="datetime1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6" r:id="rId14"/>
    <p:sldLayoutId id="2147483667" r:id="rId15"/>
    <p:sldLayoutId id="214748366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microsoft.com/office/2007/relationships/hdphoto" Target="../media/hdphoto1.wdp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6.png"/><Relationship Id="rId9" Type="http://schemas.microsoft.com/office/2007/relationships/hdphoto" Target="../media/hdphoto3.wdp"/><Relationship Id="rId1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129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onovosti.terratech.ru/nature/parnikovye-gazy-na-kontrole-chto-mozhet-predlozhit-kosmos/" TargetMode="Externa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3.svg"/><Relationship Id="rId2" Type="http://schemas.openxmlformats.org/officeDocument/2006/relationships/hyperlink" Target="https://geonovosti.terratech.ru/nature/parnikovye-gazy-na-kontrole-chto-mozhet-predlozhit-kosmo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hyperlink" Target="https://geonovosti.terratech.ru/ecology/kosmicheskiy-vzglyad-na-metan-monitoring-vybrosov-v-rossii-2023-/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png"/><Relationship Id="rId3" Type="http://schemas.openxmlformats.org/officeDocument/2006/relationships/image" Target="../media/image24.png"/><Relationship Id="rId21" Type="http://schemas.openxmlformats.org/officeDocument/2006/relationships/image" Target="../media/image40.png"/><Relationship Id="rId7" Type="http://schemas.openxmlformats.org/officeDocument/2006/relationships/image" Target="../media/image28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3.png"/><Relationship Id="rId16" Type="http://schemas.openxmlformats.org/officeDocument/2006/relationships/image" Target="../media/image35.jp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image" Target="../media/image34.svg"/><Relationship Id="rId23" Type="http://schemas.openxmlformats.org/officeDocument/2006/relationships/image" Target="../media/image42.png"/><Relationship Id="rId10" Type="http://schemas.openxmlformats.org/officeDocument/2006/relationships/image" Target="../media/image29.gif"/><Relationship Id="rId19" Type="http://schemas.openxmlformats.org/officeDocument/2006/relationships/image" Target="../media/image38.png"/><Relationship Id="rId4" Type="http://schemas.openxmlformats.org/officeDocument/2006/relationships/image" Target="../media/image25.svg"/><Relationship Id="rId9" Type="http://schemas.openxmlformats.org/officeDocument/2006/relationships/image" Target="../media/image17.svg"/><Relationship Id="rId14" Type="http://schemas.openxmlformats.org/officeDocument/2006/relationships/image" Target="../media/image33.png"/><Relationship Id="rId22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11" Type="http://schemas.openxmlformats.org/officeDocument/2006/relationships/image" Target="../media/image66.sv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hyperlink" Target="https://dgearth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41.sv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46D105-D9DE-41CE-88BF-51915263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38937" r="13482" b="136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EBB34E3-A457-49F4-8DDD-2A2BD7C8D945}"/>
              </a:ext>
            </a:extLst>
          </p:cNvPr>
          <p:cNvSpPr/>
          <p:nvPr/>
        </p:nvSpPr>
        <p:spPr>
          <a:xfrm>
            <a:off x="0" y="0"/>
            <a:ext cx="12205072" cy="6858002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16000"/>
                  <a:alpha val="72000"/>
                </a:schemeClr>
              </a:gs>
              <a:gs pos="69000">
                <a:srgbClr val="002060">
                  <a:alpha val="51000"/>
                </a:srgbClr>
              </a:gs>
              <a:gs pos="92000">
                <a:schemeClr val="tx2">
                  <a:alpha val="88000"/>
                  <a:lumMod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27AC0B76-4A5D-4661-B0D0-047123964761}"/>
              </a:ext>
            </a:extLst>
          </p:cNvPr>
          <p:cNvSpPr/>
          <p:nvPr/>
        </p:nvSpPr>
        <p:spPr>
          <a:xfrm rot="18907318">
            <a:off x="-1259142" y="5155758"/>
            <a:ext cx="15094195" cy="15263759"/>
          </a:xfrm>
          <a:prstGeom prst="arc">
            <a:avLst>
              <a:gd name="adj1" fmla="val 16573706"/>
              <a:gd name="adj2" fmla="val 21175555"/>
            </a:avLst>
          </a:prstGeom>
          <a:ln>
            <a:gradFill>
              <a:gsLst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92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7651983-8F14-4023-A964-E17F30A3D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04775">
            <a:off x="7257916" y="5127478"/>
            <a:ext cx="403201" cy="292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8546C6-7EC2-477E-8441-CC42F3973699}"/>
              </a:ext>
            </a:extLst>
          </p:cNvPr>
          <p:cNvSpPr txBox="1"/>
          <p:nvPr/>
        </p:nvSpPr>
        <p:spPr>
          <a:xfrm>
            <a:off x="4154673" y="5865269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Казань</a:t>
            </a:r>
          </a:p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2024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6229BD-5016-A5BB-EEDD-3CA3F19E2F2B}"/>
              </a:ext>
            </a:extLst>
          </p:cNvPr>
          <p:cNvSpPr/>
          <p:nvPr/>
        </p:nvSpPr>
        <p:spPr>
          <a:xfrm>
            <a:off x="0" y="2657389"/>
            <a:ext cx="12192000" cy="1940011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EC44A-6119-4302-9A2A-EEC6426666FA}"/>
              </a:ext>
            </a:extLst>
          </p:cNvPr>
          <p:cNvSpPr txBox="1"/>
          <p:nvPr/>
        </p:nvSpPr>
        <p:spPr>
          <a:xfrm>
            <a:off x="598713" y="3044112"/>
            <a:ext cx="10580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</a:defRPr>
            </a:lvl1pPr>
          </a:lstStyle>
          <a:p>
            <a:r>
              <a:rPr lang="ru-RU" dirty="0"/>
              <a:t>ВНЕДРЕНИЕ СЕРВИСОВ АНАЛИЗА ДАННЫХ КОСМИЧЕСКОЙ СЪЕМКИ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E5E3D10-0C30-AEB2-B776-8C8AB89ACC8C}"/>
              </a:ext>
            </a:extLst>
          </p:cNvPr>
          <p:cNvGrpSpPr/>
          <p:nvPr/>
        </p:nvGrpSpPr>
        <p:grpSpPr>
          <a:xfrm>
            <a:off x="5478562" y="545536"/>
            <a:ext cx="3056281" cy="372902"/>
            <a:chOff x="2527732" y="817234"/>
            <a:chExt cx="3471590" cy="42357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5BFCDC8-0F61-24CA-A62B-BB1DEE4B3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732" y="817234"/>
              <a:ext cx="1219200" cy="42357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9881B31-4AFC-047A-ACC3-D183A2CAD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725" y="828364"/>
              <a:ext cx="1727597" cy="412444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DAD65E-5D57-3BEF-7040-4CD30B388F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81" y="423749"/>
            <a:ext cx="2333653" cy="5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11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93CDA91-A450-4ADB-8C56-EFB4088FF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16"/>
          <a:stretch/>
        </p:blipFill>
        <p:spPr>
          <a:xfrm>
            <a:off x="66746" y="1677069"/>
            <a:ext cx="8468202" cy="4847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48258-AA2C-483E-A5CD-6A28F9E75F13}"/>
              </a:ext>
            </a:extLst>
          </p:cNvPr>
          <p:cNvSpPr txBox="1"/>
          <p:nvPr/>
        </p:nvSpPr>
        <p:spPr>
          <a:xfrm>
            <a:off x="2528047" y="169683"/>
            <a:ext cx="92271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Эффекты от использования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9AAAB1D-7C0B-46A4-842A-6083561114DD}"/>
              </a:ext>
            </a:extLst>
          </p:cNvPr>
          <p:cNvGrpSpPr/>
          <p:nvPr/>
        </p:nvGrpSpPr>
        <p:grpSpPr>
          <a:xfrm>
            <a:off x="581459" y="1525429"/>
            <a:ext cx="128153" cy="3531275"/>
            <a:chOff x="1200584" y="1722060"/>
            <a:chExt cx="128153" cy="3210540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888B8494-D6DD-45EC-8A96-E75E7B1D19FF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1260910" y="1722060"/>
              <a:ext cx="3751" cy="3129432"/>
            </a:xfrm>
            <a:prstGeom prst="line">
              <a:avLst/>
            </a:prstGeom>
            <a:ln>
              <a:solidFill>
                <a:schemeClr val="bg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A07F33E-C9E4-47F5-882E-2AC9C174DC3B}"/>
                </a:ext>
              </a:extLst>
            </p:cNvPr>
            <p:cNvGrpSpPr/>
            <p:nvPr/>
          </p:nvGrpSpPr>
          <p:grpSpPr>
            <a:xfrm>
              <a:off x="1200584" y="4811950"/>
              <a:ext cx="128153" cy="120650"/>
              <a:chOff x="1200584" y="4811950"/>
              <a:chExt cx="128153" cy="120650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E18215A8-EA4A-4D23-BA4F-EB4393201035}"/>
                  </a:ext>
                </a:extLst>
              </p:cNvPr>
              <p:cNvSpPr/>
              <p:nvPr/>
            </p:nvSpPr>
            <p:spPr>
              <a:xfrm>
                <a:off x="1200584" y="4811950"/>
                <a:ext cx="128153" cy="120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619272DE-4EDB-486F-AB17-AA164D6FAEB4}"/>
                  </a:ext>
                </a:extLst>
              </p:cNvPr>
              <p:cNvSpPr/>
              <p:nvPr/>
            </p:nvSpPr>
            <p:spPr>
              <a:xfrm>
                <a:off x="1241801" y="4851492"/>
                <a:ext cx="45719" cy="4156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48FE82C-A831-48B4-B74F-57506BDCD9EC}"/>
              </a:ext>
            </a:extLst>
          </p:cNvPr>
          <p:cNvGrpSpPr/>
          <p:nvPr/>
        </p:nvGrpSpPr>
        <p:grpSpPr>
          <a:xfrm>
            <a:off x="1787271" y="3171659"/>
            <a:ext cx="3967780" cy="215444"/>
            <a:chOff x="2054181" y="2970311"/>
            <a:chExt cx="3967780" cy="215444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FAF8563C-513B-44A6-9AD9-BE70AC157445}"/>
                </a:ext>
              </a:extLst>
            </p:cNvPr>
            <p:cNvGrpSpPr/>
            <p:nvPr/>
          </p:nvGrpSpPr>
          <p:grpSpPr>
            <a:xfrm>
              <a:off x="2054181" y="2970311"/>
              <a:ext cx="3967780" cy="215444"/>
              <a:chOff x="2104618" y="2968423"/>
              <a:chExt cx="3967780" cy="215444"/>
            </a:xfrm>
          </p:grpSpPr>
          <p:sp>
            <p:nvSpPr>
              <p:cNvPr id="74" name="Прямоугольник: один усеченный угол 73">
                <a:extLst>
                  <a:ext uri="{FF2B5EF4-FFF2-40B4-BE49-F238E27FC236}">
                    <a16:creationId xmlns:a16="http://schemas.microsoft.com/office/drawing/2014/main" id="{A7BB8981-2210-49FE-A155-DE07606A4D4B}"/>
                  </a:ext>
                </a:extLst>
              </p:cNvPr>
              <p:cNvSpPr/>
              <p:nvPr/>
            </p:nvSpPr>
            <p:spPr>
              <a:xfrm rot="10800000">
                <a:off x="2104618" y="2992200"/>
                <a:ext cx="603943" cy="164922"/>
              </a:xfrm>
              <a:prstGeom prst="snip1Rect">
                <a:avLst/>
              </a:prstGeom>
              <a:solidFill>
                <a:schemeClr val="accent6">
                  <a:lumMod val="40000"/>
                  <a:lumOff val="6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: один усеченный угол 74">
                <a:extLst>
                  <a:ext uri="{FF2B5EF4-FFF2-40B4-BE49-F238E27FC236}">
                    <a16:creationId xmlns:a16="http://schemas.microsoft.com/office/drawing/2014/main" id="{E9F0B276-3F4D-43E8-88AD-7131B204D111}"/>
                  </a:ext>
                </a:extLst>
              </p:cNvPr>
              <p:cNvSpPr/>
              <p:nvPr/>
            </p:nvSpPr>
            <p:spPr>
              <a:xfrm rot="10800000">
                <a:off x="2708560" y="2992200"/>
                <a:ext cx="607791" cy="164922"/>
              </a:xfrm>
              <a:prstGeom prst="snip1Rect">
                <a:avLst/>
              </a:prstGeom>
              <a:solidFill>
                <a:schemeClr val="accent4">
                  <a:lumMod val="40000"/>
                  <a:lumOff val="6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: один усеченный угол 75">
                <a:extLst>
                  <a:ext uri="{FF2B5EF4-FFF2-40B4-BE49-F238E27FC236}">
                    <a16:creationId xmlns:a16="http://schemas.microsoft.com/office/drawing/2014/main" id="{FC2A1230-CB9D-4104-A5AC-586518EB2642}"/>
                  </a:ext>
                </a:extLst>
              </p:cNvPr>
              <p:cNvSpPr/>
              <p:nvPr/>
            </p:nvSpPr>
            <p:spPr>
              <a:xfrm rot="10800000">
                <a:off x="3316351" y="2992200"/>
                <a:ext cx="633206" cy="164922"/>
              </a:xfrm>
              <a:prstGeom prst="snip1Rect">
                <a:avLst/>
              </a:prstGeom>
              <a:solidFill>
                <a:srgbClr val="C7A1E3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рямоугольник: один усеченный угол 76">
                <a:extLst>
                  <a:ext uri="{FF2B5EF4-FFF2-40B4-BE49-F238E27FC236}">
                    <a16:creationId xmlns:a16="http://schemas.microsoft.com/office/drawing/2014/main" id="{86BE32BA-59F8-4E92-8F67-FA2C27715490}"/>
                  </a:ext>
                </a:extLst>
              </p:cNvPr>
              <p:cNvSpPr/>
              <p:nvPr/>
            </p:nvSpPr>
            <p:spPr>
              <a:xfrm rot="10800000">
                <a:off x="4554675" y="2992200"/>
                <a:ext cx="606425" cy="164922"/>
              </a:xfrm>
              <a:prstGeom prst="snip1Rect">
                <a:avLst/>
              </a:prstGeom>
              <a:solidFill>
                <a:srgbClr val="FFA7A7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4D382BD-DC07-438B-BB4E-9D277C7542F5}"/>
                  </a:ext>
                </a:extLst>
              </p:cNvPr>
              <p:cNvSpPr txBox="1"/>
              <p:nvPr/>
            </p:nvSpPr>
            <p:spPr>
              <a:xfrm>
                <a:off x="2197322" y="2968423"/>
                <a:ext cx="42644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Noir Pro" panose="00000500000000000000" pitchFamily="50" charset="0"/>
                  </a:rPr>
                  <a:t>ЛЕС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10E7B84-628F-43C7-8143-A7CF87811FC9}"/>
                  </a:ext>
                </a:extLst>
              </p:cNvPr>
              <p:cNvSpPr txBox="1"/>
              <p:nvPr/>
            </p:nvSpPr>
            <p:spPr>
              <a:xfrm>
                <a:off x="2776170" y="2968423"/>
                <a:ext cx="46336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Noir Pro" panose="00000500000000000000" pitchFamily="50" charset="0"/>
                  </a:rPr>
                  <a:t>АГРО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DD16CB4-3DB5-4BBB-A800-DC2639E7438C}"/>
                  </a:ext>
                </a:extLst>
              </p:cNvPr>
              <p:cNvSpPr txBox="1"/>
              <p:nvPr/>
            </p:nvSpPr>
            <p:spPr>
              <a:xfrm>
                <a:off x="3329189" y="2968423"/>
                <a:ext cx="6971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Noir Pro" panose="00000500000000000000" pitchFamily="50" charset="0"/>
                  </a:rPr>
                  <a:t>КАРЬЕРЫ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BD04EE6-C67C-4974-B4F7-1D969D713114}"/>
                  </a:ext>
                </a:extLst>
              </p:cNvPr>
              <p:cNvSpPr txBox="1"/>
              <p:nvPr/>
            </p:nvSpPr>
            <p:spPr>
              <a:xfrm>
                <a:off x="4701538" y="2968423"/>
                <a:ext cx="35306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Noir Pro" panose="00000500000000000000" pitchFamily="50" charset="0"/>
                  </a:rPr>
                  <a:t>ЧС</a:t>
                </a:r>
              </a:p>
            </p:txBody>
          </p:sp>
          <p:sp>
            <p:nvSpPr>
              <p:cNvPr id="83" name="Прямоугольник: один усеченный угол 82">
                <a:extLst>
                  <a:ext uri="{FF2B5EF4-FFF2-40B4-BE49-F238E27FC236}">
                    <a16:creationId xmlns:a16="http://schemas.microsoft.com/office/drawing/2014/main" id="{E7C24ECB-B79D-458E-968E-1E116A9409F4}"/>
                  </a:ext>
                </a:extLst>
              </p:cNvPr>
              <p:cNvSpPr/>
              <p:nvPr/>
            </p:nvSpPr>
            <p:spPr>
              <a:xfrm rot="10800000">
                <a:off x="5160401" y="2992200"/>
                <a:ext cx="791930" cy="164922"/>
              </a:xfrm>
              <a:prstGeom prst="snip1Rect">
                <a:avLst/>
              </a:prstGeom>
              <a:solidFill>
                <a:srgbClr val="F9ADE3">
                  <a:alpha val="8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8B834FE-B20C-475E-97E7-60963D4B768B}"/>
                  </a:ext>
                </a:extLst>
              </p:cNvPr>
              <p:cNvSpPr txBox="1"/>
              <p:nvPr/>
            </p:nvSpPr>
            <p:spPr>
              <a:xfrm>
                <a:off x="5157720" y="2968423"/>
                <a:ext cx="91467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Noir Pro" panose="00000500000000000000" pitchFamily="50" charset="0"/>
                  </a:rPr>
                  <a:t>НАРУШЕНИЯ</a:t>
                </a:r>
              </a:p>
            </p:txBody>
          </p:sp>
        </p:grpSp>
        <p:sp>
          <p:nvSpPr>
            <p:cNvPr id="85" name="Прямоугольник: один усеченный угол 84">
              <a:extLst>
                <a:ext uri="{FF2B5EF4-FFF2-40B4-BE49-F238E27FC236}">
                  <a16:creationId xmlns:a16="http://schemas.microsoft.com/office/drawing/2014/main" id="{65FEEA90-C43F-4DD2-B779-5195946B9C65}"/>
                </a:ext>
              </a:extLst>
            </p:cNvPr>
            <p:cNvSpPr/>
            <p:nvPr/>
          </p:nvSpPr>
          <p:spPr>
            <a:xfrm rot="10800000">
              <a:off x="3899120" y="2994089"/>
              <a:ext cx="605118" cy="164922"/>
            </a:xfrm>
            <a:prstGeom prst="snip1Rect">
              <a:avLst/>
            </a:prstGeom>
            <a:solidFill>
              <a:srgbClr val="CAD3D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EBBD3E5-EC78-4C6B-9A1C-E5AE4D4B8075}"/>
                </a:ext>
              </a:extLst>
            </p:cNvPr>
            <p:cNvSpPr txBox="1"/>
            <p:nvPr/>
          </p:nvSpPr>
          <p:spPr>
            <a:xfrm>
              <a:off x="3993734" y="2970311"/>
              <a:ext cx="5268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>
                  <a:latin typeface="Noir Pro" panose="00000500000000000000" pitchFamily="50" charset="0"/>
                </a:rPr>
                <a:t>ЭКО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23861F-6000-49BC-B8DC-9C2FB5499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7288" t="4007"/>
          <a:stretch/>
        </p:blipFill>
        <p:spPr>
          <a:xfrm>
            <a:off x="663236" y="1480457"/>
            <a:ext cx="5850742" cy="171497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4B7EF56-7B2F-40CA-84EB-74134345F7C5}"/>
              </a:ext>
            </a:extLst>
          </p:cNvPr>
          <p:cNvSpPr txBox="1"/>
          <p:nvPr/>
        </p:nvSpPr>
        <p:spPr>
          <a:xfrm>
            <a:off x="2757787" y="1633135"/>
            <a:ext cx="13706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3399"/>
                </a:solidFill>
                <a:latin typeface="Noir Pro" panose="00000500000000000000" pitchFamily="50" charset="0"/>
              </a:rPr>
              <a:t>СТРОИТЕЛЬСТВО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E8F2BC-BF0B-54D8-DA7E-8489E8302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0" y="1119088"/>
            <a:ext cx="2123512" cy="5799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9D8571-3102-0DFB-6674-5267756A2C1D}"/>
              </a:ext>
            </a:extLst>
          </p:cNvPr>
          <p:cNvSpPr/>
          <p:nvPr/>
        </p:nvSpPr>
        <p:spPr>
          <a:xfrm>
            <a:off x="5600700" y="1085850"/>
            <a:ext cx="6591301" cy="52387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6D9E2B8-F91B-87EB-4850-E2427A18BFE2}"/>
              </a:ext>
            </a:extLst>
          </p:cNvPr>
          <p:cNvSpPr/>
          <p:nvPr/>
        </p:nvSpPr>
        <p:spPr>
          <a:xfrm>
            <a:off x="5762625" y="134302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01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0A858B3-7D5F-927A-0890-B6972569C3D8}"/>
              </a:ext>
            </a:extLst>
          </p:cNvPr>
          <p:cNvSpPr/>
          <p:nvPr/>
        </p:nvSpPr>
        <p:spPr>
          <a:xfrm>
            <a:off x="9153525" y="134302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02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7523DAB-BE17-BA82-553A-F2A316DB3799}"/>
              </a:ext>
            </a:extLst>
          </p:cNvPr>
          <p:cNvSpPr/>
          <p:nvPr/>
        </p:nvSpPr>
        <p:spPr>
          <a:xfrm>
            <a:off x="5762625" y="256222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03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C72C39E-4274-6149-6B1B-35A1BD2C0F7F}"/>
              </a:ext>
            </a:extLst>
          </p:cNvPr>
          <p:cNvSpPr/>
          <p:nvPr/>
        </p:nvSpPr>
        <p:spPr>
          <a:xfrm>
            <a:off x="9153525" y="256222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04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859C7C3-F28B-31B7-C5AC-CB4E54D04802}"/>
              </a:ext>
            </a:extLst>
          </p:cNvPr>
          <p:cNvSpPr/>
          <p:nvPr/>
        </p:nvSpPr>
        <p:spPr>
          <a:xfrm>
            <a:off x="5772150" y="343852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05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654F7864-A638-031F-FD6F-C15B7C8EB0FB}"/>
              </a:ext>
            </a:extLst>
          </p:cNvPr>
          <p:cNvSpPr/>
          <p:nvPr/>
        </p:nvSpPr>
        <p:spPr>
          <a:xfrm>
            <a:off x="9163050" y="343852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06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0F8F130-3511-F35D-9880-1A5859F050D4}"/>
              </a:ext>
            </a:extLst>
          </p:cNvPr>
          <p:cNvSpPr/>
          <p:nvPr/>
        </p:nvSpPr>
        <p:spPr>
          <a:xfrm>
            <a:off x="5772150" y="4495800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07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700870CA-0FE8-8E03-F264-A1A27FC79145}"/>
              </a:ext>
            </a:extLst>
          </p:cNvPr>
          <p:cNvSpPr/>
          <p:nvPr/>
        </p:nvSpPr>
        <p:spPr>
          <a:xfrm>
            <a:off x="9163050" y="4495800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08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81399CD5-8936-0B92-207F-2FD4294FFAD7}"/>
              </a:ext>
            </a:extLst>
          </p:cNvPr>
          <p:cNvSpPr/>
          <p:nvPr/>
        </p:nvSpPr>
        <p:spPr>
          <a:xfrm>
            <a:off x="5772150" y="569277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09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5143461-1A9D-C423-3944-7F96157194EB}"/>
              </a:ext>
            </a:extLst>
          </p:cNvPr>
          <p:cNvSpPr/>
          <p:nvPr/>
        </p:nvSpPr>
        <p:spPr>
          <a:xfrm>
            <a:off x="9163050" y="5692775"/>
            <a:ext cx="333375" cy="333375"/>
          </a:xfrm>
          <a:prstGeom prst="ellipse">
            <a:avLst/>
          </a:prstGeom>
          <a:solidFill>
            <a:srgbClr val="0033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dirty="0">
                <a:latin typeface="Noir Pro" panose="00000500000000000000" pitchFamily="50" charset="0"/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9FDAEF-D9FD-9BEB-1FB2-E7F3003B7B8B}"/>
              </a:ext>
            </a:extLst>
          </p:cNvPr>
          <p:cNvSpPr txBox="1"/>
          <p:nvPr/>
        </p:nvSpPr>
        <p:spPr>
          <a:xfrm>
            <a:off x="6078379" y="1376660"/>
            <a:ext cx="2570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информационно-аналитическое сопровождение контрольно-надзорной деятельности, ее автоматизация и цифровизация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432CC8-E7D9-D381-4A42-CB90E42FA2D0}"/>
              </a:ext>
            </a:extLst>
          </p:cNvPr>
          <p:cNvSpPr txBox="1"/>
          <p:nvPr/>
        </p:nvSpPr>
        <p:spPr>
          <a:xfrm>
            <a:off x="9458324" y="1376660"/>
            <a:ext cx="2705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и пресечение правонарушений в сфере обращения с природными ресурсами и земельными активами, экологии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85E3EC-C171-E3F4-33E2-0B6699D8E7A6}"/>
              </a:ext>
            </a:extLst>
          </p:cNvPr>
          <p:cNvSpPr txBox="1"/>
          <p:nvPr/>
        </p:nvSpPr>
        <p:spPr>
          <a:xfrm>
            <a:off x="6078379" y="2583247"/>
            <a:ext cx="269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регионального бюджета за счет штрафов и сборов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0C81A0-37BB-B2DD-8712-4EC17C221258}"/>
              </a:ext>
            </a:extLst>
          </p:cNvPr>
          <p:cNvSpPr txBox="1"/>
          <p:nvPr/>
        </p:nvSpPr>
        <p:spPr>
          <a:xfrm>
            <a:off x="9458324" y="2583247"/>
            <a:ext cx="2590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Упорядочивание и оптимизация мероприятий контроля и надзора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E29C3CA-5231-8D34-8CFE-9B83509FA384}"/>
              </a:ext>
            </a:extLst>
          </p:cNvPr>
          <p:cNvSpPr txBox="1"/>
          <p:nvPr/>
        </p:nvSpPr>
        <p:spPr>
          <a:xfrm>
            <a:off x="6078379" y="3487177"/>
            <a:ext cx="2850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экологической, социальной и экономической обстановки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9BA47F-7FEB-88F1-BC93-062DAA09A10D}"/>
              </a:ext>
            </a:extLst>
          </p:cNvPr>
          <p:cNvSpPr txBox="1"/>
          <p:nvPr/>
        </p:nvSpPr>
        <p:spPr>
          <a:xfrm>
            <a:off x="9458324" y="3487177"/>
            <a:ext cx="2400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деятельности органов власти на всех уровнях управления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04A435-0F25-15EB-8F50-499E15C839B5}"/>
              </a:ext>
            </a:extLst>
          </p:cNvPr>
          <p:cNvSpPr txBox="1"/>
          <p:nvPr/>
        </p:nvSpPr>
        <p:spPr>
          <a:xfrm>
            <a:off x="6078379" y="4528148"/>
            <a:ext cx="29170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планирования работ в отношении территориальных активов, территориального и инвестиционного развития региона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BCBADD-5998-7F2E-D099-B15262A2BEB8}"/>
              </a:ext>
            </a:extLst>
          </p:cNvPr>
          <p:cNvSpPr txBox="1"/>
          <p:nvPr/>
        </p:nvSpPr>
        <p:spPr>
          <a:xfrm>
            <a:off x="9458324" y="4528148"/>
            <a:ext cx="2733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Принятие решений на основе данных и цифровизацию процессов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29FE21-52F7-7910-F926-4B11FFFBABAD}"/>
              </a:ext>
            </a:extLst>
          </p:cNvPr>
          <p:cNvSpPr txBox="1"/>
          <p:nvPr/>
        </p:nvSpPr>
        <p:spPr>
          <a:xfrm>
            <a:off x="6078379" y="5725210"/>
            <a:ext cx="2783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управляемости природных и техногенных процессов и явлений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9ED73A-88AB-5118-BCA3-F3885C161110}"/>
              </a:ext>
            </a:extLst>
          </p:cNvPr>
          <p:cNvSpPr txBox="1"/>
          <p:nvPr/>
        </p:nvSpPr>
        <p:spPr>
          <a:xfrm>
            <a:off x="9458324" y="5725210"/>
            <a:ext cx="2562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1200" dirty="0">
                <a:effectLst/>
                <a:latin typeface="Noir Pro Light" panose="000004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доверия между населением и Правительством региона</a:t>
            </a:r>
          </a:p>
        </p:txBody>
      </p:sp>
      <p:sp>
        <p:nvSpPr>
          <p:cNvPr id="53" name="Номер слайда 1">
            <a:extLst>
              <a:ext uri="{FF2B5EF4-FFF2-40B4-BE49-F238E27FC236}">
                <a16:creationId xmlns:a16="http://schemas.microsoft.com/office/drawing/2014/main" id="{F29B0B4F-A605-3F1E-6472-78C383C81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050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A7CCDF8-7381-4105-A733-7BC803B63CC3}"/>
              </a:ext>
            </a:extLst>
          </p:cNvPr>
          <p:cNvSpPr txBox="1"/>
          <p:nvPr/>
        </p:nvSpPr>
        <p:spPr>
          <a:xfrm>
            <a:off x="7083973" y="202794"/>
            <a:ext cx="457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54">
              <a:defRPr/>
            </a:pPr>
            <a:r>
              <a:rPr lang="en-US" sz="2800" dirty="0">
                <a:solidFill>
                  <a:srgbClr val="050929"/>
                </a:solidFill>
                <a:latin typeface="Noir Pro" panose="00000500000000000000" pitchFamily="50" charset="0"/>
              </a:rPr>
              <a:t>Pixel.AI</a:t>
            </a: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:</a:t>
            </a:r>
            <a:r>
              <a:rPr lang="en-US" sz="2800" dirty="0">
                <a:solidFill>
                  <a:srgbClr val="050929"/>
                </a:solidFill>
                <a:latin typeface="Noir Pro" panose="00000500000000000000" pitchFamily="50" charset="0"/>
              </a:rPr>
              <a:t> </a:t>
            </a: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облачная </a:t>
            </a:r>
            <a:r>
              <a:rPr lang="ru-RU" sz="2800" dirty="0" err="1">
                <a:solidFill>
                  <a:srgbClr val="050929"/>
                </a:solidFill>
                <a:latin typeface="Noir Pro" panose="00000500000000000000" pitchFamily="50" charset="0"/>
              </a:rPr>
              <a:t>геоаналитическая</a:t>
            </a: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 платформа</a:t>
            </a:r>
            <a:endParaRPr lang="ru-RU" sz="1400" dirty="0">
              <a:solidFill>
                <a:srgbClr val="050929"/>
              </a:solidFill>
              <a:latin typeface="Noir Pro" panose="00000500000000000000" pitchFamily="50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A1AC11E-37F3-416F-80BD-DBD02553ACC3}"/>
              </a:ext>
            </a:extLst>
          </p:cNvPr>
          <p:cNvGrpSpPr/>
          <p:nvPr/>
        </p:nvGrpSpPr>
        <p:grpSpPr>
          <a:xfrm>
            <a:off x="7309400" y="1763623"/>
            <a:ext cx="4780461" cy="4561952"/>
            <a:chOff x="5538762" y="1135976"/>
            <a:chExt cx="3585346" cy="34214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0D755B-F86B-4BB5-82C4-7C08133EBCE4}"/>
                </a:ext>
              </a:extLst>
            </p:cNvPr>
            <p:cNvSpPr txBox="1"/>
            <p:nvPr/>
          </p:nvSpPr>
          <p:spPr>
            <a:xfrm>
              <a:off x="5538762" y="1509173"/>
              <a:ext cx="3279773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/>
              <a:r>
                <a:rPr lang="ru-RU" sz="1600" dirty="0">
                  <a:solidFill>
                    <a:srgbClr val="0031FF"/>
                  </a:solidFill>
                  <a:latin typeface="Noir Pro" panose="00000500000000000000" pitchFamily="50" charset="0"/>
                </a:rPr>
                <a:t>Полностью автоматические сервисы </a:t>
              </a:r>
              <a:r>
                <a:rPr lang="ru-RU" sz="1600" dirty="0">
                  <a:latin typeface="Noir Pro" panose="00000500000000000000" pitchFamily="50" charset="0"/>
                </a:rPr>
                <a:t>Pixel.AI используют новые подходы к формированию аналитики на основе искусственного интеллекта и космических снимков для конечных пользователей :</a:t>
              </a:r>
              <a:endParaRPr lang="ru-RU" sz="1600" dirty="0">
                <a:solidFill>
                  <a:prstClr val="black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1F00A-383D-43BB-9B2B-8CFBCBC6D53E}"/>
                </a:ext>
              </a:extLst>
            </p:cNvPr>
            <p:cNvSpPr txBox="1"/>
            <p:nvPr/>
          </p:nvSpPr>
          <p:spPr>
            <a:xfrm>
              <a:off x="5549387" y="2733864"/>
              <a:ext cx="3574721" cy="1823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46" indent="-171446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prstClr val="black"/>
                  </a:solidFill>
                  <a:latin typeface="Noir Pro" panose="00000500000000000000" pitchFamily="50" charset="0"/>
                </a:rPr>
                <a:t>быстрая обработка по запросу</a:t>
              </a:r>
            </a:p>
            <a:p>
              <a:pPr marL="171446" indent="-171446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600" dirty="0">
                  <a:latin typeface="Noir Pro" panose="00000500000000000000" pitchFamily="50" charset="0"/>
                </a:rPr>
                <a:t>не требует специальных </a:t>
              </a:r>
              <a:r>
                <a:rPr lang="ru-RU" sz="1600" dirty="0" err="1">
                  <a:latin typeface="Noir Pro" panose="00000500000000000000" pitchFamily="50" charset="0"/>
                </a:rPr>
                <a:t>геознаний</a:t>
              </a:r>
              <a:r>
                <a:rPr lang="ru-RU" sz="1600" dirty="0">
                  <a:latin typeface="Noir Pro" panose="00000500000000000000" pitchFamily="50" charset="0"/>
                </a:rPr>
                <a:t> от пользователя</a:t>
              </a:r>
            </a:p>
            <a:p>
              <a:pPr marL="171446" indent="-171446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prstClr val="black"/>
                  </a:solidFill>
                  <a:latin typeface="Noir Pro" panose="00000500000000000000" pitchFamily="50" charset="0"/>
                </a:rPr>
                <a:t>подходит для крупных или малых предприятий, физлиц</a:t>
              </a:r>
            </a:p>
            <a:p>
              <a:pPr>
                <a:spcAft>
                  <a:spcPts val="1200"/>
                </a:spcAft>
              </a:pPr>
              <a:endParaRPr lang="ru-RU" sz="1600" dirty="0">
                <a:solidFill>
                  <a:prstClr val="black"/>
                </a:solidFill>
                <a:latin typeface="Noir Pro" panose="00000500000000000000" pitchFamily="50" charset="0"/>
              </a:endParaRPr>
            </a:p>
            <a:p>
              <a:pPr>
                <a:spcAft>
                  <a:spcPts val="1200"/>
                </a:spcAft>
              </a:pPr>
              <a:endParaRPr lang="ru-RU" sz="1600" dirty="0">
                <a:solidFill>
                  <a:prstClr val="black"/>
                </a:solidFill>
                <a:latin typeface="Noir Pro" panose="00000500000000000000" pitchFamily="50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2B5117D-A77A-4206-A208-2E2C04EEB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44403" y="1135976"/>
              <a:ext cx="1426307" cy="320918"/>
            </a:xfrm>
            <a:prstGeom prst="rect">
              <a:avLst/>
            </a:prstGeom>
          </p:spPr>
        </p:pic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478F76-F6A9-4508-B798-D1F703559D83}"/>
              </a:ext>
            </a:extLst>
          </p:cNvPr>
          <p:cNvSpPr/>
          <p:nvPr/>
        </p:nvSpPr>
        <p:spPr>
          <a:xfrm>
            <a:off x="7353538" y="5890926"/>
            <a:ext cx="35567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32">
              <a:defRPr/>
            </a:pPr>
            <a:r>
              <a:rPr lang="en-US" sz="2000" dirty="0">
                <a:solidFill>
                  <a:srgbClr val="0031FF"/>
                </a:solidFill>
                <a:latin typeface="Noir Pro" panose="00000500000000000000" pitchFamily="50" charset="0"/>
                <a:cs typeface="Times New Roman" panose="02020603050405020304" pitchFamily="18" charset="0"/>
              </a:rPr>
              <a:t>www.pixel-ai.terratech.ru</a:t>
            </a:r>
            <a:endParaRPr lang="ru-RU" sz="2000" dirty="0">
              <a:solidFill>
                <a:srgbClr val="0031FF"/>
              </a:solidFill>
              <a:latin typeface="Noir Pro" panose="00000500000000000000" pitchFamily="50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0C9BAF-BF5C-4EFA-86A1-783EDD3B7C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" y="0"/>
            <a:ext cx="688110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2A9DD5-2CD5-4DC3-9D26-F06FE94EEB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551" y="5327053"/>
            <a:ext cx="936879" cy="929444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02F471E6-7D52-A13C-AEF5-24169C73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623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22314F5-A0D3-582D-F71D-D1E63C31CC42}"/>
              </a:ext>
            </a:extLst>
          </p:cNvPr>
          <p:cNvSpPr/>
          <p:nvPr/>
        </p:nvSpPr>
        <p:spPr>
          <a:xfrm>
            <a:off x="354806" y="2124075"/>
            <a:ext cx="11665745" cy="242888"/>
          </a:xfrm>
          <a:prstGeom prst="rect">
            <a:avLst/>
          </a:prstGeom>
          <a:solidFill>
            <a:srgbClr val="00152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BA1FE38-AA14-629D-DBB7-B3508D0B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8909613"/>
            <a:ext cx="2743200" cy="365125"/>
          </a:xfrm>
        </p:spPr>
        <p:txBody>
          <a:bodyPr/>
          <a:lstStyle/>
          <a:p>
            <a:fld id="{DD560466-06F8-4D25-AA37-9BBC9473C53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DA32E-DBEA-D166-5506-ADE24092DEEF}"/>
              </a:ext>
            </a:extLst>
          </p:cNvPr>
          <p:cNvSpPr txBox="1"/>
          <p:nvPr/>
        </p:nvSpPr>
        <p:spPr>
          <a:xfrm>
            <a:off x="-2239153" y="673165"/>
            <a:ext cx="20296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работает платформ</a:t>
            </a:r>
          </a:p>
          <a:p>
            <a:endParaRPr lang="ru-RU" dirty="0"/>
          </a:p>
          <a:p>
            <a:r>
              <a:rPr lang="ru-RU" dirty="0"/>
              <a:t>Показать граф</a:t>
            </a:r>
          </a:p>
          <a:p>
            <a:endParaRPr lang="ru-RU" dirty="0"/>
          </a:p>
          <a:p>
            <a:r>
              <a:rPr lang="ru-RU" dirty="0"/>
              <a:t>И </a:t>
            </a:r>
            <a:r>
              <a:rPr lang="ru-RU" dirty="0" err="1"/>
              <a:t>расказать</a:t>
            </a:r>
            <a:r>
              <a:rPr lang="ru-RU" dirty="0"/>
              <a:t> про </a:t>
            </a:r>
            <a:r>
              <a:rPr lang="ru-RU" dirty="0" err="1"/>
              <a:t>побдор</a:t>
            </a:r>
            <a:r>
              <a:rPr lang="ru-RU" dirty="0"/>
              <a:t> снимков – снимки автоматически, </a:t>
            </a:r>
            <a:r>
              <a:rPr lang="ru-RU" dirty="0" err="1"/>
              <a:t>строяттся</a:t>
            </a:r>
            <a:r>
              <a:rPr lang="ru-RU" dirty="0"/>
              <a:t> срезы</a:t>
            </a:r>
          </a:p>
          <a:p>
            <a:r>
              <a:rPr lang="ru-RU" dirty="0"/>
              <a:t>Каждый </a:t>
            </a:r>
            <a:r>
              <a:rPr lang="ru-RU" dirty="0" err="1"/>
              <a:t>обработывается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B2F64B-ED60-6A08-0C93-2621A279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6" y="2123898"/>
            <a:ext cx="9087136" cy="4572178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C74049-DF78-560F-1C6D-E25947AE1110}"/>
              </a:ext>
            </a:extLst>
          </p:cNvPr>
          <p:cNvSpPr txBox="1"/>
          <p:nvPr/>
        </p:nvSpPr>
        <p:spPr>
          <a:xfrm>
            <a:off x="4663464" y="190500"/>
            <a:ext cx="723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54">
              <a:defRPr/>
            </a:pPr>
            <a:r>
              <a:rPr lang="ru-RU" sz="3200" dirty="0">
                <a:solidFill>
                  <a:srgbClr val="001529"/>
                </a:solidFill>
                <a:latin typeface="Noir Pro" panose="00000500000000000000" pitchFamily="50" charset="0"/>
              </a:rPr>
              <a:t>Конструктор продукта</a:t>
            </a:r>
            <a:endParaRPr lang="ru-RU" sz="1600" dirty="0">
              <a:solidFill>
                <a:srgbClr val="001529"/>
              </a:solidFill>
              <a:latin typeface="Noir Pro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C5F18-4C4C-D584-1999-21AB1521E180}"/>
              </a:ext>
            </a:extLst>
          </p:cNvPr>
          <p:cNvSpPr txBox="1"/>
          <p:nvPr/>
        </p:nvSpPr>
        <p:spPr>
          <a:xfrm>
            <a:off x="4772024" y="724408"/>
            <a:ext cx="7130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31FF"/>
                </a:solidFill>
                <a:latin typeface="Noir Pro" panose="00000500000000000000" pitchFamily="50" charset="0"/>
              </a:rPr>
              <a:t>Вся цепочка сбора и анализа данных автоматическая</a:t>
            </a:r>
            <a:endParaRPr lang="ru-RU" dirty="0"/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3AC4BA09-D0A7-4004-F768-4CF25EC502ED}"/>
              </a:ext>
            </a:extLst>
          </p:cNvPr>
          <p:cNvSpPr txBox="1">
            <a:spLocks/>
          </p:cNvSpPr>
          <p:nvPr/>
        </p:nvSpPr>
        <p:spPr>
          <a:xfrm>
            <a:off x="9182104" y="64235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9400382-09F0-4B93-B801-9A366561639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Noir Pro Light" panose="00000400000000000000" pitchFamily="50" charset="0"/>
                <a:ea typeface="+mn-ea"/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  <a:latin typeface="Noir Pro Light" panose="00000400000000000000" pitchFamily="50" charset="0"/>
              <a:ea typeface="+mn-ea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4C5D0F-C19B-B5C1-79CE-041BAADB6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887" y="1377950"/>
            <a:ext cx="506413" cy="4603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4EC800-7093-6441-50C3-3AFD9D8F9FA0}"/>
              </a:ext>
            </a:extLst>
          </p:cNvPr>
          <p:cNvSpPr txBox="1"/>
          <p:nvPr/>
        </p:nvSpPr>
        <p:spPr>
          <a:xfrm>
            <a:off x="911225" y="1355209"/>
            <a:ext cx="2127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1529"/>
                </a:solidFill>
                <a:latin typeface="Noir Pro" panose="00000500000000000000" pitchFamily="50" charset="0"/>
              </a:rPr>
              <a:t>Автоматический поиск и скачивание снимков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8C2C7-61CE-DFFF-8B38-96DFCEBB4016}"/>
              </a:ext>
            </a:extLst>
          </p:cNvPr>
          <p:cNvSpPr txBox="1"/>
          <p:nvPr/>
        </p:nvSpPr>
        <p:spPr>
          <a:xfrm>
            <a:off x="3609524" y="1355209"/>
            <a:ext cx="241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1529"/>
                </a:solidFill>
                <a:latin typeface="Noir Pro" panose="00000500000000000000" pitchFamily="50" charset="0"/>
              </a:rPr>
              <a:t>Подготовка и анализ снимков (ИИ)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B67D03-E15C-C69E-1F81-E5FCD37DC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8837" y="1352551"/>
            <a:ext cx="358840" cy="4857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D7961FE-49F0-7D96-9B48-D5A5354A6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2650" y="1396711"/>
            <a:ext cx="485775" cy="4416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C29917-FD0E-8D57-4363-4C9F75D97AA6}"/>
              </a:ext>
            </a:extLst>
          </p:cNvPr>
          <p:cNvSpPr txBox="1"/>
          <p:nvPr/>
        </p:nvSpPr>
        <p:spPr>
          <a:xfrm>
            <a:off x="6464300" y="1355209"/>
            <a:ext cx="2413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1529"/>
                </a:solidFill>
                <a:latin typeface="Noir Pro" panose="00000500000000000000" pitchFamily="50" charset="0"/>
              </a:rPr>
              <a:t>ГИС-анализ и склейка результатов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865EC0-1677-DE57-EFBA-BC0F43628306}"/>
              </a:ext>
            </a:extLst>
          </p:cNvPr>
          <p:cNvSpPr txBox="1"/>
          <p:nvPr/>
        </p:nvSpPr>
        <p:spPr>
          <a:xfrm>
            <a:off x="9278258" y="1355209"/>
            <a:ext cx="264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1529"/>
                </a:solidFill>
                <a:latin typeface="Noir Pro" panose="00000500000000000000" pitchFamily="50" charset="0"/>
              </a:rPr>
              <a:t>Автоматический отчет и публикация результатов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DB900A0-B263-8F1D-C1C9-164B5CD787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92800" y="1394113"/>
            <a:ext cx="488633" cy="444212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AFAC800-541B-4E30-0460-7FBD1D43B939}"/>
              </a:ext>
            </a:extLst>
          </p:cNvPr>
          <p:cNvSpPr/>
          <p:nvPr/>
        </p:nvSpPr>
        <p:spPr>
          <a:xfrm>
            <a:off x="2295525" y="6972300"/>
            <a:ext cx="2686050" cy="1371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0A60DBE-2890-399D-457A-6EDDDE246584}"/>
              </a:ext>
            </a:extLst>
          </p:cNvPr>
          <p:cNvSpPr/>
          <p:nvPr/>
        </p:nvSpPr>
        <p:spPr>
          <a:xfrm>
            <a:off x="5048250" y="6972300"/>
            <a:ext cx="2686050" cy="1371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B544E48-55FF-0BC8-C7DA-F888829B37AE}"/>
              </a:ext>
            </a:extLst>
          </p:cNvPr>
          <p:cNvSpPr/>
          <p:nvPr/>
        </p:nvSpPr>
        <p:spPr>
          <a:xfrm>
            <a:off x="2295525" y="8401050"/>
            <a:ext cx="2686050" cy="1371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31D4D59-0099-0151-D42E-AE4B43F62444}"/>
              </a:ext>
            </a:extLst>
          </p:cNvPr>
          <p:cNvSpPr/>
          <p:nvPr/>
        </p:nvSpPr>
        <p:spPr>
          <a:xfrm>
            <a:off x="5048250" y="8401050"/>
            <a:ext cx="2686050" cy="13716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218B5B-4583-0945-1D16-DEE84500CD3E}"/>
              </a:ext>
            </a:extLst>
          </p:cNvPr>
          <p:cNvSpPr txBox="1"/>
          <p:nvPr/>
        </p:nvSpPr>
        <p:spPr>
          <a:xfrm>
            <a:off x="4305300" y="6983968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>
                    <a:lumMod val="85000"/>
                  </a:schemeClr>
                </a:solidFill>
                <a:latin typeface="Noir Pro" panose="00000500000000000000" pitchFamily="50" charset="0"/>
              </a:rPr>
              <a:t>01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59F830-6B61-2A79-D325-C9560448F0BA}"/>
              </a:ext>
            </a:extLst>
          </p:cNvPr>
          <p:cNvSpPr txBox="1"/>
          <p:nvPr/>
        </p:nvSpPr>
        <p:spPr>
          <a:xfrm>
            <a:off x="7058025" y="6983968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>
                    <a:lumMod val="85000"/>
                  </a:schemeClr>
                </a:solidFill>
                <a:latin typeface="Noir Pro" panose="00000500000000000000" pitchFamily="50" charset="0"/>
              </a:rPr>
              <a:t>02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805652-5AD8-3180-6D4D-24468ACD0A76}"/>
              </a:ext>
            </a:extLst>
          </p:cNvPr>
          <p:cNvSpPr txBox="1"/>
          <p:nvPr/>
        </p:nvSpPr>
        <p:spPr>
          <a:xfrm>
            <a:off x="4305300" y="8412718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>
                    <a:lumMod val="85000"/>
                  </a:schemeClr>
                </a:solidFill>
                <a:latin typeface="Noir Pro" panose="00000500000000000000" pitchFamily="50" charset="0"/>
              </a:rPr>
              <a:t>03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F5513B-5668-DFC7-572F-609EA3C68133}"/>
              </a:ext>
            </a:extLst>
          </p:cNvPr>
          <p:cNvSpPr txBox="1"/>
          <p:nvPr/>
        </p:nvSpPr>
        <p:spPr>
          <a:xfrm>
            <a:off x="7058025" y="8412718"/>
            <a:ext cx="676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>
                    <a:lumMod val="85000"/>
                  </a:schemeClr>
                </a:solidFill>
                <a:latin typeface="Noir Pro" panose="00000500000000000000" pitchFamily="50" charset="0"/>
              </a:rPr>
              <a:t>04</a:t>
            </a:r>
            <a:endParaRPr lang="ru-RU" b="1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A774488-BD6C-DDE0-B76F-D3E5DA7AE164}"/>
              </a:ext>
            </a:extLst>
          </p:cNvPr>
          <p:cNvCxnSpPr>
            <a:cxnSpLocks/>
          </p:cNvCxnSpPr>
          <p:nvPr/>
        </p:nvCxnSpPr>
        <p:spPr>
          <a:xfrm flipV="1">
            <a:off x="3102986" y="2381250"/>
            <a:ext cx="0" cy="42481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964BFE0C-E355-A62A-25BE-47927BFA5AA2}"/>
              </a:ext>
            </a:extLst>
          </p:cNvPr>
          <p:cNvCxnSpPr>
            <a:cxnSpLocks/>
          </p:cNvCxnSpPr>
          <p:nvPr/>
        </p:nvCxnSpPr>
        <p:spPr>
          <a:xfrm flipV="1">
            <a:off x="5884286" y="2387600"/>
            <a:ext cx="0" cy="4241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2B22AEA9-6663-245C-E9AB-95CD3E187963}"/>
              </a:ext>
            </a:extLst>
          </p:cNvPr>
          <p:cNvCxnSpPr>
            <a:cxnSpLocks/>
          </p:cNvCxnSpPr>
          <p:nvPr/>
        </p:nvCxnSpPr>
        <p:spPr>
          <a:xfrm flipV="1">
            <a:off x="8713211" y="2387600"/>
            <a:ext cx="0" cy="42418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3E62AF8C-A73D-1841-E276-05918F15B3AE}"/>
              </a:ext>
            </a:extLst>
          </p:cNvPr>
          <p:cNvCxnSpPr>
            <a:cxnSpLocks/>
          </p:cNvCxnSpPr>
          <p:nvPr/>
        </p:nvCxnSpPr>
        <p:spPr>
          <a:xfrm flipV="1">
            <a:off x="3102986" y="1333500"/>
            <a:ext cx="0" cy="7874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C469932A-CB61-576F-7C82-8494DD6B76B3}"/>
              </a:ext>
            </a:extLst>
          </p:cNvPr>
          <p:cNvCxnSpPr>
            <a:cxnSpLocks/>
          </p:cNvCxnSpPr>
          <p:nvPr/>
        </p:nvCxnSpPr>
        <p:spPr>
          <a:xfrm flipV="1">
            <a:off x="5884286" y="1339850"/>
            <a:ext cx="0" cy="7493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5DBBED3E-29B2-DF28-7CD4-384AEACA759D}"/>
              </a:ext>
            </a:extLst>
          </p:cNvPr>
          <p:cNvCxnSpPr>
            <a:cxnSpLocks/>
          </p:cNvCxnSpPr>
          <p:nvPr/>
        </p:nvCxnSpPr>
        <p:spPr>
          <a:xfrm flipV="1">
            <a:off x="8713211" y="1339850"/>
            <a:ext cx="0" cy="762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1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57E70F-B53A-419D-84FD-29A50336E973}"/>
              </a:ext>
            </a:extLst>
          </p:cNvPr>
          <p:cNvSpPr txBox="1"/>
          <p:nvPr/>
        </p:nvSpPr>
        <p:spPr>
          <a:xfrm>
            <a:off x="2525151" y="201274"/>
            <a:ext cx="93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Pixel.AI</a:t>
            </a:r>
            <a:r>
              <a:rPr lang="en-US" sz="3200" dirty="0">
                <a:solidFill>
                  <a:srgbClr val="050929"/>
                </a:solidFill>
                <a:latin typeface="Noir Pro" panose="00000500000000000000" pitchFamily="50" charset="0"/>
              </a:rPr>
              <a:t>: </a:t>
            </a:r>
            <a:r>
              <a:rPr lang="ru-RU" sz="3200" dirty="0">
                <a:solidFill>
                  <a:srgbClr val="050929"/>
                </a:solidFill>
                <a:latin typeface="Noir Pro" panose="00000500000000000000" pitchFamily="50" charset="0"/>
              </a:rPr>
              <a:t>Развитие посевов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08206E-A24D-486C-97E0-D6C23B45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02729"/>
            <a:ext cx="11214538" cy="565399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0030A8-EB3B-AC42-7AC3-0D12B242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189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F82A8EA-141F-4E97-9031-56243C032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4" y="384885"/>
            <a:ext cx="9892555" cy="5265109"/>
          </a:xfrm>
          <a:prstGeom prst="rect">
            <a:avLst/>
          </a:prstGeom>
          <a:noFill/>
          <a:effectLst/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1349D0B4-5096-499E-BC41-793C87A88898}"/>
              </a:ext>
            </a:extLst>
          </p:cNvPr>
          <p:cNvSpPr/>
          <p:nvPr/>
        </p:nvSpPr>
        <p:spPr>
          <a:xfrm>
            <a:off x="8349832" y="1162983"/>
            <a:ext cx="3604791" cy="4597373"/>
          </a:xfrm>
          <a:prstGeom prst="rect">
            <a:avLst/>
          </a:prstGeom>
          <a:solidFill>
            <a:srgbClr val="72ABFE">
              <a:alpha val="14000"/>
            </a:srgbClr>
          </a:solidFill>
          <a:ln w="254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080293-6F25-4F65-A92C-B1399FEF154F}"/>
              </a:ext>
            </a:extLst>
          </p:cNvPr>
          <p:cNvGrpSpPr/>
          <p:nvPr/>
        </p:nvGrpSpPr>
        <p:grpSpPr>
          <a:xfrm>
            <a:off x="3701604" y="2214708"/>
            <a:ext cx="4445525" cy="3547977"/>
            <a:chOff x="4531361" y="1858837"/>
            <a:chExt cx="5393080" cy="4727109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818102B-BCBB-4FD5-89C7-88DFD63DFA3D}"/>
                </a:ext>
              </a:extLst>
            </p:cNvPr>
            <p:cNvSpPr/>
            <p:nvPr/>
          </p:nvSpPr>
          <p:spPr>
            <a:xfrm>
              <a:off x="4544543" y="6134376"/>
              <a:ext cx="5379898" cy="451570"/>
            </a:xfrm>
            <a:prstGeom prst="ellipse">
              <a:avLst/>
            </a:prstGeom>
            <a:solidFill>
              <a:srgbClr val="171C23"/>
            </a:solidFill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90FEFF1-7EC4-4C20-BACE-D9A2FD27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361" y="1858837"/>
              <a:ext cx="5257500" cy="446449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95ACBB-ACFB-499C-9F1A-AA6096A53CB2}"/>
              </a:ext>
            </a:extLst>
          </p:cNvPr>
          <p:cNvSpPr txBox="1"/>
          <p:nvPr/>
        </p:nvSpPr>
        <p:spPr>
          <a:xfrm>
            <a:off x="3764505" y="5692917"/>
            <a:ext cx="4222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НЕОБХОДИМ ЭЛЕКТРОННЫЙ ПАСПОРТ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ВСЕХ ОТРАСЛЕВЫХ АКТИВОВ!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A4C65FC-1F1D-431E-B258-455608A463C3}"/>
              </a:ext>
            </a:extLst>
          </p:cNvPr>
          <p:cNvGrpSpPr/>
          <p:nvPr/>
        </p:nvGrpSpPr>
        <p:grpSpPr>
          <a:xfrm>
            <a:off x="3959356" y="2464676"/>
            <a:ext cx="3808906" cy="2072182"/>
            <a:chOff x="3617020" y="2437223"/>
            <a:chExt cx="4909315" cy="2814547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4A0040E-A7A5-49AB-BDFF-B0D71C13C4B2}"/>
                </a:ext>
              </a:extLst>
            </p:cNvPr>
            <p:cNvGrpSpPr/>
            <p:nvPr/>
          </p:nvGrpSpPr>
          <p:grpSpPr>
            <a:xfrm>
              <a:off x="3617020" y="2437223"/>
              <a:ext cx="4909315" cy="2401082"/>
              <a:chOff x="-497076" y="2310907"/>
              <a:chExt cx="4909315" cy="2401082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6AAAD42-9EA6-4A93-BF39-83E4593A64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497076" y="2310908"/>
                <a:ext cx="4006989" cy="240108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C94F46BE-E386-42AB-A0C1-293BC790B0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80981" y="2310907"/>
                <a:ext cx="2431258" cy="2401082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C7EEF8-938B-4594-B0C5-A2310AD2E489}"/>
                </a:ext>
              </a:extLst>
            </p:cNvPr>
            <p:cNvSpPr txBox="1"/>
            <p:nvPr/>
          </p:nvSpPr>
          <p:spPr>
            <a:xfrm>
              <a:off x="6519962" y="2993668"/>
              <a:ext cx="1671252" cy="53430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78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лицензий в реестре</a:t>
              </a: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ADF6AC93-F98E-46D1-86D0-D9FAF2DF4B1B}"/>
                </a:ext>
              </a:extLst>
            </p:cNvPr>
            <p:cNvCxnSpPr>
              <a:cxnSpLocks/>
            </p:cNvCxnSpPr>
            <p:nvPr/>
          </p:nvCxnSpPr>
          <p:spPr>
            <a:xfrm>
              <a:off x="6090777" y="2437224"/>
              <a:ext cx="5222" cy="2814546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793B2A4-6984-4AEE-BC44-630DD3031D93}"/>
                </a:ext>
              </a:extLst>
            </p:cNvPr>
            <p:cNvSpPr/>
            <p:nvPr/>
          </p:nvSpPr>
          <p:spPr>
            <a:xfrm>
              <a:off x="3617020" y="2495821"/>
              <a:ext cx="4909315" cy="33523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КАРЬЕРЫ В РЕГИОНЕ</a:t>
              </a:r>
            </a:p>
          </p:txBody>
        </p: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C0C6C231-AC3D-4D70-B30B-E129BAE038DE}"/>
                </a:ext>
              </a:extLst>
            </p:cNvPr>
            <p:cNvGrpSpPr/>
            <p:nvPr/>
          </p:nvGrpSpPr>
          <p:grpSpPr>
            <a:xfrm>
              <a:off x="5948142" y="3715073"/>
              <a:ext cx="277807" cy="277807"/>
              <a:chOff x="5948142" y="3715073"/>
              <a:chExt cx="277807" cy="277807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764BAD77-BEF7-408C-A8AF-895C598CD900}"/>
                  </a:ext>
                </a:extLst>
              </p:cNvPr>
              <p:cNvSpPr/>
              <p:nvPr/>
            </p:nvSpPr>
            <p:spPr>
              <a:xfrm>
                <a:off x="5948142" y="3715073"/>
                <a:ext cx="277807" cy="27780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6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Равнобедренный треугольник 25">
                <a:extLst>
                  <a:ext uri="{FF2B5EF4-FFF2-40B4-BE49-F238E27FC236}">
                    <a16:creationId xmlns:a16="http://schemas.microsoft.com/office/drawing/2014/main" id="{1A57A406-E1F5-45FB-9767-935BA4A7CDEA}"/>
                  </a:ext>
                </a:extLst>
              </p:cNvPr>
              <p:cNvSpPr/>
              <p:nvPr/>
            </p:nvSpPr>
            <p:spPr>
              <a:xfrm rot="5400000">
                <a:off x="6111768" y="3830835"/>
                <a:ext cx="71174" cy="46285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Равнобедренный треугольник 26">
                <a:extLst>
                  <a:ext uri="{FF2B5EF4-FFF2-40B4-BE49-F238E27FC236}">
                    <a16:creationId xmlns:a16="http://schemas.microsoft.com/office/drawing/2014/main" id="{5F777A1D-9AFD-46A8-AEB6-EE3D0E79EC2B}"/>
                  </a:ext>
                </a:extLst>
              </p:cNvPr>
              <p:cNvSpPr/>
              <p:nvPr/>
            </p:nvSpPr>
            <p:spPr>
              <a:xfrm rot="16200000">
                <a:off x="5993848" y="3830834"/>
                <a:ext cx="71174" cy="46285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96BFD2-398C-4F55-9ADD-49973DF85002}"/>
                </a:ext>
              </a:extLst>
            </p:cNvPr>
            <p:cNvSpPr txBox="1"/>
            <p:nvPr/>
          </p:nvSpPr>
          <p:spPr>
            <a:xfrm>
              <a:off x="4073844" y="2994320"/>
              <a:ext cx="1668528" cy="53430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221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количество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 </a:t>
              </a: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по съемке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17CFF86-3AC1-5886-47F2-34D979317031}"/>
              </a:ext>
            </a:extLst>
          </p:cNvPr>
          <p:cNvSpPr txBox="1"/>
          <p:nvPr/>
        </p:nvSpPr>
        <p:spPr>
          <a:xfrm>
            <a:off x="3959357" y="4276506"/>
            <a:ext cx="3808906" cy="307777"/>
          </a:xfrm>
          <a:prstGeom prst="rect">
            <a:avLst/>
          </a:prstGeom>
          <a:gradFill>
            <a:gsLst>
              <a:gs pos="0">
                <a:srgbClr val="C00000"/>
              </a:gs>
              <a:gs pos="81000">
                <a:schemeClr val="bg2">
                  <a:lumMod val="50000"/>
                </a:schemeClr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СЕРАЯ ЗОНА И ТЕНЕВАЯ ЭКОНОМИКА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3D28F5-56F8-4F34-2C8D-B1AE5001BF2C}"/>
              </a:ext>
            </a:extLst>
          </p:cNvPr>
          <p:cNvSpPr txBox="1"/>
          <p:nvPr/>
        </p:nvSpPr>
        <p:spPr>
          <a:xfrm>
            <a:off x="8567408" y="1294627"/>
            <a:ext cx="32816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251C6"/>
                </a:solidFill>
                <a:effectLst/>
                <a:uLnTx/>
                <a:uFillTx/>
                <a:latin typeface="Noir Pro Light" panose="00000400000000000000" pitchFamily="50" charset="0"/>
              </a:rPr>
              <a:t>ЦИФРОВАЯ МОДЕЛЬ</a:t>
            </a:r>
            <a:r>
              <a:rPr lang="ru-RU" sz="1100" dirty="0">
                <a:solidFill>
                  <a:srgbClr val="0251C6"/>
                </a:solidFill>
                <a:latin typeface="Noir Pro Light" panose="00000400000000000000" pitchFamily="50" charset="0"/>
              </a:rPr>
              <a:t> ВСЕХ ОБЪЕКТОВ СТРАНЫ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251C6"/>
              </a:solidFill>
              <a:effectLst/>
              <a:uLnTx/>
              <a:uFillTx/>
              <a:latin typeface="Noir Pro Light" panose="00000400000000000000" pitchFamily="50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D6E54A7-EAEB-4C3B-B928-317661706C2C}"/>
              </a:ext>
            </a:extLst>
          </p:cNvPr>
          <p:cNvSpPr txBox="1"/>
          <p:nvPr/>
        </p:nvSpPr>
        <p:spPr>
          <a:xfrm>
            <a:off x="2249161" y="212033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Цифровая </a:t>
            </a: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</a:rPr>
              <a:t>трансформация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экономики</a:t>
            </a:r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AE235AF9-EA8B-4182-8C7C-53B6F3930D87}"/>
              </a:ext>
            </a:extLst>
          </p:cNvPr>
          <p:cNvSpPr/>
          <p:nvPr/>
        </p:nvSpPr>
        <p:spPr>
          <a:xfrm>
            <a:off x="7684033" y="3316789"/>
            <a:ext cx="642983" cy="4716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9844AB2-4322-4BE6-B7B7-F5D5F058F807}"/>
              </a:ext>
            </a:extLst>
          </p:cNvPr>
          <p:cNvGrpSpPr/>
          <p:nvPr/>
        </p:nvGrpSpPr>
        <p:grpSpPr>
          <a:xfrm>
            <a:off x="237378" y="961856"/>
            <a:ext cx="3200876" cy="5358985"/>
            <a:chOff x="237378" y="908516"/>
            <a:chExt cx="3200876" cy="5358985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87731F6C-53FC-4804-91C8-C16BA1F304F7}"/>
                </a:ext>
              </a:extLst>
            </p:cNvPr>
            <p:cNvGrpSpPr/>
            <p:nvPr/>
          </p:nvGrpSpPr>
          <p:grpSpPr>
            <a:xfrm>
              <a:off x="467245" y="1607335"/>
              <a:ext cx="777289" cy="2863206"/>
              <a:chOff x="-2078327" y="6519397"/>
              <a:chExt cx="777289" cy="2863206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350D1CC-4E20-4082-8142-A34CDDAD10B2}"/>
                  </a:ext>
                </a:extLst>
              </p:cNvPr>
              <p:cNvSpPr txBox="1"/>
              <p:nvPr/>
            </p:nvSpPr>
            <p:spPr>
              <a:xfrm>
                <a:off x="-2078327" y="9013271"/>
                <a:ext cx="767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зкология</a:t>
                </a: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, 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ESG</a:t>
                </a:r>
                <a:endPara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CF5B41A-E437-403E-9135-6305B6D6D0DD}"/>
                  </a:ext>
                </a:extLst>
              </p:cNvPr>
              <p:cNvSpPr txBox="1"/>
              <p:nvPr/>
            </p:nvSpPr>
            <p:spPr>
              <a:xfrm>
                <a:off x="-1805421" y="8055186"/>
                <a:ext cx="36933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ЧС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41BDBE9-B3D3-488A-ABC4-CB28AD1CF69B}"/>
                  </a:ext>
                </a:extLst>
              </p:cNvPr>
              <p:cNvSpPr txBox="1"/>
              <p:nvPr/>
            </p:nvSpPr>
            <p:spPr>
              <a:xfrm>
                <a:off x="-1918609" y="6519397"/>
                <a:ext cx="61757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стройка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4B5E7E0-EF24-4E30-8390-9CF88D4F20BC}"/>
                  </a:ext>
                </a:extLst>
              </p:cNvPr>
              <p:cNvSpPr txBox="1"/>
              <p:nvPr/>
            </p:nvSpPr>
            <p:spPr>
              <a:xfrm>
                <a:off x="-1906933" y="8529248"/>
                <a:ext cx="5635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недра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B08CD0E-6EAE-492F-9591-4B52E35EA43D}"/>
                  </a:ext>
                </a:extLst>
              </p:cNvPr>
              <p:cNvSpPr txBox="1"/>
              <p:nvPr/>
            </p:nvSpPr>
            <p:spPr>
              <a:xfrm>
                <a:off x="-1787429" y="7512054"/>
                <a:ext cx="3833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лес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E669F90-01BE-4627-9EDD-D2B811472E2D}"/>
                  </a:ext>
                </a:extLst>
              </p:cNvPr>
              <p:cNvSpPr txBox="1"/>
              <p:nvPr/>
            </p:nvSpPr>
            <p:spPr>
              <a:xfrm>
                <a:off x="-1795516" y="7007022"/>
                <a:ext cx="43261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с/х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10000C38-E7EB-4424-96F4-CD8B7A3571F7}"/>
                </a:ext>
              </a:extLst>
            </p:cNvPr>
            <p:cNvGrpSpPr/>
            <p:nvPr/>
          </p:nvGrpSpPr>
          <p:grpSpPr>
            <a:xfrm>
              <a:off x="780717" y="5329896"/>
              <a:ext cx="2636199" cy="810040"/>
              <a:chOff x="539529" y="5202858"/>
              <a:chExt cx="2636199" cy="810040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F5CD73E-3350-4EE0-B17D-A667760EBF0B}"/>
                  </a:ext>
                </a:extLst>
              </p:cNvPr>
              <p:cNvSpPr/>
              <p:nvPr/>
            </p:nvSpPr>
            <p:spPr>
              <a:xfrm>
                <a:off x="566080" y="5209156"/>
                <a:ext cx="2526638" cy="803742"/>
              </a:xfrm>
              <a:prstGeom prst="rect">
                <a:avLst/>
              </a:prstGeom>
              <a:pattFill prst="wdUpDiag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9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C619D6-13D4-4F9C-BDF1-C68986ECEA25}"/>
                  </a:ext>
                </a:extLst>
              </p:cNvPr>
              <p:cNvSpPr txBox="1"/>
              <p:nvPr/>
            </p:nvSpPr>
            <p:spPr>
              <a:xfrm>
                <a:off x="794896" y="5310002"/>
                <a:ext cx="2380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180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дополнительные источники сведений, включая сигналы граждан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7040FE-687C-468F-B44B-D23B5C48C869}"/>
                  </a:ext>
                </a:extLst>
              </p:cNvPr>
              <p:cNvSpPr txBox="1"/>
              <p:nvPr/>
            </p:nvSpPr>
            <p:spPr>
              <a:xfrm>
                <a:off x="539529" y="5202858"/>
                <a:ext cx="8879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C87219-38E9-41DD-9C34-9FA215FCD141}"/>
                </a:ext>
              </a:extLst>
            </p:cNvPr>
            <p:cNvSpPr txBox="1"/>
            <p:nvPr/>
          </p:nvSpPr>
          <p:spPr>
            <a:xfrm rot="16200000">
              <a:off x="-2257449" y="3403343"/>
              <a:ext cx="5358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КОСМИЧЕСКИЙ МОНИТОРИНГ АКТИВОВ</a:t>
              </a:r>
            </a:p>
          </p:txBody>
        </p:sp>
        <p:sp>
          <p:nvSpPr>
            <p:cNvPr id="60" name="Правая круглая скобка 59">
              <a:extLst>
                <a:ext uri="{FF2B5EF4-FFF2-40B4-BE49-F238E27FC236}">
                  <a16:creationId xmlns:a16="http://schemas.microsoft.com/office/drawing/2014/main" id="{6DA3157B-F0F9-4F1D-91DA-20CEE1D09BC0}"/>
                </a:ext>
              </a:extLst>
            </p:cNvPr>
            <p:cNvSpPr/>
            <p:nvPr/>
          </p:nvSpPr>
          <p:spPr>
            <a:xfrm>
              <a:off x="3255701" y="1246090"/>
              <a:ext cx="182553" cy="4979180"/>
            </a:xfrm>
            <a:prstGeom prst="rightBracket">
              <a:avLst>
                <a:gd name="adj" fmla="val 0"/>
              </a:avLst>
            </a:prstGeom>
            <a:ln w="19050">
              <a:solidFill>
                <a:srgbClr val="050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Овал 6">
            <a:extLst>
              <a:ext uri="{FF2B5EF4-FFF2-40B4-BE49-F238E27FC236}">
                <a16:creationId xmlns:a16="http://schemas.microsoft.com/office/drawing/2014/main" id="{26673929-19A6-4A98-ABC0-22B6AE7550F0}"/>
              </a:ext>
            </a:extLst>
          </p:cNvPr>
          <p:cNvSpPr/>
          <p:nvPr/>
        </p:nvSpPr>
        <p:spPr>
          <a:xfrm>
            <a:off x="3530021" y="1391505"/>
            <a:ext cx="2151524" cy="11863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0000"/>
              </a:solidFill>
              <a:latin typeface="Noir Pro Medium" panose="000006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BC59C-722D-BB91-B89D-6F5CABB7B72C}"/>
              </a:ext>
            </a:extLst>
          </p:cNvPr>
          <p:cNvSpPr txBox="1"/>
          <p:nvPr/>
        </p:nvSpPr>
        <p:spPr>
          <a:xfrm>
            <a:off x="786893" y="6524942"/>
            <a:ext cx="82171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Noir Pro Light" panose="00000400000000000000" pitchFamily="50" charset="0"/>
              </a:rPr>
              <a:t>*Экспертная оценка АО «Терра Тех» сформирована на основе реализации проекта «Цифровая Земля – Сервисы»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3940D66-60C0-7417-7B75-A892103F6981}"/>
              </a:ext>
            </a:extLst>
          </p:cNvPr>
          <p:cNvGrpSpPr/>
          <p:nvPr/>
        </p:nvGrpSpPr>
        <p:grpSpPr>
          <a:xfrm>
            <a:off x="8770598" y="1643374"/>
            <a:ext cx="2716948" cy="417376"/>
            <a:chOff x="466344" y="5288929"/>
            <a:chExt cx="3266320" cy="5017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1830F46-5881-B0C4-C725-1F45719C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709" y="5361804"/>
              <a:ext cx="343744" cy="34374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B561EF8-58E4-65AB-381A-C2DD29B0F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8920" y="5397830"/>
              <a:ext cx="343744" cy="343744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C73027C-6AF2-23B9-FBD6-F88DD8D4B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486" y="5375154"/>
              <a:ext cx="376356" cy="37635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58D475D-275F-2762-021D-74B21B39D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260" y="5288929"/>
              <a:ext cx="486867" cy="5017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F9F7834-4FBC-75E3-6C33-DCC2C37F0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227" y="5378254"/>
              <a:ext cx="377994" cy="37799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859FE84-79E7-8D07-D01A-3EA0331F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182" y="5361805"/>
              <a:ext cx="343744" cy="343744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F08B17E-813A-47B6-6AC6-F87D4C877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" y="5388778"/>
              <a:ext cx="360798" cy="360798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E393F64-7722-FDEF-0030-17ADE58FCBD1}"/>
              </a:ext>
            </a:extLst>
          </p:cNvPr>
          <p:cNvSpPr txBox="1"/>
          <p:nvPr/>
        </p:nvSpPr>
        <p:spPr>
          <a:xfrm>
            <a:off x="8511384" y="2245138"/>
            <a:ext cx="3281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Noir Pro" panose="00000500000000000000" pitchFamily="50" charset="0"/>
              </a:rPr>
              <a:t>ИНФОРМАЦИОННАЯ СИСТЕМА </a:t>
            </a:r>
          </a:p>
          <a:p>
            <a:pPr algn="ctr"/>
            <a:r>
              <a:rPr lang="ru-RU" sz="1200" dirty="0">
                <a:latin typeface="Noir Pro" panose="00000500000000000000" pitchFamily="50" charset="0"/>
              </a:rPr>
              <a:t>«База данных отраслевых объектов и ведущейся хозяйственной деятельности»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58D5DE18-8ECF-ACBA-8795-0A99875826E7}"/>
              </a:ext>
            </a:extLst>
          </p:cNvPr>
          <p:cNvSpPr/>
          <p:nvPr/>
        </p:nvSpPr>
        <p:spPr>
          <a:xfrm>
            <a:off x="8349832" y="5825981"/>
            <a:ext cx="3604791" cy="532374"/>
          </a:xfrm>
          <a:prstGeom prst="rect">
            <a:avLst/>
          </a:prstGeom>
          <a:solidFill>
            <a:srgbClr val="0A1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Noir Pro" panose="00000500000000000000" pitchFamily="50" charset="0"/>
              </a:rPr>
              <a:t>Экономика данных РФ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8FB996-C5FC-4F12-93FF-8DEE75AB76CB}"/>
              </a:ext>
            </a:extLst>
          </p:cNvPr>
          <p:cNvSpPr txBox="1"/>
          <p:nvPr/>
        </p:nvSpPr>
        <p:spPr>
          <a:xfrm>
            <a:off x="3884801" y="1699471"/>
            <a:ext cx="32219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Noir Pro Light" panose="00000400000000000000" pitchFamily="50" charset="0"/>
              </a:rPr>
              <a:t>выявленных по космосу объектов находятся вне реестров*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35C8B1-9B97-4597-A363-6305A72D8127}"/>
              </a:ext>
            </a:extLst>
          </p:cNvPr>
          <p:cNvSpPr txBox="1"/>
          <p:nvPr/>
        </p:nvSpPr>
        <p:spPr>
          <a:xfrm>
            <a:off x="3820781" y="1044641"/>
            <a:ext cx="2710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gradFill>
                  <a:gsLst>
                    <a:gs pos="0">
                      <a:srgbClr val="FF0000"/>
                    </a:gs>
                    <a:gs pos="90000">
                      <a:schemeClr val="bg2">
                        <a:lumMod val="50000"/>
                      </a:schemeClr>
                    </a:gs>
                  </a:gsLst>
                  <a:lin ang="2700000" scaled="0"/>
                </a:gradFill>
                <a:latin typeface="Noir Pro Bold" panose="00000800000000000000" pitchFamily="50" charset="0"/>
              </a:rPr>
              <a:t>20-60%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E533869-D1E9-48BD-A2D7-719386C9CBA1}"/>
              </a:ext>
            </a:extLst>
          </p:cNvPr>
          <p:cNvSpPr/>
          <p:nvPr/>
        </p:nvSpPr>
        <p:spPr>
          <a:xfrm>
            <a:off x="5285440" y="2788660"/>
            <a:ext cx="281824" cy="2818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Noir Pro" panose="00000500000000000000" pitchFamily="50" charset="0"/>
              </a:rPr>
              <a:t>!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83B5345-D0A4-41FE-BB64-61D778FF56CF}"/>
              </a:ext>
            </a:extLst>
          </p:cNvPr>
          <p:cNvGrpSpPr/>
          <p:nvPr/>
        </p:nvGrpSpPr>
        <p:grpSpPr>
          <a:xfrm>
            <a:off x="8475377" y="4401376"/>
            <a:ext cx="3444897" cy="1337019"/>
            <a:chOff x="8454852" y="3427519"/>
            <a:chExt cx="3444897" cy="1337019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AEC388AF-57C0-4720-AA4C-7BECCA4866BE}"/>
                </a:ext>
              </a:extLst>
            </p:cNvPr>
            <p:cNvSpPr/>
            <p:nvPr/>
          </p:nvSpPr>
          <p:spPr>
            <a:xfrm>
              <a:off x="8454852" y="3427519"/>
              <a:ext cx="3359688" cy="1195940"/>
            </a:xfrm>
            <a:prstGeom prst="rect">
              <a:avLst/>
            </a:prstGeom>
            <a:solidFill>
              <a:srgbClr val="025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Noir Pro" panose="00000500000000000000" pitchFamily="50" charset="0"/>
                <a:ea typeface="Inter V" panose="02000503000000020004" pitchFamily="2" charset="0"/>
                <a:cs typeface="Inter V" panose="02000503000000020004" pitchFamily="2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1AE11A-A5A3-4DEB-919F-A77960FA4703}"/>
                </a:ext>
              </a:extLst>
            </p:cNvPr>
            <p:cNvSpPr txBox="1"/>
            <p:nvPr/>
          </p:nvSpPr>
          <p:spPr>
            <a:xfrm>
              <a:off x="8983478" y="3485476"/>
              <a:ext cx="2916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600">
                  <a:solidFill>
                    <a:schemeClr val="bg1"/>
                  </a:solidFill>
                  <a:latin typeface="Noir Pro" panose="020B0604020202020204" charset="0"/>
                  <a:cs typeface="Noir Pro" panose="020B0604020202020204" charset="0"/>
                </a:defRPr>
              </a:lvl1pPr>
            </a:lstStyle>
            <a:p>
              <a:pPr algn="l"/>
              <a:r>
                <a:rPr lang="ru-RU" sz="1400" dirty="0">
                  <a:latin typeface="Noir Pro" panose="000005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База данных состояния объектов (ДЗЗ)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7D980ED-4227-4B73-82D1-97D42DCFAC1A}"/>
                </a:ext>
              </a:extLst>
            </p:cNvPr>
            <p:cNvSpPr txBox="1"/>
            <p:nvPr/>
          </p:nvSpPr>
          <p:spPr>
            <a:xfrm>
              <a:off x="9136917" y="3984837"/>
              <a:ext cx="2489219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chemeClr val="bg1"/>
                  </a:solidFill>
                  <a:latin typeface="Noir Pro Light" panose="000004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динамика состояния и изменения объектов (ретроспектива и текущее)</a:t>
              </a:r>
            </a:p>
            <a:p>
              <a:pPr marL="144000" indent="-1440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chemeClr val="bg1"/>
                  </a:solidFill>
                  <a:latin typeface="Noir Pro Light" panose="000004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контрольно-надзорная деятельность</a:t>
              </a:r>
            </a:p>
            <a:p>
              <a:pPr marL="144000" indent="-1440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ru-RU" sz="1100" dirty="0">
                <a:solidFill>
                  <a:schemeClr val="bg1"/>
                </a:solidFill>
                <a:latin typeface="Noir Pro Light" panose="00000400000000000000" pitchFamily="50" charset="0"/>
                <a:ea typeface="Inter V" panose="02000503000000020004" pitchFamily="2" charset="0"/>
                <a:cs typeface="Inter V" panose="02000503000000020004" pitchFamily="2" charset="0"/>
              </a:endParaRPr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000A52-CB15-452A-A560-B0DB367EF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9121" y="3568600"/>
              <a:ext cx="260620" cy="26062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6D1370E-BF3A-4E59-B575-FD785A0B4573}"/>
              </a:ext>
            </a:extLst>
          </p:cNvPr>
          <p:cNvGrpSpPr/>
          <p:nvPr/>
        </p:nvGrpSpPr>
        <p:grpSpPr>
          <a:xfrm>
            <a:off x="8476251" y="3165183"/>
            <a:ext cx="3503379" cy="1225190"/>
            <a:chOff x="8448551" y="4675545"/>
            <a:chExt cx="3503379" cy="1225190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F0A6AE81-47A3-4C22-9A70-681F0107672C}"/>
                </a:ext>
              </a:extLst>
            </p:cNvPr>
            <p:cNvSpPr/>
            <p:nvPr/>
          </p:nvSpPr>
          <p:spPr>
            <a:xfrm>
              <a:off x="8448551" y="4675545"/>
              <a:ext cx="3358814" cy="1195940"/>
            </a:xfrm>
            <a:prstGeom prst="rect">
              <a:avLst/>
            </a:prstGeom>
            <a:solidFill>
              <a:srgbClr val="0251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Noir Pro" panose="00000500000000000000" pitchFamily="50" charset="0"/>
                <a:ea typeface="Inter V" panose="02000503000000020004" pitchFamily="2" charset="0"/>
                <a:cs typeface="Inter V" panose="02000503000000020004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ECD4E43-6848-4A4D-8D93-D240AC456D88}"/>
                </a:ext>
              </a:extLst>
            </p:cNvPr>
            <p:cNvSpPr txBox="1"/>
            <p:nvPr/>
          </p:nvSpPr>
          <p:spPr>
            <a:xfrm>
              <a:off x="8986920" y="4727434"/>
              <a:ext cx="2965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600">
                  <a:solidFill>
                    <a:schemeClr val="bg1"/>
                  </a:solidFill>
                  <a:latin typeface="Noir Pro" panose="020B0604020202020204" charset="0"/>
                  <a:cs typeface="Noir Pro" panose="020B0604020202020204" charset="0"/>
                </a:defRPr>
              </a:lvl1pPr>
            </a:lstStyle>
            <a:p>
              <a:pPr algn="l"/>
              <a:r>
                <a:rPr lang="ru-RU" sz="1400" dirty="0">
                  <a:latin typeface="Noir Pro" panose="000005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База данных электронных паспортов объектов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CBCD730-CF81-428B-BB5C-E8C49AE18836}"/>
                </a:ext>
              </a:extLst>
            </p:cNvPr>
            <p:cNvSpPr txBox="1"/>
            <p:nvPr/>
          </p:nvSpPr>
          <p:spPr>
            <a:xfrm>
              <a:off x="9136918" y="5221407"/>
              <a:ext cx="2619293" cy="6793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144000" indent="-1440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chemeClr val="bg1"/>
                  </a:solidFill>
                  <a:latin typeface="Noir Pro Light" panose="000004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пространственно-временная атрибуция</a:t>
              </a:r>
            </a:p>
            <a:p>
              <a:pPr marL="144000" indent="-1440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chemeClr val="bg1"/>
                  </a:solidFill>
                  <a:latin typeface="Noir Pro Light" panose="000004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договоры и прочая документация</a:t>
              </a:r>
            </a:p>
            <a:p>
              <a:pPr marL="144000" indent="-144000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solidFill>
                    <a:schemeClr val="bg1"/>
                  </a:solidFill>
                  <a:latin typeface="Noir Pro Light" panose="00000400000000000000" pitchFamily="50" charset="0"/>
                  <a:ea typeface="Inter V" panose="02000503000000020004" pitchFamily="2" charset="0"/>
                  <a:cs typeface="Inter V" panose="02000503000000020004" pitchFamily="2" charset="0"/>
                </a:rPr>
                <a:t>отраслевая информация 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BD1596CB-E5C4-4955-A0A6-26B619436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673" y="4816897"/>
              <a:ext cx="197823" cy="197823"/>
            </a:xfrm>
            <a:prstGeom prst="rect">
              <a:avLst/>
            </a:prstGeom>
          </p:spPr>
        </p:pic>
      </p:grpSp>
      <p:sp>
        <p:nvSpPr>
          <p:cNvPr id="61" name="Стрелка: влево-вправо 60">
            <a:extLst>
              <a:ext uri="{FF2B5EF4-FFF2-40B4-BE49-F238E27FC236}">
                <a16:creationId xmlns:a16="http://schemas.microsoft.com/office/drawing/2014/main" id="{57296D2D-D01C-4ACC-BBA7-A7E3FF8EF218}"/>
              </a:ext>
            </a:extLst>
          </p:cNvPr>
          <p:cNvSpPr/>
          <p:nvPr/>
        </p:nvSpPr>
        <p:spPr>
          <a:xfrm>
            <a:off x="3159700" y="3316775"/>
            <a:ext cx="1098373" cy="471628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F61AE2-630D-456E-AFB7-DE039DBC27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90" y="1496888"/>
            <a:ext cx="1860682" cy="375227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5F56004-48E8-4C46-9C31-653C52AF9535}"/>
              </a:ext>
            </a:extLst>
          </p:cNvPr>
          <p:cNvSpPr txBox="1"/>
          <p:nvPr/>
        </p:nvSpPr>
        <p:spPr>
          <a:xfrm>
            <a:off x="585797" y="4712403"/>
            <a:ext cx="6339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земли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91EC604B-CDC7-381E-FCC8-E4C2E9D9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052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7B0253E-D382-4167-BEBE-30AAD982B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61402"/>
              </p:ext>
            </p:extLst>
          </p:nvPr>
        </p:nvGraphicFramePr>
        <p:xfrm>
          <a:off x="1172603" y="1320800"/>
          <a:ext cx="10391140" cy="50165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8228">
                  <a:extLst>
                    <a:ext uri="{9D8B030D-6E8A-4147-A177-3AD203B41FA5}">
                      <a16:colId xmlns:a16="http://schemas.microsoft.com/office/drawing/2014/main" val="4251784958"/>
                    </a:ext>
                  </a:extLst>
                </a:gridCol>
                <a:gridCol w="2078228">
                  <a:extLst>
                    <a:ext uri="{9D8B030D-6E8A-4147-A177-3AD203B41FA5}">
                      <a16:colId xmlns:a16="http://schemas.microsoft.com/office/drawing/2014/main" val="918024756"/>
                    </a:ext>
                  </a:extLst>
                </a:gridCol>
                <a:gridCol w="2078228">
                  <a:extLst>
                    <a:ext uri="{9D8B030D-6E8A-4147-A177-3AD203B41FA5}">
                      <a16:colId xmlns:a16="http://schemas.microsoft.com/office/drawing/2014/main" val="1730068794"/>
                    </a:ext>
                  </a:extLst>
                </a:gridCol>
                <a:gridCol w="2078228">
                  <a:extLst>
                    <a:ext uri="{9D8B030D-6E8A-4147-A177-3AD203B41FA5}">
                      <a16:colId xmlns:a16="http://schemas.microsoft.com/office/drawing/2014/main" val="3033018432"/>
                    </a:ext>
                  </a:extLst>
                </a:gridCol>
                <a:gridCol w="2078228">
                  <a:extLst>
                    <a:ext uri="{9D8B030D-6E8A-4147-A177-3AD203B41FA5}">
                      <a16:colId xmlns:a16="http://schemas.microsoft.com/office/drawing/2014/main" val="3806336006"/>
                    </a:ext>
                  </a:extLst>
                </a:gridCol>
              </a:tblGrid>
              <a:tr h="1672167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Обновление топографических и специальных к</a:t>
                      </a: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арт </a:t>
                      </a:r>
                      <a:r>
                        <a:rPr lang="ru-RU" sz="1100" b="0" i="0" u="none" strike="noStrike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latin typeface="Noir Pro Light" panose="00000400000000000000" pitchFamily="50" charset="0"/>
                        <a:ea typeface="Inter" panose="02000503000000020004" pitchFamily="50" charset="0"/>
                        <a:cs typeface="Inter" panose="02000503000000020004" pitchFamily="50" charset="0"/>
                      </a:endParaRPr>
                    </a:p>
                  </a:txBody>
                  <a:tcPr marT="0" marB="0" anchor="b">
                    <a:lnL w="12700" cmpd="sng">
                      <a:noFill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Мониторинг экосистем и антропогенных объектов 	</a:t>
                      </a:r>
                    </a:p>
                  </a:txBody>
                  <a:tcPr marT="0" marB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Мониторинг чрезвычайных ситуаций</a:t>
                      </a:r>
                    </a:p>
                  </a:txBody>
                  <a:tcPr marT="0" marB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NDVI </a:t>
                      </a: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анализ </a:t>
                      </a:r>
                      <a:endParaRPr lang="ru-RU" sz="1100" dirty="0">
                        <a:solidFill>
                          <a:schemeClr val="tx1"/>
                        </a:solidFill>
                        <a:latin typeface="Noir Pro Light" panose="00000400000000000000" pitchFamily="50" charset="0"/>
                        <a:ea typeface="Inter" panose="02000503000000020004" pitchFamily="50" charset="0"/>
                        <a:cs typeface="Inter" panose="02000503000000020004" pitchFamily="50" charset="0"/>
                      </a:endParaRPr>
                    </a:p>
                  </a:txBody>
                  <a:tcPr marT="0" marB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 Мульти- и </a:t>
                      </a:r>
                      <a:r>
                        <a:rPr lang="ru-RU" sz="1100" b="0" i="0" u="none" strike="noStrike" kern="1200" baseline="0" dirty="0" err="1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гиперспектральный</a:t>
                      </a: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 анализ </a:t>
                      </a:r>
                    </a:p>
                  </a:txBody>
                  <a:tcPr marT="0" marB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154954"/>
                  </a:ext>
                </a:extLst>
              </a:tr>
              <a:tr h="1672167"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 Мониторинг строительства объектов </a:t>
                      </a:r>
                      <a:endParaRPr lang="ru-RU" sz="1100" dirty="0">
                        <a:solidFill>
                          <a:schemeClr val="tx1"/>
                        </a:solidFill>
                        <a:latin typeface="Noir Pro Light" panose="00000400000000000000" pitchFamily="50" charset="0"/>
                        <a:ea typeface="Inter" panose="02000503000000020004" pitchFamily="50" charset="0"/>
                        <a:cs typeface="Inter" panose="02000503000000020004" pitchFamily="50" charset="0"/>
                      </a:endParaRPr>
                    </a:p>
                  </a:txBody>
                  <a:tcPr marT="0" anchor="b">
                    <a:lnL w="12700" cmpd="sng">
                      <a:noFill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Геологическое картирование территорий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Промышленная безопасность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Соблюдение лицензионных соглашений при освоении МПИ</a:t>
                      </a:r>
                      <a:endParaRPr lang="ru-RU" sz="1100" dirty="0">
                        <a:solidFill>
                          <a:schemeClr val="tx1"/>
                        </a:solidFill>
                        <a:latin typeface="Noir Pro Light" panose="00000400000000000000" pitchFamily="50" charset="0"/>
                        <a:ea typeface="Inter" panose="02000503000000020004" pitchFamily="50" charset="0"/>
                        <a:cs typeface="Inter" panose="02000503000000020004" pitchFamily="50" charset="0"/>
                      </a:endParaRP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Утечки метана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645839"/>
                  </a:ext>
                </a:extLst>
              </a:tr>
              <a:tr h="16721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Прогноз и контроль ЧС (антропогенных и природных)</a:t>
                      </a:r>
                      <a:endParaRPr lang="ru-RU" sz="1100" dirty="0">
                        <a:solidFill>
                          <a:schemeClr val="tx1"/>
                        </a:solidFill>
                        <a:latin typeface="Noir Pro Light" panose="00000400000000000000" pitchFamily="50" charset="0"/>
                        <a:ea typeface="Inter" panose="02000503000000020004" pitchFamily="50" charset="0"/>
                        <a:cs typeface="Inter" panose="02000503000000020004" pitchFamily="50" charset="0"/>
                      </a:endParaRPr>
                    </a:p>
                  </a:txBody>
                  <a:tcPr marT="0" anchor="b">
                    <a:lnL w="12700" cmpd="sng">
                      <a:noFill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Экологический мониторинг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Теплопотери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Наблюдение за снеговой и ледовой обстановкой 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Сервисы устойчивого развития (ВИЭ, нефинансовая отчетность)</a:t>
                      </a:r>
                    </a:p>
                  </a:txBody>
                  <a:tcPr marT="0" anchor="b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866203"/>
                  </a:ext>
                </a:extLst>
              </a:tr>
            </a:tbl>
          </a:graphicData>
        </a:graphic>
      </p:graphicFrame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1C3B3F5-CC5F-4DDA-8364-6B51055CA06E}"/>
              </a:ext>
            </a:extLst>
          </p:cNvPr>
          <p:cNvGrpSpPr/>
          <p:nvPr/>
        </p:nvGrpSpPr>
        <p:grpSpPr>
          <a:xfrm>
            <a:off x="628258" y="1476123"/>
            <a:ext cx="10850737" cy="4688798"/>
            <a:chOff x="628258" y="1476123"/>
            <a:chExt cx="10850737" cy="468879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7820A0C-A9BC-4FA8-8A30-2FC342507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84" t="36725" r="7497" b="10889"/>
            <a:stretch/>
          </p:blipFill>
          <p:spPr>
            <a:xfrm>
              <a:off x="9599621" y="3193530"/>
              <a:ext cx="1879374" cy="887152"/>
            </a:xfrm>
            <a:prstGeom prst="rect">
              <a:avLst/>
            </a:prstGeom>
            <a:effectLst/>
          </p:spPr>
        </p:pic>
        <p:pic>
          <p:nvPicPr>
            <p:cNvPr id="9" name="Picture 5" descr="_2010_cr">
              <a:extLst>
                <a:ext uri="{FF2B5EF4-FFF2-40B4-BE49-F238E27FC236}">
                  <a16:creationId xmlns:a16="http://schemas.microsoft.com/office/drawing/2014/main" id="{D35EF589-C4A2-4618-8A04-B72E83FE7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53" t="24666" r="-553" b="41923"/>
            <a:stretch/>
          </p:blipFill>
          <p:spPr bwMode="auto">
            <a:xfrm>
              <a:off x="5412778" y="4904757"/>
              <a:ext cx="1879374" cy="8871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0AD99A8-6B26-4B00-92A5-F693992C62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5470" t="29506" r="14136" b="31719"/>
            <a:stretch/>
          </p:blipFill>
          <p:spPr bwMode="auto">
            <a:xfrm>
              <a:off x="5428486" y="3193530"/>
              <a:ext cx="1879374" cy="8871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DDF6B5F-802A-4258-9229-CF00F8AB6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8265"/>
            <a:stretch/>
          </p:blipFill>
          <p:spPr>
            <a:xfrm>
              <a:off x="7488653" y="3193530"/>
              <a:ext cx="1879374" cy="88715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35ECDB0-A96C-4323-BBBB-A3FCF5185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215"/>
            <a:stretch/>
          </p:blipFill>
          <p:spPr>
            <a:xfrm>
              <a:off x="7488653" y="1507540"/>
              <a:ext cx="1879374" cy="887152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EEC4E29-951E-4F72-B000-7A8D4BE93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8" t="8831" r="29764" b="8829"/>
            <a:stretch/>
          </p:blipFill>
          <p:spPr>
            <a:xfrm rot="5400000">
              <a:off x="1769275" y="2697419"/>
              <a:ext cx="887152" cy="187937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1BA5F1F-0D51-4D67-90E3-7B2EBA455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9528" t="38957"/>
            <a:stretch/>
          </p:blipFill>
          <p:spPr>
            <a:xfrm>
              <a:off x="1273164" y="1482303"/>
              <a:ext cx="1879374" cy="88715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3E9F966-18CF-4158-A6F0-D3187136A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284" y="1476123"/>
              <a:ext cx="1550689" cy="89333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7424705-40A7-41DF-AA8F-C27DB1EE6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2778" y="1482303"/>
              <a:ext cx="1910789" cy="88715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967D3E-8868-4A5E-9C83-933AB8026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6374"/>
            <a:stretch/>
          </p:blipFill>
          <p:spPr>
            <a:xfrm>
              <a:off x="9599621" y="1482303"/>
              <a:ext cx="1874786" cy="893332"/>
            </a:xfrm>
            <a:prstGeom prst="rect">
              <a:avLst/>
            </a:prstGeom>
          </p:spPr>
        </p:pic>
        <p:sp>
          <p:nvSpPr>
            <p:cNvPr id="17" name="Скругленный прямоугольник 27">
              <a:extLst>
                <a:ext uri="{FF2B5EF4-FFF2-40B4-BE49-F238E27FC236}">
                  <a16:creationId xmlns:a16="http://schemas.microsoft.com/office/drawing/2014/main" id="{BD7CDD7E-DB0E-474F-9784-7AE064C0E6A6}"/>
                </a:ext>
              </a:extLst>
            </p:cNvPr>
            <p:cNvSpPr/>
            <p:nvPr/>
          </p:nvSpPr>
          <p:spPr>
            <a:xfrm rot="16200000">
              <a:off x="166477" y="2063438"/>
              <a:ext cx="1206880" cy="28331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rtlCol="0" anchor="t" anchorCtr="0"/>
            <a:lstStyle/>
            <a:p>
              <a:pPr marL="0" marR="0" lvl="0" indent="0" algn="ctr" defTabSz="19440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базовые</a:t>
              </a:r>
            </a:p>
          </p:txBody>
        </p:sp>
        <p:sp>
          <p:nvSpPr>
            <p:cNvPr id="18" name="Скругленный прямоугольник 27">
              <a:extLst>
                <a:ext uri="{FF2B5EF4-FFF2-40B4-BE49-F238E27FC236}">
                  <a16:creationId xmlns:a16="http://schemas.microsoft.com/office/drawing/2014/main" id="{65445BFA-6170-449C-AA3D-BB160ABBA77F}"/>
                </a:ext>
              </a:extLst>
            </p:cNvPr>
            <p:cNvSpPr/>
            <p:nvPr/>
          </p:nvSpPr>
          <p:spPr>
            <a:xfrm rot="16200000">
              <a:off x="166478" y="3687391"/>
              <a:ext cx="1206880" cy="28331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rtlCol="0" anchor="t" anchorCtr="0"/>
            <a:lstStyle/>
            <a:p>
              <a:pPr marL="0" marR="0" lvl="0" indent="0" algn="ctr" defTabSz="19440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03C46"/>
                  </a:solidFill>
                  <a:effectLst/>
                  <a:uLnTx/>
                  <a:uFillTx/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отраслевые</a:t>
              </a:r>
            </a:p>
          </p:txBody>
        </p:sp>
        <p:sp>
          <p:nvSpPr>
            <p:cNvPr id="20" name="Скругленный прямоугольник 27">
              <a:extLst>
                <a:ext uri="{FF2B5EF4-FFF2-40B4-BE49-F238E27FC236}">
                  <a16:creationId xmlns:a16="http://schemas.microsoft.com/office/drawing/2014/main" id="{E5D1C2D8-EE36-4F01-816D-283DAB12EFCF}"/>
                </a:ext>
              </a:extLst>
            </p:cNvPr>
            <p:cNvSpPr/>
            <p:nvPr/>
          </p:nvSpPr>
          <p:spPr>
            <a:xfrm rot="16200000">
              <a:off x="70949" y="5324293"/>
              <a:ext cx="1397938" cy="28331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rtlCol="0" anchor="t" anchorCtr="0"/>
            <a:lstStyle/>
            <a:p>
              <a:pPr marL="0" marR="0" lvl="0" indent="0" algn="ctr" defTabSz="19440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84DEA"/>
                  </a:solidFill>
                  <a:effectLst/>
                  <a:uLnTx/>
                  <a:uFillTx/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специальные</a:t>
              </a: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43F0B56-4DCA-458A-BE30-9E5C062A3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22926" b="17576"/>
            <a:stretch/>
          </p:blipFill>
          <p:spPr>
            <a:xfrm>
              <a:off x="1273164" y="4904758"/>
              <a:ext cx="1879374" cy="88715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CA10D98-21F7-436F-AB96-8FC107BDF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50064" y="4900423"/>
              <a:ext cx="1879374" cy="888998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64AF8E-2846-4A7E-9224-E0A05789A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44921" b="8783"/>
            <a:stretch/>
          </p:blipFill>
          <p:spPr>
            <a:xfrm>
              <a:off x="9599621" y="4896089"/>
              <a:ext cx="1833957" cy="89333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95318DE-81DB-4E26-B122-9A0799530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5732" b="16582"/>
            <a:stretch/>
          </p:blipFill>
          <p:spPr>
            <a:xfrm>
              <a:off x="3368319" y="3187349"/>
              <a:ext cx="1879374" cy="89333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445C5B-8696-41F8-A56A-2FAA5A734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8242"/>
            <a:stretch/>
          </p:blipFill>
          <p:spPr>
            <a:xfrm>
              <a:off x="7488654" y="4905967"/>
              <a:ext cx="1879374" cy="883454"/>
            </a:xfrm>
            <a:prstGeom prst="rect">
              <a:avLst/>
            </a:prstGeom>
          </p:spPr>
        </p:pic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527FD8FE-5255-333E-A82E-75B12337F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  <a:ea typeface="Roboto" panose="02000000000000000000" pitchFamily="2" charset="0"/>
              </a:rPr>
              <a:t>Сервисы и продукты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638F52CB-7E01-8148-5FA4-17DB9590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7409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B3911F0A-1FD9-4C2F-A481-2869FFFC3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Новые рынки для геотехнологий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0A092B2-7BA2-4D9E-2624-B5D51854C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558334"/>
              </p:ext>
            </p:extLst>
          </p:nvPr>
        </p:nvGraphicFramePr>
        <p:xfrm>
          <a:off x="245207" y="1126194"/>
          <a:ext cx="11701585" cy="5082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317">
                  <a:extLst>
                    <a:ext uri="{9D8B030D-6E8A-4147-A177-3AD203B41FA5}">
                      <a16:colId xmlns:a16="http://schemas.microsoft.com/office/drawing/2014/main" val="695966127"/>
                    </a:ext>
                  </a:extLst>
                </a:gridCol>
                <a:gridCol w="2340317">
                  <a:extLst>
                    <a:ext uri="{9D8B030D-6E8A-4147-A177-3AD203B41FA5}">
                      <a16:colId xmlns:a16="http://schemas.microsoft.com/office/drawing/2014/main" val="1458659354"/>
                    </a:ext>
                  </a:extLst>
                </a:gridCol>
                <a:gridCol w="2340317">
                  <a:extLst>
                    <a:ext uri="{9D8B030D-6E8A-4147-A177-3AD203B41FA5}">
                      <a16:colId xmlns:a16="http://schemas.microsoft.com/office/drawing/2014/main" val="1229717154"/>
                    </a:ext>
                  </a:extLst>
                </a:gridCol>
                <a:gridCol w="2340317">
                  <a:extLst>
                    <a:ext uri="{9D8B030D-6E8A-4147-A177-3AD203B41FA5}">
                      <a16:colId xmlns:a16="http://schemas.microsoft.com/office/drawing/2014/main" val="1969175169"/>
                    </a:ext>
                  </a:extLst>
                </a:gridCol>
                <a:gridCol w="2340317">
                  <a:extLst>
                    <a:ext uri="{9D8B030D-6E8A-4147-A177-3AD203B41FA5}">
                      <a16:colId xmlns:a16="http://schemas.microsoft.com/office/drawing/2014/main" val="2455684831"/>
                    </a:ext>
                  </a:extLst>
                </a:gridCol>
              </a:tblGrid>
              <a:tr h="5951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Noir Pro" panose="00000500000000000000" pitchFamily="50" charset="0"/>
                        </a:rPr>
                        <a:t>Право</a:t>
                      </a: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>
                          <a:latin typeface="Noir Pro" panose="00000500000000000000" pitchFamily="50" charset="0"/>
                        </a:rPr>
                        <a:t>Финтех</a:t>
                      </a:r>
                      <a:r>
                        <a:rPr lang="ru-RU" sz="1800" b="0" dirty="0">
                          <a:latin typeface="Noir Pro" panose="00000500000000000000" pitchFamily="50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Noir Pro" panose="00000500000000000000" pitchFamily="50" charset="0"/>
                        </a:rPr>
                        <a:t>Туризм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Noir Pro" panose="00000500000000000000" pitchFamily="50" charset="0"/>
                        </a:rPr>
                        <a:t>Климат и </a:t>
                      </a:r>
                      <a:r>
                        <a:rPr lang="en-US" sz="1800" b="0" dirty="0">
                          <a:latin typeface="Noir Pro" panose="00000500000000000000" pitchFamily="50" charset="0"/>
                        </a:rPr>
                        <a:t>ESG</a:t>
                      </a:r>
                      <a:endParaRPr lang="ru-RU" sz="1800" b="0" dirty="0">
                        <a:latin typeface="Noir Pro" panose="00000500000000000000" pitchFamily="50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Noir Pro" panose="00000500000000000000" pitchFamily="50" charset="0"/>
                        </a:rPr>
                        <a:t>Аналитика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028305"/>
                  </a:ext>
                </a:extLst>
              </a:tr>
              <a:tr h="1278985">
                <a:tc>
                  <a:txBody>
                    <a:bodyPr/>
                    <a:lstStyle/>
                    <a:p>
                      <a:endParaRPr lang="ru-RU" dirty="0">
                        <a:latin typeface="Noir Pro" panose="00000500000000000000" pitchFamily="50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Noir Pro" panose="00000500000000000000" pitchFamily="50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oir Pro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oir Pro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oir Pro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1736235"/>
                  </a:ext>
                </a:extLst>
              </a:tr>
              <a:tr h="2957785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Определение даты постройки зданий и сооружений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Noir Pro Light" panose="00000400000000000000" pitchFamily="50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Выявление нарушения границ участка и условий землепользования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Noir Pro Light" panose="00000400000000000000" pitchFamily="50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Фиксация незаконной деятельности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Noir Pro Light" panose="00000400000000000000" pitchFamily="50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Оценка достоверности страховых случаев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Noir Pro Light" panose="00000400000000000000" pitchFamily="50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Мониторинг сроков выполнения строительных и земельных работ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Noir Pro Light" panose="00000400000000000000" pitchFamily="50" charset="0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Анализ экологической ситуации, выявление незаконных свалок</a:t>
                      </a:r>
                      <a:endParaRPr lang="ru-RU" sz="1200" dirty="0">
                        <a:latin typeface="Noir Pro Light" panose="00000400000000000000" pitchFamily="50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Кредитование (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оценка заемщиков, скоринг, андеррайтинг, тарифы, контроль целевого расходования заемных средств, мониторинг залогов)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Страхование (риски, верификация страхового случая, мониторинг активов)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Аудит внутренний и внешний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Noir Pro Light" panose="00000400000000000000" pitchFamily="50" charset="0"/>
                          <a:ea typeface="+mn-ea"/>
                          <a:cs typeface="+mn-cs"/>
                        </a:rPr>
                        <a:t>Инвестиции и консалтинг 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Мастер-планирование</a:t>
                      </a:r>
                    </a:p>
                    <a:p>
                      <a:pPr marL="171450" marR="0" lvl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Подбор территорий для реализации туристических проектов, планирование туристических маршрутов 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Природные опасности, риски ЧС на территории объектов туризма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Инвентаризация 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Мониторинг возведения туристических объектов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Национальный кадастр парниковых газов</a:t>
                      </a:r>
                      <a:endParaRPr lang="en-US" sz="1200" dirty="0">
                        <a:latin typeface="Noir Pro Light" panose="00000400000000000000" pitchFamily="50" charset="0"/>
                      </a:endParaRP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Риски ЧС и угрозы инфраструктуре из-за климатических изменений, таяние ММГ</a:t>
                      </a:r>
                    </a:p>
                    <a:p>
                      <a:pPr marL="171450" marR="0" lvl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Мониторинг парниковых газов из космоса </a:t>
                      </a:r>
                    </a:p>
                    <a:p>
                      <a:pPr marL="171450" marR="0" lvl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Реализация климатических проектов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Noir Pro Light" panose="00000400000000000000" pitchFamily="50" charset="0"/>
                        </a:rPr>
                        <a:t>ESG-</a:t>
                      </a: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отчетность и ее верификация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Экология и </a:t>
                      </a:r>
                      <a:r>
                        <a:rPr lang="ru-RU" sz="1200" dirty="0" err="1">
                          <a:latin typeface="Noir Pro Light" panose="00000400000000000000" pitchFamily="50" charset="0"/>
                        </a:rPr>
                        <a:t>промбезопасность</a:t>
                      </a:r>
                      <a:r>
                        <a:rPr lang="ru-RU" sz="1200" dirty="0">
                          <a:latin typeface="Noir Pro Light" panose="00000400000000000000" pitchFamily="50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8000" marR="0" lvl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Конкурентная и индустриальная разведка по отраслям, предприятиям </a:t>
                      </a:r>
                    </a:p>
                    <a:p>
                      <a:pPr marL="288000" marR="0" lvl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Данные для трейдеров, аналитиков, инвесторов, </a:t>
                      </a:r>
                      <a:r>
                        <a:rPr lang="ru-RU" sz="1200" dirty="0" err="1"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консалтеров</a:t>
                      </a:r>
                      <a:r>
                        <a:rPr lang="ru-RU" sz="1200" dirty="0"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 и экономистов </a:t>
                      </a:r>
                    </a:p>
                    <a:p>
                      <a:pPr marL="288000" marR="0" lvl="0" indent="-28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>
                          <a:latin typeface="Noir Pro Light" panose="00000400000000000000" pitchFamily="50" charset="0"/>
                          <a:ea typeface="Inter" panose="02000503000000020004" pitchFamily="50" charset="0"/>
                          <a:cs typeface="Inter" panose="02000503000000020004" pitchFamily="50" charset="0"/>
                        </a:rPr>
                        <a:t>Добыча альтернативных официальной статистике сведений</a:t>
                      </a:r>
                    </a:p>
                  </a:txBody>
                  <a:tcPr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269509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29F312-D5CD-4505-BFF8-84F27166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" y="2016165"/>
            <a:ext cx="1139743" cy="5532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BC675A-8552-4B61-B151-6E409766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687" y="1830448"/>
            <a:ext cx="1952625" cy="1066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8C7AD5-A54D-4ED3-9384-BE577451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352" y="1826848"/>
            <a:ext cx="2012966" cy="10645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C1216E-5224-4247-A91B-F4374A89C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449" y="1816187"/>
            <a:ext cx="2012966" cy="1077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C41227-2A81-4D9C-8A39-2BF9E9610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925" y="1826848"/>
            <a:ext cx="1952625" cy="1079970"/>
          </a:xfrm>
          <a:prstGeom prst="rect">
            <a:avLst/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BEC16E25-4043-836F-A9CE-93854B2A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989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D7298B-6B84-4C83-9252-A0991A197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r="12909" b="2599"/>
          <a:stretch/>
        </p:blipFill>
        <p:spPr>
          <a:xfrm>
            <a:off x="5155766" y="1182159"/>
            <a:ext cx="6486155" cy="5627714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E307018-293E-4DC1-85AC-D840A46D66EC}"/>
              </a:ext>
            </a:extLst>
          </p:cNvPr>
          <p:cNvSpPr/>
          <p:nvPr/>
        </p:nvSpPr>
        <p:spPr>
          <a:xfrm>
            <a:off x="531356" y="1667295"/>
            <a:ext cx="4741932" cy="24857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A2FE64-178B-4361-95BC-A1D9B5990F77}"/>
              </a:ext>
            </a:extLst>
          </p:cNvPr>
          <p:cNvGrpSpPr/>
          <p:nvPr/>
        </p:nvGrpSpPr>
        <p:grpSpPr>
          <a:xfrm>
            <a:off x="531355" y="1655670"/>
            <a:ext cx="2961775" cy="5067618"/>
            <a:chOff x="1115751" y="2097395"/>
            <a:chExt cx="2785940" cy="476676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ED8A9CE-33E6-4F09-BBBF-4A0083952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9" t="2269" r="12411" b="4341"/>
            <a:stretch/>
          </p:blipFill>
          <p:spPr>
            <a:xfrm>
              <a:off x="1115751" y="2097395"/>
              <a:ext cx="2785939" cy="235676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BD126D1-1032-46B1-9D56-6173C8CFA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2" t="2416" r="5618" b="4195"/>
            <a:stretch/>
          </p:blipFill>
          <p:spPr>
            <a:xfrm>
              <a:off x="1115752" y="4507391"/>
              <a:ext cx="2785939" cy="2356766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22E21EB-1DC6-4DD6-BFDB-468D925225EF}"/>
              </a:ext>
            </a:extLst>
          </p:cNvPr>
          <p:cNvGrpSpPr/>
          <p:nvPr/>
        </p:nvGrpSpPr>
        <p:grpSpPr>
          <a:xfrm>
            <a:off x="8882015" y="1657139"/>
            <a:ext cx="3069399" cy="1642321"/>
            <a:chOff x="1699933" y="4614529"/>
            <a:chExt cx="3069399" cy="1642321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794EC0F-5A2C-4B8C-BFEF-F7746295CBB3}"/>
                </a:ext>
              </a:extLst>
            </p:cNvPr>
            <p:cNvSpPr/>
            <p:nvPr/>
          </p:nvSpPr>
          <p:spPr>
            <a:xfrm>
              <a:off x="1699933" y="4614529"/>
              <a:ext cx="3069399" cy="164232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3F14D0-4597-46D7-BF02-553538FCC7C9}"/>
                </a:ext>
              </a:extLst>
            </p:cNvPr>
            <p:cNvSpPr txBox="1"/>
            <p:nvPr/>
          </p:nvSpPr>
          <p:spPr>
            <a:xfrm>
              <a:off x="1699933" y="4709008"/>
              <a:ext cx="2849526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sz="8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МАТРИЦА ПЕРЕХОДА ТИПОВ ЗЕМЛЕПОЛЬЗОВАНИЯ</a:t>
              </a:r>
            </a:p>
            <a:p>
              <a:pPr marL="288000">
                <a:spcAft>
                  <a:spcPts val="300"/>
                </a:spcAft>
              </a:pPr>
              <a:r>
                <a:rPr lang="ru-RU" sz="8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Поля, заросшие травянистой растительностью</a:t>
              </a:r>
            </a:p>
            <a:p>
              <a:pPr marL="288000">
                <a:spcAft>
                  <a:spcPts val="300"/>
                </a:spcAft>
              </a:pPr>
              <a:r>
                <a:rPr lang="ru-RU" sz="8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Поля, заросшие лесной растительностью</a:t>
              </a:r>
            </a:p>
            <a:p>
              <a:pPr marL="288000">
                <a:spcAft>
                  <a:spcPts val="300"/>
                </a:spcAft>
              </a:pPr>
              <a:r>
                <a:rPr lang="ru-RU" sz="8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Вырубки и ветровалы, заросшие травянистой растительностью</a:t>
              </a:r>
            </a:p>
            <a:p>
              <a:pPr marL="288000">
                <a:spcAft>
                  <a:spcPts val="300"/>
                </a:spcAft>
              </a:pPr>
              <a:r>
                <a:rPr lang="ru-RU" sz="8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Осушенные (бывш. естественные) болота с начавшейся </a:t>
              </a:r>
              <a:r>
                <a:rPr lang="ru-RU" sz="800" dirty="0" err="1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торфоразработкой</a:t>
              </a:r>
              <a:endParaRPr lang="ru-RU" sz="800" dirty="0">
                <a:latin typeface="Noir Pro Light" panose="00000400000000000000" pitchFamily="50" charset="0"/>
                <a:ea typeface="Inter" panose="02000503000000020004" pitchFamily="50" charset="0"/>
                <a:cs typeface="Inter" panose="02000503000000020004" pitchFamily="50" charset="0"/>
              </a:endParaRPr>
            </a:p>
            <a:p>
              <a:pPr marL="288000">
                <a:spcAft>
                  <a:spcPts val="300"/>
                </a:spcAft>
              </a:pPr>
              <a:endParaRPr lang="ru-RU" sz="800" dirty="0">
                <a:latin typeface="Noir Pro Light" panose="00000400000000000000" pitchFamily="50" charset="0"/>
                <a:ea typeface="Inter" panose="02000503000000020004" pitchFamily="50" charset="0"/>
                <a:cs typeface="Inter" panose="02000503000000020004" pitchFamily="50" charset="0"/>
              </a:endParaRPr>
            </a:p>
            <a:p>
              <a:pPr marL="288000">
                <a:spcAft>
                  <a:spcPts val="300"/>
                </a:spcAft>
              </a:pPr>
              <a:r>
                <a:rPr lang="ru-RU" sz="8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Границы Переславского муниципального района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E6AF39B-6234-43FA-AECC-61988A5B08B5}"/>
                </a:ext>
              </a:extLst>
            </p:cNvPr>
            <p:cNvSpPr/>
            <p:nvPr/>
          </p:nvSpPr>
          <p:spPr>
            <a:xfrm>
              <a:off x="1828967" y="5985799"/>
              <a:ext cx="148856" cy="850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BC1640E-86EA-4923-A851-1E5AFEEC24AC}"/>
                </a:ext>
              </a:extLst>
            </p:cNvPr>
            <p:cNvSpPr/>
            <p:nvPr/>
          </p:nvSpPr>
          <p:spPr>
            <a:xfrm>
              <a:off x="1828967" y="4943512"/>
              <a:ext cx="148856" cy="85061"/>
            </a:xfrm>
            <a:prstGeom prst="rect">
              <a:avLst/>
            </a:prstGeom>
            <a:solidFill>
              <a:srgbClr val="C7FE7D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39DCFC7-74AC-455E-B2D0-E69317C0BA37}"/>
                </a:ext>
              </a:extLst>
            </p:cNvPr>
            <p:cNvSpPr/>
            <p:nvPr/>
          </p:nvSpPr>
          <p:spPr>
            <a:xfrm>
              <a:off x="1828967" y="5201821"/>
              <a:ext cx="148856" cy="85061"/>
            </a:xfrm>
            <a:prstGeom prst="rect">
              <a:avLst/>
            </a:prstGeom>
            <a:solidFill>
              <a:srgbClr val="93A14C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C6A4117-65E1-4AC0-8077-13E4B2457051}"/>
                </a:ext>
              </a:extLst>
            </p:cNvPr>
            <p:cNvSpPr/>
            <p:nvPr/>
          </p:nvSpPr>
          <p:spPr>
            <a:xfrm>
              <a:off x="1828967" y="5373457"/>
              <a:ext cx="148856" cy="85061"/>
            </a:xfrm>
            <a:prstGeom prst="rect">
              <a:avLst/>
            </a:prstGeom>
            <a:solidFill>
              <a:srgbClr val="51F3CB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A3F78E5-8243-48A3-BB53-9902022ED343}"/>
                </a:ext>
              </a:extLst>
            </p:cNvPr>
            <p:cNvSpPr/>
            <p:nvPr/>
          </p:nvSpPr>
          <p:spPr>
            <a:xfrm>
              <a:off x="1828967" y="5655231"/>
              <a:ext cx="148856" cy="85061"/>
            </a:xfrm>
            <a:prstGeom prst="rect">
              <a:avLst/>
            </a:prstGeom>
            <a:solidFill>
              <a:srgbClr val="FFA60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254F2F6-8784-4DD0-8447-C4510FC8E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961" y="303900"/>
            <a:ext cx="8463027" cy="4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723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</a:rPr>
              <a:t>Мониторинг </a:t>
            </a: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  <a:hlinkClick r:id="rId6"/>
              </a:rPr>
              <a:t>парниковых газов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  <a:hlinkClick r:id="rId6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</a:rPr>
              <a:t>из космоса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F13CBE-8536-4A6F-9484-9BD35A078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769" y="1007410"/>
            <a:ext cx="1133393" cy="1133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4D8DD1-2BBB-42D0-81AF-CC3EFF038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431" y="617645"/>
            <a:ext cx="1956916" cy="313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B49DB8-D6E7-4BF0-AF90-2015124C76A4}"/>
              </a:ext>
            </a:extLst>
          </p:cNvPr>
          <p:cNvSpPr txBox="1"/>
          <p:nvPr/>
        </p:nvSpPr>
        <p:spPr>
          <a:xfrm>
            <a:off x="1515035" y="904972"/>
            <a:ext cx="10344953" cy="6463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effectLst/>
                <a:latin typeface="Noir Pro" panose="00000500000000000000" pitchFamily="50" charset="0"/>
                <a:ea typeface="Calibri" panose="020F0502020204030204" pitchFamily="34" charset="0"/>
              </a:rPr>
              <a:t>Расчет эмиссии углерода для разных типов земной поверхности и сравнение </a:t>
            </a:r>
          </a:p>
          <a:p>
            <a:pPr algn="r"/>
            <a:r>
              <a:rPr lang="ru-RU" sz="1800" dirty="0">
                <a:effectLst/>
                <a:latin typeface="Noir Pro" panose="00000500000000000000" pitchFamily="50" charset="0"/>
                <a:ea typeface="Calibri" panose="020F0502020204030204" pitchFamily="34" charset="0"/>
              </a:rPr>
              <a:t>с официальными данными на примере Переславль-Залесского г. о. Ярославской области</a:t>
            </a:r>
            <a:endParaRPr lang="ru-RU" dirty="0">
              <a:latin typeface="Noir Pro" panose="00000500000000000000" pitchFamily="50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7D8C811-9A39-440D-8E2A-7269610C5336}"/>
              </a:ext>
            </a:extLst>
          </p:cNvPr>
          <p:cNvGrpSpPr/>
          <p:nvPr/>
        </p:nvGrpSpPr>
        <p:grpSpPr>
          <a:xfrm>
            <a:off x="3493129" y="4404380"/>
            <a:ext cx="1795666" cy="2217258"/>
            <a:chOff x="3437487" y="3122226"/>
            <a:chExt cx="1795666" cy="221725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5EA93ED-B12C-4D1C-B95D-7B974A8E6B05}"/>
                </a:ext>
              </a:extLst>
            </p:cNvPr>
            <p:cNvSpPr txBox="1"/>
            <p:nvPr/>
          </p:nvSpPr>
          <p:spPr>
            <a:xfrm>
              <a:off x="3437487" y="3122226"/>
              <a:ext cx="1795666" cy="220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Типы земной поверхности по данным ДЗЗ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Пашни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Травянистая растительность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Поля, заросшие травянистой растительностью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Поля, заросшие лесной растительностью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Мелколиственные леса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Хвойные леса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Вырубки и ветровалы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Болота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Осушенные болота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Водоемы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Населенные пункты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Объекты дорожного строительства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Карьеры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Полигоны ТКО</a:t>
              </a: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35AF3435-BBFD-4BCC-B8DA-C79519357D08}"/>
                </a:ext>
              </a:extLst>
            </p:cNvPr>
            <p:cNvGrpSpPr/>
            <p:nvPr/>
          </p:nvGrpSpPr>
          <p:grpSpPr>
            <a:xfrm>
              <a:off x="3613192" y="3331746"/>
              <a:ext cx="124324" cy="2007738"/>
              <a:chOff x="3612574" y="3313632"/>
              <a:chExt cx="108043" cy="1744800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929393CA-E681-4246-BA9C-B70D140484B7}"/>
                  </a:ext>
                </a:extLst>
              </p:cNvPr>
              <p:cNvSpPr/>
              <p:nvPr/>
            </p:nvSpPr>
            <p:spPr>
              <a:xfrm>
                <a:off x="3612736" y="3313632"/>
                <a:ext cx="102714" cy="58694"/>
              </a:xfrm>
              <a:prstGeom prst="rect">
                <a:avLst/>
              </a:prstGeom>
              <a:solidFill>
                <a:srgbClr val="E0B145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915AD869-7949-4FFD-8698-A55CAC4FA5C9}"/>
                  </a:ext>
                </a:extLst>
              </p:cNvPr>
              <p:cNvSpPr/>
              <p:nvPr/>
            </p:nvSpPr>
            <p:spPr>
              <a:xfrm>
                <a:off x="3612736" y="3422986"/>
                <a:ext cx="102714" cy="58694"/>
              </a:xfrm>
              <a:prstGeom prst="rect">
                <a:avLst/>
              </a:prstGeom>
              <a:solidFill>
                <a:srgbClr val="E8E089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5EB68C78-FFF8-4FC1-83A1-8B66380256BA}"/>
                  </a:ext>
                </a:extLst>
              </p:cNvPr>
              <p:cNvSpPr/>
              <p:nvPr/>
            </p:nvSpPr>
            <p:spPr>
              <a:xfrm>
                <a:off x="3612736" y="3532904"/>
                <a:ext cx="102714" cy="58694"/>
              </a:xfrm>
              <a:prstGeom prst="rect">
                <a:avLst/>
              </a:prstGeom>
              <a:solidFill>
                <a:srgbClr val="C7FC7D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8B91C374-C856-4B3B-8033-F31FF239BF7C}"/>
                  </a:ext>
                </a:extLst>
              </p:cNvPr>
              <p:cNvSpPr/>
              <p:nvPr/>
            </p:nvSpPr>
            <p:spPr>
              <a:xfrm>
                <a:off x="3612574" y="3713051"/>
                <a:ext cx="102714" cy="58694"/>
              </a:xfrm>
              <a:prstGeom prst="rect">
                <a:avLst/>
              </a:prstGeom>
              <a:solidFill>
                <a:srgbClr val="93A14A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22CED186-9FB9-4B0F-9144-81DCD3FA3CDA}"/>
                  </a:ext>
                </a:extLst>
              </p:cNvPr>
              <p:cNvSpPr/>
              <p:nvPr/>
            </p:nvSpPr>
            <p:spPr>
              <a:xfrm>
                <a:off x="3612574" y="3912097"/>
                <a:ext cx="102714" cy="58694"/>
              </a:xfrm>
              <a:prstGeom prst="rect">
                <a:avLst/>
              </a:prstGeom>
              <a:solidFill>
                <a:srgbClr val="3DC237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54E0508D-071B-4037-9150-B245AF65433C}"/>
                  </a:ext>
                </a:extLst>
              </p:cNvPr>
              <p:cNvSpPr/>
              <p:nvPr/>
            </p:nvSpPr>
            <p:spPr>
              <a:xfrm>
                <a:off x="3612574" y="4024480"/>
                <a:ext cx="102714" cy="58694"/>
              </a:xfrm>
              <a:prstGeom prst="rect">
                <a:avLst/>
              </a:prstGeom>
              <a:solidFill>
                <a:srgbClr val="226A1C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7479259C-B009-49BD-9B10-A8701829424F}"/>
                  </a:ext>
                </a:extLst>
              </p:cNvPr>
              <p:cNvSpPr/>
              <p:nvPr/>
            </p:nvSpPr>
            <p:spPr>
              <a:xfrm>
                <a:off x="3612574" y="4127958"/>
                <a:ext cx="102714" cy="58694"/>
              </a:xfrm>
              <a:prstGeom prst="rect">
                <a:avLst/>
              </a:prstGeom>
              <a:solidFill>
                <a:srgbClr val="53F3CC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67F4295D-F046-4E34-A489-E2533020236F}"/>
                  </a:ext>
                </a:extLst>
              </p:cNvPr>
              <p:cNvSpPr/>
              <p:nvPr/>
            </p:nvSpPr>
            <p:spPr>
              <a:xfrm>
                <a:off x="3612574" y="4241621"/>
                <a:ext cx="102714" cy="58694"/>
              </a:xfrm>
              <a:prstGeom prst="rect">
                <a:avLst/>
              </a:prstGeom>
              <a:solidFill>
                <a:srgbClr val="90B3B4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8216B54E-1B2E-487A-BE02-324991856209}"/>
                  </a:ext>
                </a:extLst>
              </p:cNvPr>
              <p:cNvSpPr/>
              <p:nvPr/>
            </p:nvSpPr>
            <p:spPr>
              <a:xfrm>
                <a:off x="3617415" y="4361669"/>
                <a:ext cx="102714" cy="58694"/>
              </a:xfrm>
              <a:prstGeom prst="rect">
                <a:avLst/>
              </a:prstGeom>
              <a:solidFill>
                <a:srgbClr val="2DB4A4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19439C18-1920-4B9E-B20B-2FDFCB612762}"/>
                  </a:ext>
                </a:extLst>
              </p:cNvPr>
              <p:cNvSpPr/>
              <p:nvPr/>
            </p:nvSpPr>
            <p:spPr>
              <a:xfrm>
                <a:off x="3617689" y="4471587"/>
                <a:ext cx="102714" cy="58694"/>
              </a:xfrm>
              <a:prstGeom prst="rect">
                <a:avLst/>
              </a:prstGeom>
              <a:solidFill>
                <a:srgbClr val="C8E1ED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BE7284A3-2B78-4802-9867-ED85E410B84F}"/>
                  </a:ext>
                </a:extLst>
              </p:cNvPr>
              <p:cNvSpPr/>
              <p:nvPr/>
            </p:nvSpPr>
            <p:spPr>
              <a:xfrm>
                <a:off x="3617903" y="4584832"/>
                <a:ext cx="102714" cy="58694"/>
              </a:xfrm>
              <a:prstGeom prst="rect">
                <a:avLst/>
              </a:prstGeom>
              <a:solidFill>
                <a:srgbClr val="B0560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D4DC351-7ACA-4F55-8076-BE8205295799}"/>
                  </a:ext>
                </a:extLst>
              </p:cNvPr>
              <p:cNvSpPr/>
              <p:nvPr/>
            </p:nvSpPr>
            <p:spPr>
              <a:xfrm>
                <a:off x="3617689" y="4696352"/>
                <a:ext cx="102714" cy="58694"/>
              </a:xfrm>
              <a:prstGeom prst="rect">
                <a:avLst/>
              </a:prstGeom>
              <a:solidFill>
                <a:srgbClr val="9EA89C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2ECED3B7-B116-4A91-8E25-69507EAA6D51}"/>
                  </a:ext>
                </a:extLst>
              </p:cNvPr>
              <p:cNvSpPr/>
              <p:nvPr/>
            </p:nvSpPr>
            <p:spPr>
              <a:xfrm>
                <a:off x="3612574" y="4885592"/>
                <a:ext cx="102714" cy="58694"/>
              </a:xfrm>
              <a:prstGeom prst="rect">
                <a:avLst/>
              </a:prstGeom>
              <a:solidFill>
                <a:srgbClr val="F79CFE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B327BBA4-40E4-403E-B08C-84626896C048}"/>
                  </a:ext>
                </a:extLst>
              </p:cNvPr>
              <p:cNvSpPr/>
              <p:nvPr/>
            </p:nvSpPr>
            <p:spPr>
              <a:xfrm>
                <a:off x="3612574" y="4999738"/>
                <a:ext cx="102714" cy="58694"/>
              </a:xfrm>
              <a:prstGeom prst="rect">
                <a:avLst/>
              </a:prstGeom>
              <a:solidFill>
                <a:srgbClr val="FF925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DC9852A-3890-4E73-8EF5-4FECF18EE69E}"/>
              </a:ext>
            </a:extLst>
          </p:cNvPr>
          <p:cNvGrpSpPr/>
          <p:nvPr/>
        </p:nvGrpSpPr>
        <p:grpSpPr>
          <a:xfrm>
            <a:off x="3564843" y="1844512"/>
            <a:ext cx="1642157" cy="1246495"/>
            <a:chOff x="1588067" y="4817216"/>
            <a:chExt cx="2056504" cy="156100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7AA0E-BD05-4638-B97C-75A0EA77A82A}"/>
                </a:ext>
              </a:extLst>
            </p:cNvPr>
            <p:cNvSpPr txBox="1"/>
            <p:nvPr/>
          </p:nvSpPr>
          <p:spPr>
            <a:xfrm>
              <a:off x="1588067" y="4817216"/>
              <a:ext cx="2056504" cy="1561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Категории земель Переславского МР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Земли лесного фонда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Земли населенных пунктов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Земли промышленности, энергетики, транспорта, связи и пр.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Земли сельскохозяйственного назначения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Земли водного фонда</a:t>
              </a:r>
            </a:p>
            <a:p>
              <a:pPr marL="288000">
                <a:spcAft>
                  <a:spcPts val="300"/>
                </a:spcAft>
              </a:pPr>
              <a:r>
                <a:rPr lang="ru-RU" sz="6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ООПТ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34F9ECA-4A40-4796-926E-62EB3B3F812F}"/>
                </a:ext>
              </a:extLst>
            </p:cNvPr>
            <p:cNvSpPr/>
            <p:nvPr/>
          </p:nvSpPr>
          <p:spPr>
            <a:xfrm>
              <a:off x="1799277" y="5063329"/>
              <a:ext cx="148856" cy="85061"/>
            </a:xfrm>
            <a:prstGeom prst="rect">
              <a:avLst/>
            </a:prstGeom>
            <a:solidFill>
              <a:srgbClr val="33A02A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BC2632B8-F95B-46E2-BA8B-1BE470D86106}"/>
                </a:ext>
              </a:extLst>
            </p:cNvPr>
            <p:cNvSpPr/>
            <p:nvPr/>
          </p:nvSpPr>
          <p:spPr>
            <a:xfrm>
              <a:off x="1799277" y="5211501"/>
              <a:ext cx="148856" cy="85061"/>
            </a:xfrm>
            <a:prstGeom prst="rect">
              <a:avLst/>
            </a:prstGeom>
            <a:solidFill>
              <a:srgbClr val="FE7F03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67D7F914-572C-4B80-8956-9C2300E4F2BC}"/>
                </a:ext>
              </a:extLst>
            </p:cNvPr>
            <p:cNvSpPr/>
            <p:nvPr/>
          </p:nvSpPr>
          <p:spPr>
            <a:xfrm>
              <a:off x="1799277" y="5362296"/>
              <a:ext cx="148856" cy="85061"/>
            </a:xfrm>
            <a:prstGeom prst="rect">
              <a:avLst/>
            </a:prstGeom>
            <a:solidFill>
              <a:srgbClr val="9EA89F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E59FDB99-8F0B-458B-AB4C-7F0FD3ED3D08}"/>
                </a:ext>
              </a:extLst>
            </p:cNvPr>
            <p:cNvSpPr/>
            <p:nvPr/>
          </p:nvSpPr>
          <p:spPr>
            <a:xfrm>
              <a:off x="1799505" y="5762147"/>
              <a:ext cx="148856" cy="850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0A7CC4E-7A64-4548-A23D-9FF3C34B73AB}"/>
                </a:ext>
              </a:extLst>
            </p:cNvPr>
            <p:cNvSpPr/>
            <p:nvPr/>
          </p:nvSpPr>
          <p:spPr>
            <a:xfrm>
              <a:off x="1799277" y="6051728"/>
              <a:ext cx="148856" cy="85061"/>
            </a:xfrm>
            <a:prstGeom prst="rect">
              <a:avLst/>
            </a:prstGeom>
            <a:solidFill>
              <a:srgbClr val="67BAE4"/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089881B-4DB2-4B24-8C5A-027BAA4DC231}"/>
                </a:ext>
              </a:extLst>
            </p:cNvPr>
            <p:cNvSpPr/>
            <p:nvPr/>
          </p:nvSpPr>
          <p:spPr>
            <a:xfrm>
              <a:off x="1799505" y="6208969"/>
              <a:ext cx="148856" cy="85061"/>
            </a:xfrm>
            <a:prstGeom prst="rect">
              <a:avLst/>
            </a:prstGeom>
            <a:pattFill prst="wdUpDiag">
              <a:fgClr>
                <a:srgbClr val="FFC000"/>
              </a:fgClr>
              <a:bgClr>
                <a:schemeClr val="bg1"/>
              </a:bgClr>
            </a:pattFill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79E7C64-5739-402C-94C2-1BEC2CA5EE52}"/>
              </a:ext>
            </a:extLst>
          </p:cNvPr>
          <p:cNvSpPr/>
          <p:nvPr/>
        </p:nvSpPr>
        <p:spPr>
          <a:xfrm>
            <a:off x="531356" y="4217774"/>
            <a:ext cx="4741932" cy="24857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A6484A8A-3313-6F40-8054-B5F4C186C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5722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54F2F6-8784-4DD0-8447-C4510FC8E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961" y="303900"/>
            <a:ext cx="8463027" cy="4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defPPr>
              <a:defRPr lang="ru-RU"/>
            </a:defPPr>
            <a:lvl1pPr algn="r" defTabSz="957263">
              <a:lnSpc>
                <a:spcPct val="85000"/>
              </a:lnSpc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7263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57239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</a:rPr>
              <a:t>Мониторинг </a:t>
            </a:r>
            <a:r>
              <a:rPr lang="ru-RU" sz="2800" b="0" dirty="0">
                <a:solidFill>
                  <a:prstClr val="black"/>
                </a:solidFill>
                <a:latin typeface="Noir Pro" panose="00000500000000000000" pitchFamily="50" charset="0"/>
                <a:ea typeface="Arial Unicode MS" charset="0"/>
                <a:cs typeface="Arial Unicode MS" charset="0"/>
                <a:hlinkClick r:id="rId2"/>
              </a:rPr>
              <a:t>парниковых газов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  <a:hlinkClick r:id="rId2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Arial Unicode MS" charset="0"/>
                <a:cs typeface="Arial Unicode MS" charset="0"/>
              </a:rPr>
              <a:t>из космоса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99D706-531A-415D-9FEE-0DA6E55B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1" y="617645"/>
            <a:ext cx="1956916" cy="313745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281EC73-9D55-47ED-AA51-C61CF1D5A6ED}"/>
              </a:ext>
            </a:extLst>
          </p:cNvPr>
          <p:cNvGraphicFramePr/>
          <p:nvPr/>
        </p:nvGraphicFramePr>
        <p:xfrm>
          <a:off x="6683319" y="1921249"/>
          <a:ext cx="2018800" cy="2026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744CF7A-7281-4DE1-8462-9EC1C2A69B28}"/>
              </a:ext>
            </a:extLst>
          </p:cNvPr>
          <p:cNvSpPr txBox="1"/>
          <p:nvPr/>
        </p:nvSpPr>
        <p:spPr>
          <a:xfrm>
            <a:off x="1515035" y="904972"/>
            <a:ext cx="10344953" cy="6463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effectLst/>
                <a:latin typeface="Noir Pro" panose="00000500000000000000" pitchFamily="50" charset="0"/>
                <a:ea typeface="Calibri" panose="020F0502020204030204" pitchFamily="34" charset="0"/>
              </a:rPr>
              <a:t>Расчет эмиссии углерода для разных типов земной поверхности и сравнение </a:t>
            </a:r>
          </a:p>
          <a:p>
            <a:pPr algn="r"/>
            <a:r>
              <a:rPr lang="ru-RU" sz="1800" dirty="0">
                <a:effectLst/>
                <a:latin typeface="Noir Pro" panose="00000500000000000000" pitchFamily="50" charset="0"/>
                <a:ea typeface="Calibri" panose="020F0502020204030204" pitchFamily="34" charset="0"/>
              </a:rPr>
              <a:t>с официальными данными на примере Переславль-Залесского г. о. Ярославской области</a:t>
            </a:r>
            <a:endParaRPr lang="ru-RU" dirty="0">
              <a:latin typeface="Noir Pro" panose="00000500000000000000" pitchFamily="50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C9C4E5E-7840-454E-AAE8-F1D4929E4AD9}"/>
              </a:ext>
            </a:extLst>
          </p:cNvPr>
          <p:cNvGraphicFramePr/>
          <p:nvPr/>
        </p:nvGraphicFramePr>
        <p:xfrm>
          <a:off x="6683318" y="4197963"/>
          <a:ext cx="2018801" cy="217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38F549E-C87D-4F50-BD43-CA0A439DE4BB}"/>
              </a:ext>
            </a:extLst>
          </p:cNvPr>
          <p:cNvGrpSpPr/>
          <p:nvPr/>
        </p:nvGrpSpPr>
        <p:grpSpPr>
          <a:xfrm>
            <a:off x="9054545" y="2586928"/>
            <a:ext cx="2617972" cy="1061829"/>
            <a:chOff x="9156184" y="2433000"/>
            <a:chExt cx="2617972" cy="10618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DB6E14-4E36-4BCB-B558-90C5D3D00432}"/>
                </a:ext>
              </a:extLst>
            </p:cNvPr>
            <p:cNvSpPr txBox="1"/>
            <p:nvPr/>
          </p:nvSpPr>
          <p:spPr>
            <a:xfrm>
              <a:off x="9250903" y="2433000"/>
              <a:ext cx="252325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Noir Pro Light" panose="00000400000000000000" pitchFamily="50" charset="0"/>
                </a:rPr>
                <a:t>Земли </a:t>
              </a:r>
              <a:r>
                <a:rPr lang="ru-RU" sz="1050" dirty="0" err="1">
                  <a:latin typeface="Noir Pro Light" panose="00000400000000000000" pitchFamily="50" charset="0"/>
                </a:rPr>
                <a:t>сх</a:t>
              </a:r>
              <a:r>
                <a:rPr lang="ru-RU" sz="1050" dirty="0">
                  <a:latin typeface="Noir Pro Light" panose="00000400000000000000" pitchFamily="50" charset="0"/>
                </a:rPr>
                <a:t> назначения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Земли лесного фонда (кроме болот)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Болота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Осушенные болота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Земли водного фонда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Земли транспорта и пр.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1C3D7254-E0FC-4928-847E-89F478824D7B}"/>
                </a:ext>
              </a:extLst>
            </p:cNvPr>
            <p:cNvSpPr/>
            <p:nvPr/>
          </p:nvSpPr>
          <p:spPr>
            <a:xfrm>
              <a:off x="9156184" y="2510564"/>
              <a:ext cx="90000" cy="90000"/>
            </a:xfrm>
            <a:prstGeom prst="ellipse">
              <a:avLst/>
            </a:prstGeom>
            <a:solidFill>
              <a:srgbClr val="F6C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699D954-172E-4E1E-A95E-994BC396EAAB}"/>
                </a:ext>
              </a:extLst>
            </p:cNvPr>
            <p:cNvSpPr/>
            <p:nvPr/>
          </p:nvSpPr>
          <p:spPr>
            <a:xfrm>
              <a:off x="9156184" y="2677906"/>
              <a:ext cx="90000" cy="90000"/>
            </a:xfrm>
            <a:prstGeom prst="ellipse">
              <a:avLst/>
            </a:prstGeom>
            <a:solidFill>
              <a:srgbClr val="68A3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2E8963F-A694-436B-B68A-865467476806}"/>
                </a:ext>
              </a:extLst>
            </p:cNvPr>
            <p:cNvSpPr/>
            <p:nvPr/>
          </p:nvSpPr>
          <p:spPr>
            <a:xfrm>
              <a:off x="9158623" y="2846983"/>
              <a:ext cx="90000" cy="90000"/>
            </a:xfrm>
            <a:prstGeom prst="ellipse">
              <a:avLst/>
            </a:prstGeom>
            <a:solidFill>
              <a:srgbClr val="6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A7C0BB3-AEAE-4222-8338-1949EE8AE3A2}"/>
                </a:ext>
              </a:extLst>
            </p:cNvPr>
            <p:cNvSpPr/>
            <p:nvPr/>
          </p:nvSpPr>
          <p:spPr>
            <a:xfrm>
              <a:off x="9160902" y="3001667"/>
              <a:ext cx="90000" cy="90000"/>
            </a:xfrm>
            <a:prstGeom prst="ellipse">
              <a:avLst/>
            </a:prstGeom>
            <a:solidFill>
              <a:srgbClr val="3567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F6DD3E9-E2A6-4D24-BCD7-3FE98259FC41}"/>
                </a:ext>
              </a:extLst>
            </p:cNvPr>
            <p:cNvSpPr/>
            <p:nvPr/>
          </p:nvSpPr>
          <p:spPr>
            <a:xfrm>
              <a:off x="9158623" y="3166660"/>
              <a:ext cx="90000" cy="90000"/>
            </a:xfrm>
            <a:prstGeom prst="ellipse">
              <a:avLst/>
            </a:prstGeom>
            <a:solidFill>
              <a:srgbClr val="96C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4A4DC5A-B3DD-4A70-AD44-62FCB557E14D}"/>
                </a:ext>
              </a:extLst>
            </p:cNvPr>
            <p:cNvSpPr/>
            <p:nvPr/>
          </p:nvSpPr>
          <p:spPr>
            <a:xfrm>
              <a:off x="9158623" y="3318714"/>
              <a:ext cx="90000" cy="90000"/>
            </a:xfrm>
            <a:prstGeom prst="ellipse">
              <a:avLst/>
            </a:prstGeom>
            <a:solidFill>
              <a:srgbClr val="B07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6313337-B496-4BDA-A0FF-8F2651355B4C}"/>
              </a:ext>
            </a:extLst>
          </p:cNvPr>
          <p:cNvGrpSpPr/>
          <p:nvPr/>
        </p:nvGrpSpPr>
        <p:grpSpPr>
          <a:xfrm>
            <a:off x="9054545" y="4740389"/>
            <a:ext cx="2604900" cy="1384995"/>
            <a:chOff x="4063769" y="2767906"/>
            <a:chExt cx="2604900" cy="13849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25AC10-AD78-43E9-B85D-C8734B66E016}"/>
                </a:ext>
              </a:extLst>
            </p:cNvPr>
            <p:cNvSpPr txBox="1"/>
            <p:nvPr/>
          </p:nvSpPr>
          <p:spPr>
            <a:xfrm>
              <a:off x="4145416" y="2767906"/>
              <a:ext cx="252325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Noir Pro Light" panose="00000400000000000000" pitchFamily="50" charset="0"/>
                </a:rPr>
                <a:t>Пашни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Травянистая растительность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Мелколиственные леса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Хвойные леса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Болота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Осушенные болота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Водоемы</a:t>
              </a:r>
            </a:p>
            <a:p>
              <a:r>
                <a:rPr lang="ru-RU" sz="1050" dirty="0">
                  <a:latin typeface="Noir Pro Light" panose="00000400000000000000" pitchFamily="50" charset="0"/>
                </a:rPr>
                <a:t>Объекты дорожного хозяйства</a:t>
              </a:r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A4E6976C-788E-49CB-8D4C-7A26F8A9D9E6}"/>
                </a:ext>
              </a:extLst>
            </p:cNvPr>
            <p:cNvSpPr/>
            <p:nvPr/>
          </p:nvSpPr>
          <p:spPr>
            <a:xfrm>
              <a:off x="4068355" y="2846983"/>
              <a:ext cx="90000" cy="90000"/>
            </a:xfrm>
            <a:prstGeom prst="ellipse">
              <a:avLst/>
            </a:prstGeom>
            <a:solidFill>
              <a:srgbClr val="F6C8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5E99E72A-41A5-44F1-9C8F-FE7055928EF6}"/>
                </a:ext>
              </a:extLst>
            </p:cNvPr>
            <p:cNvSpPr/>
            <p:nvPr/>
          </p:nvSpPr>
          <p:spPr>
            <a:xfrm>
              <a:off x="4066048" y="3174017"/>
              <a:ext cx="90000" cy="90000"/>
            </a:xfrm>
            <a:prstGeom prst="ellipse">
              <a:avLst/>
            </a:prstGeom>
            <a:solidFill>
              <a:srgbClr val="68A3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4687F53C-2FF5-440F-83E7-49C01043AE38}"/>
                </a:ext>
              </a:extLst>
            </p:cNvPr>
            <p:cNvSpPr/>
            <p:nvPr/>
          </p:nvSpPr>
          <p:spPr>
            <a:xfrm>
              <a:off x="4063769" y="3488046"/>
              <a:ext cx="90000" cy="90000"/>
            </a:xfrm>
            <a:prstGeom prst="ellipse">
              <a:avLst/>
            </a:prstGeom>
            <a:solidFill>
              <a:srgbClr val="68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ACD6D6D1-115F-4783-96F2-C269A0FCDB5B}"/>
                </a:ext>
              </a:extLst>
            </p:cNvPr>
            <p:cNvSpPr/>
            <p:nvPr/>
          </p:nvSpPr>
          <p:spPr>
            <a:xfrm>
              <a:off x="4066048" y="3642730"/>
              <a:ext cx="90000" cy="90000"/>
            </a:xfrm>
            <a:prstGeom prst="ellipse">
              <a:avLst/>
            </a:prstGeom>
            <a:solidFill>
              <a:srgbClr val="3567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894B7B03-4D03-48EB-9060-FD19233BF1E0}"/>
                </a:ext>
              </a:extLst>
            </p:cNvPr>
            <p:cNvSpPr/>
            <p:nvPr/>
          </p:nvSpPr>
          <p:spPr>
            <a:xfrm>
              <a:off x="4063769" y="3807723"/>
              <a:ext cx="90000" cy="90000"/>
            </a:xfrm>
            <a:prstGeom prst="ellipse">
              <a:avLst/>
            </a:prstGeom>
            <a:solidFill>
              <a:srgbClr val="96C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72EF83B-F6F3-45A0-B39B-A4EFE923AE92}"/>
                </a:ext>
              </a:extLst>
            </p:cNvPr>
            <p:cNvSpPr/>
            <p:nvPr/>
          </p:nvSpPr>
          <p:spPr>
            <a:xfrm>
              <a:off x="4063769" y="3959777"/>
              <a:ext cx="90000" cy="90000"/>
            </a:xfrm>
            <a:prstGeom prst="ellipse">
              <a:avLst/>
            </a:prstGeom>
            <a:solidFill>
              <a:srgbClr val="B07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D1910A83-B096-49D3-9A31-2A8DFE6F5FED}"/>
                </a:ext>
              </a:extLst>
            </p:cNvPr>
            <p:cNvSpPr/>
            <p:nvPr/>
          </p:nvSpPr>
          <p:spPr>
            <a:xfrm>
              <a:off x="4063769" y="3011976"/>
              <a:ext cx="90000" cy="90000"/>
            </a:xfrm>
            <a:prstGeom prst="ellipse">
              <a:avLst/>
            </a:prstGeom>
            <a:solidFill>
              <a:srgbClr val="9BD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2D664B6D-D0B1-4766-B935-D6A01B464471}"/>
                </a:ext>
              </a:extLst>
            </p:cNvPr>
            <p:cNvSpPr/>
            <p:nvPr/>
          </p:nvSpPr>
          <p:spPr>
            <a:xfrm>
              <a:off x="4063769" y="3330829"/>
              <a:ext cx="90000" cy="90000"/>
            </a:xfrm>
            <a:prstGeom prst="ellipse">
              <a:avLst/>
            </a:prstGeom>
            <a:solidFill>
              <a:srgbClr val="499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5" name="Таблица 34">
            <a:extLst>
              <a:ext uri="{FF2B5EF4-FFF2-40B4-BE49-F238E27FC236}">
                <a16:creationId xmlns:a16="http://schemas.microsoft.com/office/drawing/2014/main" id="{32164D68-FE0A-4574-8FCF-13F02AF50EFF}"/>
              </a:ext>
            </a:extLst>
          </p:cNvPr>
          <p:cNvGraphicFramePr>
            <a:graphicFrameLocks noGrp="1"/>
          </p:cNvGraphicFramePr>
          <p:nvPr/>
        </p:nvGraphicFramePr>
        <p:xfrm>
          <a:off x="442758" y="1943467"/>
          <a:ext cx="5829968" cy="439296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20447">
                  <a:extLst>
                    <a:ext uri="{9D8B030D-6E8A-4147-A177-3AD203B41FA5}">
                      <a16:colId xmlns:a16="http://schemas.microsoft.com/office/drawing/2014/main" val="2114748803"/>
                    </a:ext>
                  </a:extLst>
                </a:gridCol>
                <a:gridCol w="948478">
                  <a:extLst>
                    <a:ext uri="{9D8B030D-6E8A-4147-A177-3AD203B41FA5}">
                      <a16:colId xmlns:a16="http://schemas.microsoft.com/office/drawing/2014/main" val="3849231290"/>
                    </a:ext>
                  </a:extLst>
                </a:gridCol>
                <a:gridCol w="757668">
                  <a:extLst>
                    <a:ext uri="{9D8B030D-6E8A-4147-A177-3AD203B41FA5}">
                      <a16:colId xmlns:a16="http://schemas.microsoft.com/office/drawing/2014/main" val="3444762030"/>
                    </a:ext>
                  </a:extLst>
                </a:gridCol>
                <a:gridCol w="901125">
                  <a:extLst>
                    <a:ext uri="{9D8B030D-6E8A-4147-A177-3AD203B41FA5}">
                      <a16:colId xmlns:a16="http://schemas.microsoft.com/office/drawing/2014/main" val="3361244896"/>
                    </a:ext>
                  </a:extLst>
                </a:gridCol>
                <a:gridCol w="901125">
                  <a:extLst>
                    <a:ext uri="{9D8B030D-6E8A-4147-A177-3AD203B41FA5}">
                      <a16:colId xmlns:a16="http://schemas.microsoft.com/office/drawing/2014/main" val="1139551849"/>
                    </a:ext>
                  </a:extLst>
                </a:gridCol>
                <a:gridCol w="901125">
                  <a:extLst>
                    <a:ext uri="{9D8B030D-6E8A-4147-A177-3AD203B41FA5}">
                      <a16:colId xmlns:a16="http://schemas.microsoft.com/office/drawing/2014/main" val="459093852"/>
                    </a:ext>
                  </a:extLst>
                </a:gridCol>
              </a:tblGrid>
              <a:tr h="93072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Noir Pro" panose="00000500000000000000" pitchFamily="50" charset="0"/>
                        </a:rPr>
                        <a:t>Категория земель</a:t>
                      </a:r>
                      <a:endParaRPr lang="ru-RU" sz="105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Noir Pro" panose="00000500000000000000" pitchFamily="50" charset="0"/>
                        </a:rPr>
                        <a:t>Эмиссия офиц.,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Noir Pro Light" panose="00000400000000000000" pitchFamily="50" charset="0"/>
                        </a:rPr>
                        <a:t>тыс. т/год (СО</a:t>
                      </a:r>
                      <a:r>
                        <a:rPr lang="ru-RU" sz="1000" b="0" baseline="-25000" dirty="0">
                          <a:effectLst/>
                          <a:latin typeface="Noir Pro Light" panose="00000400000000000000" pitchFamily="50" charset="0"/>
                        </a:rPr>
                        <a:t>2</a:t>
                      </a:r>
                      <a:r>
                        <a:rPr lang="ru-RU" sz="1000" b="0" dirty="0">
                          <a:effectLst/>
                          <a:latin typeface="Noir Pro Light" panose="00000400000000000000" pitchFamily="50" charset="0"/>
                        </a:rPr>
                        <a:t> – эквивалент)</a:t>
                      </a:r>
                      <a:endParaRPr lang="ru-RU" sz="1050" b="0" dirty="0">
                        <a:effectLst/>
                        <a:latin typeface="Noir Pro Light" panose="00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Noir Pro" panose="00000500000000000000" pitchFamily="50" charset="0"/>
                        </a:rPr>
                        <a:t>Тип поверхности</a:t>
                      </a:r>
                      <a:endParaRPr lang="ru-RU" sz="105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Noir Pro" panose="00000500000000000000" pitchFamily="50" charset="0"/>
                        </a:rPr>
                        <a:t>Эмиссия по ДДЗ,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  <a:latin typeface="Noir Pro Light" panose="00000400000000000000" pitchFamily="50" charset="0"/>
                        </a:rPr>
                        <a:t>тыс. т./год (СО</a:t>
                      </a:r>
                      <a:r>
                        <a:rPr lang="ru-RU" sz="1000" b="0" baseline="-25000" dirty="0">
                          <a:effectLst/>
                          <a:latin typeface="Noir Pro Light" panose="00000400000000000000" pitchFamily="50" charset="0"/>
                        </a:rPr>
                        <a:t>2</a:t>
                      </a:r>
                      <a:r>
                        <a:rPr lang="ru-RU" sz="1000" b="0" dirty="0">
                          <a:effectLst/>
                          <a:latin typeface="Noir Pro Light" panose="00000400000000000000" pitchFamily="50" charset="0"/>
                        </a:rPr>
                        <a:t> – эквивалент)</a:t>
                      </a:r>
                      <a:endParaRPr lang="ru-RU" sz="1050" b="0" dirty="0">
                        <a:effectLst/>
                        <a:latin typeface="Noir Pro Light" panose="00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Noir Pro" panose="00000500000000000000" pitchFamily="50" charset="0"/>
                        </a:rPr>
                        <a:t>Разница эмиссий, </a:t>
                      </a:r>
                      <a:r>
                        <a:rPr lang="ru-RU" sz="1000" b="0" dirty="0">
                          <a:effectLst/>
                          <a:latin typeface="Noir Pro Light" panose="00000400000000000000" pitchFamily="50" charset="0"/>
                        </a:rPr>
                        <a:t>тыс. т./год (СО</a:t>
                      </a:r>
                      <a:r>
                        <a:rPr lang="ru-RU" sz="1000" b="0" baseline="-25000" dirty="0">
                          <a:effectLst/>
                          <a:latin typeface="Noir Pro Light" panose="00000400000000000000" pitchFamily="50" charset="0"/>
                        </a:rPr>
                        <a:t>2</a:t>
                      </a:r>
                      <a:r>
                        <a:rPr lang="ru-RU" sz="1000" b="0" dirty="0">
                          <a:effectLst/>
                          <a:latin typeface="Noir Pro Light" panose="00000400000000000000" pitchFamily="50" charset="0"/>
                        </a:rPr>
                        <a:t> – эквивалент)</a:t>
                      </a:r>
                      <a:endParaRPr lang="ru-RU" sz="1050" b="0" dirty="0">
                        <a:effectLst/>
                        <a:latin typeface="Noir Pro Light" panose="000004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7845"/>
                  </a:ext>
                </a:extLst>
              </a:tr>
              <a:tr h="38134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Болота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4C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-71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Noir Pro" panose="00000500000000000000" pitchFamily="50" charset="0"/>
                        </a:rPr>
                        <a:t>Водно-болотные угодья</a:t>
                      </a:r>
                      <a:endParaRPr lang="ru-RU" sz="90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Болота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4C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-59,4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-11,6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3450638"/>
                  </a:ext>
                </a:extLst>
              </a:tr>
              <a:tr h="38134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Осушенные болота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67A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111,2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Осушенные болота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67A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157,7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-46,5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544459"/>
                  </a:ext>
                </a:extLst>
              </a:tr>
              <a:tr h="38134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Водные угодья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FE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9,1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Водоемы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CFEB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10,1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-1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9422"/>
                  </a:ext>
                </a:extLst>
              </a:tr>
              <a:tr h="381345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Лесные (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искл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. болота)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33A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Noir Pro" panose="00000500000000000000" pitchFamily="50" charset="0"/>
                        </a:rPr>
                        <a:t>-806</a:t>
                      </a:r>
                      <a:endParaRPr lang="ru-RU" sz="90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Хвойные леса (ель и сосна)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9E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-138,3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545,9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6180552"/>
                  </a:ext>
                </a:extLst>
              </a:tr>
              <a:tr h="3813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Мелколиственные леса (береза, осина, пр.)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33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-1213,6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Noir Pro" panose="000005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14387"/>
                  </a:ext>
                </a:extLst>
              </a:tr>
              <a:tr h="381345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Земли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сх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 назначения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C855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9719,6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Пашни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695,7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9086,3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0185720"/>
                  </a:ext>
                </a:extLst>
              </a:tr>
              <a:tr h="408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Травянистая растительность (залежь, пастбище, сенокос)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D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-62,4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Noir Pro" panose="000005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607641"/>
                  </a:ext>
                </a:extLst>
              </a:tr>
              <a:tr h="381345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Noir Pro" panose="00000500000000000000" pitchFamily="50" charset="0"/>
                        </a:rPr>
                        <a:t>Земли транспорта и пр.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77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3,3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Объекты дорожного хозяйства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7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6,2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Noir Pro" panose="00000500000000000000" pitchFamily="50" charset="0"/>
                        </a:rPr>
                        <a:t>-2,9</a:t>
                      </a:r>
                      <a:endParaRPr lang="ru-RU" sz="9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0624904"/>
                  </a:ext>
                </a:extLst>
              </a:tr>
              <a:tr h="381345">
                <a:tc>
                  <a:txBody>
                    <a:bodyPr/>
                    <a:lstStyle/>
                    <a:p>
                      <a:pPr indent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Noir Pro" panose="00000500000000000000" pitchFamily="50" charset="0"/>
                        </a:rPr>
                        <a:t>ИТОГО</a:t>
                      </a:r>
                      <a:endParaRPr lang="ru-RU" sz="14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424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Noir Pro" panose="00000500000000000000" pitchFamily="50" charset="0"/>
                        </a:rPr>
                        <a:t>8966,2</a:t>
                      </a:r>
                      <a:endParaRPr lang="ru-RU" sz="11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Noir Pro" panose="00000500000000000000" pitchFamily="50" charset="0"/>
                        </a:rPr>
                        <a:t> </a:t>
                      </a:r>
                      <a:endParaRPr lang="ru-RU" sz="11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Noir Pro" panose="00000500000000000000" pitchFamily="50" charset="0"/>
                        </a:rPr>
                        <a:t>-604</a:t>
                      </a:r>
                      <a:endParaRPr lang="ru-RU" sz="1100" dirty="0"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Noir Pro" panose="00000500000000000000" pitchFamily="50" charset="0"/>
                        </a:rPr>
                        <a:t>9570,2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Noir Pro" panose="00000500000000000000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124339"/>
                  </a:ext>
                </a:extLst>
              </a:tr>
            </a:tbl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959F6EF-543A-450A-8490-F1112C1E5BB1}"/>
              </a:ext>
            </a:extLst>
          </p:cNvPr>
          <p:cNvSpPr/>
          <p:nvPr/>
        </p:nvSpPr>
        <p:spPr>
          <a:xfrm>
            <a:off x="6511812" y="1921249"/>
            <a:ext cx="5348177" cy="215103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2A43741-9098-4F19-ACAB-3039C4065722}"/>
              </a:ext>
            </a:extLst>
          </p:cNvPr>
          <p:cNvSpPr/>
          <p:nvPr/>
        </p:nvSpPr>
        <p:spPr>
          <a:xfrm>
            <a:off x="6511811" y="4182808"/>
            <a:ext cx="5348177" cy="215103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AD2741-55F7-46D2-95BB-DA0DBE2A1E20}"/>
              </a:ext>
            </a:extLst>
          </p:cNvPr>
          <p:cNvSpPr txBox="1"/>
          <p:nvPr/>
        </p:nvSpPr>
        <p:spPr>
          <a:xfrm>
            <a:off x="8702119" y="2015281"/>
            <a:ext cx="2942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Noir Pro" panose="00000500000000000000" pitchFamily="50" charset="0"/>
              </a:rPr>
              <a:t>Типы земель по официальным данным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FA7DB-2350-449D-A791-34092293FD91}"/>
              </a:ext>
            </a:extLst>
          </p:cNvPr>
          <p:cNvSpPr txBox="1"/>
          <p:nvPr/>
        </p:nvSpPr>
        <p:spPr>
          <a:xfrm>
            <a:off x="8702120" y="4307592"/>
            <a:ext cx="3056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Noir Pro" panose="00000500000000000000" pitchFamily="50" charset="0"/>
              </a:rPr>
              <a:t>Типы земель по данным ДЗЗ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DABD357-0CAF-41B4-9B61-3156AE2F7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769" y="1007410"/>
            <a:ext cx="1133393" cy="1133393"/>
          </a:xfrm>
          <a:prstGeom prst="rect">
            <a:avLst/>
          </a:prstGeom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DC6B1978-D418-9573-0C1A-7A8C90A1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849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85FC61-CB59-4F66-8CA4-730E7BB457A6}"/>
              </a:ext>
            </a:extLst>
          </p:cNvPr>
          <p:cNvSpPr/>
          <p:nvPr/>
        </p:nvSpPr>
        <p:spPr>
          <a:xfrm>
            <a:off x="0" y="2371725"/>
            <a:ext cx="12192000" cy="448627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BBCA9BA-CA89-D1E0-47E6-4E917816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131" y="362748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Энциклопедия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геоаналитики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D5DBFB-6625-4540-A6B2-2AC00A5BBC90}"/>
              </a:ext>
            </a:extLst>
          </p:cNvPr>
          <p:cNvSpPr/>
          <p:nvPr/>
        </p:nvSpPr>
        <p:spPr>
          <a:xfrm>
            <a:off x="951577" y="3688418"/>
            <a:ext cx="4837616" cy="2492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20B0604020202020204" charset="0"/>
                <a:ea typeface="+mn-ea"/>
                <a:cs typeface="+mn-cs"/>
              </a:rPr>
              <a:t>Объективные материалы по значимым общественно-экономическим процессам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20B0604020202020204" charset="0"/>
                <a:ea typeface="+mn-ea"/>
                <a:cs typeface="+mn-cs"/>
              </a:rPr>
              <a:t>Наглядная демонстрация прогрессивного развития страны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20B0604020202020204" charset="0"/>
                <a:ea typeface="+mn-ea"/>
                <a:cs typeface="+mn-cs"/>
              </a:rPr>
              <a:t>Формирование позитивного мышления в обществе, борьба с фейками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34493B6-D5E3-4ED5-ADCA-840FB64C53ED}"/>
              </a:ext>
            </a:extLst>
          </p:cNvPr>
          <p:cNvGrpSpPr/>
          <p:nvPr/>
        </p:nvGrpSpPr>
        <p:grpSpPr>
          <a:xfrm>
            <a:off x="7029995" y="1145881"/>
            <a:ext cx="4394185" cy="1112380"/>
            <a:chOff x="-1680002" y="6267535"/>
            <a:chExt cx="6773247" cy="171463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99796-782C-45E0-B53B-6F499259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867" y="6267535"/>
              <a:ext cx="1970082" cy="1714636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5F3ED45-4E17-4478-83F2-41E4B249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7"/>
            <a:stretch/>
          </p:blipFill>
          <p:spPr>
            <a:xfrm>
              <a:off x="-1680002" y="6267535"/>
              <a:ext cx="2288088" cy="1714634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7BAA30C-6406-42D6-88D3-AB96C23CB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600" r="1742"/>
            <a:stretch/>
          </p:blipFill>
          <p:spPr>
            <a:xfrm>
              <a:off x="2907730" y="6267535"/>
              <a:ext cx="2185515" cy="170949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CF945BB-4AE0-432C-8F7A-76F427EC1925}"/>
              </a:ext>
            </a:extLst>
          </p:cNvPr>
          <p:cNvGrpSpPr/>
          <p:nvPr/>
        </p:nvGrpSpPr>
        <p:grpSpPr>
          <a:xfrm>
            <a:off x="838010" y="1035898"/>
            <a:ext cx="4849925" cy="1186315"/>
            <a:chOff x="786872" y="923085"/>
            <a:chExt cx="4849925" cy="11863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724F34F-A1D0-457C-AEFC-B47287BEA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2045" y="923085"/>
              <a:ext cx="3714750" cy="904875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B33F669-29BD-430E-B99C-01A128E6C87E}"/>
                </a:ext>
              </a:extLst>
            </p:cNvPr>
            <p:cNvGrpSpPr/>
            <p:nvPr/>
          </p:nvGrpSpPr>
          <p:grpSpPr>
            <a:xfrm>
              <a:off x="786872" y="1068660"/>
              <a:ext cx="4849925" cy="1040740"/>
              <a:chOff x="8197198" y="1297183"/>
              <a:chExt cx="2774449" cy="595366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46A20AB3-858F-43E7-82AB-FEC839721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97198" y="1297183"/>
                <a:ext cx="590714" cy="595366"/>
              </a:xfrm>
              <a:prstGeom prst="rect">
                <a:avLst/>
              </a:prstGeom>
            </p:spPr>
          </p:pic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89CA5697-3F82-411A-BC46-88A9A0C20854}"/>
                  </a:ext>
                </a:extLst>
              </p:cNvPr>
              <p:cNvSpPr/>
              <p:nvPr/>
            </p:nvSpPr>
            <p:spPr>
              <a:xfrm>
                <a:off x="8903494" y="1655313"/>
                <a:ext cx="2068153" cy="228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46A4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Times New Roman" panose="02020603050405020304" pitchFamily="18" charset="0"/>
                  </a:rPr>
                  <a:t>www.geonovosti.terratech.ru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246A4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Прямоугольник 18">
            <a:hlinkClick r:id="rId7"/>
            <a:extLst>
              <a:ext uri="{FF2B5EF4-FFF2-40B4-BE49-F238E27FC236}">
                <a16:creationId xmlns:a16="http://schemas.microsoft.com/office/drawing/2014/main" id="{05F71CF8-18C5-4E79-9420-DA6B9061A0D2}"/>
              </a:ext>
            </a:extLst>
          </p:cNvPr>
          <p:cNvSpPr/>
          <p:nvPr/>
        </p:nvSpPr>
        <p:spPr>
          <a:xfrm>
            <a:off x="838010" y="2520683"/>
            <a:ext cx="4849923" cy="608475"/>
          </a:xfrm>
          <a:prstGeom prst="rect">
            <a:avLst/>
          </a:prstGeom>
          <a:solidFill>
            <a:srgbClr val="024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ПОДПИСАТЬСЯ НА РАССЫЛКУ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7933C5-FC9B-49CE-9672-21136EC37CF0}"/>
              </a:ext>
            </a:extLst>
          </p:cNvPr>
          <p:cNvGrpSpPr/>
          <p:nvPr/>
        </p:nvGrpSpPr>
        <p:grpSpPr>
          <a:xfrm>
            <a:off x="7090568" y="4442390"/>
            <a:ext cx="4885136" cy="2215991"/>
            <a:chOff x="7139064" y="4452007"/>
            <a:chExt cx="4885136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4D9CF9-E268-43F5-95B5-E8B8B9CBB302}"/>
                </a:ext>
              </a:extLst>
            </p:cNvPr>
            <p:cNvSpPr txBox="1"/>
            <p:nvPr/>
          </p:nvSpPr>
          <p:spPr>
            <a:xfrm>
              <a:off x="7139064" y="4452007"/>
              <a:ext cx="32004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0246A4"/>
                  </a:solidFill>
                  <a:effectLst/>
                  <a:uLnTx/>
                  <a:uFillTx/>
                  <a:latin typeface="Noir Pro Bold" panose="00000800000000000000" pitchFamily="50" charset="0"/>
                  <a:ea typeface="+mn-ea"/>
                  <a:cs typeface="+mn-cs"/>
                </a:rPr>
                <a:t>85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93C8C7-7542-431D-83D9-120C4F14A098}"/>
                </a:ext>
              </a:extLst>
            </p:cNvPr>
            <p:cNvSpPr txBox="1"/>
            <p:nvPr/>
          </p:nvSpPr>
          <p:spPr>
            <a:xfrm>
              <a:off x="9614375" y="4887116"/>
              <a:ext cx="240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ОТЧЕТОВ-ИССЛЕДОВАНИЙ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F58CA5-63E6-4218-9103-3445764E9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0770" y="2529136"/>
            <a:ext cx="5334000" cy="1990725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62E1E216-9058-8505-6AD8-B06FF801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814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FBC27E1-95C0-43C7-8A8F-9EB899056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9" y="1158027"/>
            <a:ext cx="9892554" cy="5265109"/>
          </a:xfrm>
          <a:prstGeom prst="rect">
            <a:avLst/>
          </a:prstGeom>
          <a:noFill/>
          <a:effectLst/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27B76A0-FECE-4D52-BBDF-89F22359ACFA}"/>
              </a:ext>
            </a:extLst>
          </p:cNvPr>
          <p:cNvGrpSpPr/>
          <p:nvPr/>
        </p:nvGrpSpPr>
        <p:grpSpPr>
          <a:xfrm>
            <a:off x="8555426" y="1898510"/>
            <a:ext cx="3164187" cy="4501048"/>
            <a:chOff x="8584147" y="3320692"/>
            <a:chExt cx="3164187" cy="4501048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6880D5B5-274D-4FAD-8EF6-A55FA623B4B2}"/>
                </a:ext>
              </a:extLst>
            </p:cNvPr>
            <p:cNvGrpSpPr/>
            <p:nvPr/>
          </p:nvGrpSpPr>
          <p:grpSpPr>
            <a:xfrm>
              <a:off x="8584147" y="3320692"/>
              <a:ext cx="3164187" cy="4501048"/>
              <a:chOff x="8697670" y="738000"/>
              <a:chExt cx="3164187" cy="4501048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FCE97923-2AB7-4622-8325-6B4BA5AD5E7E}"/>
                  </a:ext>
                </a:extLst>
              </p:cNvPr>
              <p:cNvSpPr/>
              <p:nvPr/>
            </p:nvSpPr>
            <p:spPr>
              <a:xfrm>
                <a:off x="8697670" y="4681605"/>
                <a:ext cx="3164187" cy="557443"/>
              </a:xfrm>
              <a:prstGeom prst="roundRect">
                <a:avLst>
                  <a:gd name="adj" fmla="val 7809"/>
                </a:avLst>
              </a:prstGeom>
              <a:solidFill>
                <a:srgbClr val="105FE0"/>
              </a:solidFill>
              <a:ln>
                <a:solidFill>
                  <a:srgbClr val="105FE0"/>
                </a:solidFill>
              </a:ln>
              <a:effectLst>
                <a:glow rad="1016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Продажа данных</a:t>
                </a:r>
              </a:p>
            </p:txBody>
          </p:sp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B24ACEFF-5CA4-40A8-8B0F-6A3E48778899}"/>
                  </a:ext>
                </a:extLst>
              </p:cNvPr>
              <p:cNvSpPr/>
              <p:nvPr/>
            </p:nvSpPr>
            <p:spPr>
              <a:xfrm>
                <a:off x="8697670" y="3201417"/>
                <a:ext cx="3164187" cy="1388711"/>
              </a:xfrm>
              <a:prstGeom prst="roundRect">
                <a:avLst>
                  <a:gd name="adj" fmla="val 2337"/>
                </a:avLst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  <a:effectLst>
                <a:glow rad="1016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2FAED3A8-3203-40B1-8D7D-655188585CA9}"/>
                  </a:ext>
                </a:extLst>
              </p:cNvPr>
              <p:cNvSpPr/>
              <p:nvPr/>
            </p:nvSpPr>
            <p:spPr>
              <a:xfrm>
                <a:off x="8713616" y="738000"/>
                <a:ext cx="3148241" cy="2375157"/>
              </a:xfrm>
              <a:prstGeom prst="roundRect">
                <a:avLst>
                  <a:gd name="adj" fmla="val 2445"/>
                </a:avLst>
              </a:prstGeom>
              <a:solidFill>
                <a:srgbClr val="050929"/>
              </a:solidFill>
              <a:ln>
                <a:solidFill>
                  <a:srgbClr val="050929"/>
                </a:solidFill>
              </a:ln>
              <a:effectLst>
                <a:glow rad="1016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Отраслевые сервисы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полного цикла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Высокоуровневая а</a:t>
                </a:r>
                <a:r>
                  <a:rPr kumimoji="0" lang="ru-RU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налитика</a:t>
                </a: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 различных видов, клиентская кастомизация,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API</a:t>
                </a: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-модули</a:t>
                </a:r>
              </a:p>
            </p:txBody>
          </p:sp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3F08D5CA-920A-49F2-B83F-4C5E1C262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4797"/>
            <a:stretch/>
          </p:blipFill>
          <p:spPr>
            <a:xfrm>
              <a:off x="10828343" y="3935698"/>
              <a:ext cx="497806" cy="26987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89CE4B4-C16F-49F9-B7BD-2E8773529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26084" y="5975433"/>
              <a:ext cx="696258" cy="128388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44F4758A-25EF-4304-B923-A8C4E150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20589" y="3458998"/>
              <a:ext cx="1289860" cy="318611"/>
            </a:xfrm>
            <a:prstGeom prst="rect">
              <a:avLst/>
            </a:prstGeom>
          </p:spPr>
        </p:pic>
      </p:grp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E9FAC78E-E090-43D0-A531-0EA220723875}"/>
              </a:ext>
            </a:extLst>
          </p:cNvPr>
          <p:cNvSpPr/>
          <p:nvPr/>
        </p:nvSpPr>
        <p:spPr>
          <a:xfrm>
            <a:off x="528011" y="1215828"/>
            <a:ext cx="11083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Calibri" charset="0"/>
                <a:cs typeface="Calibri" charset="0"/>
              </a:rPr>
              <a:t>Коммерческий оператор услуг дистанционного зондирования земли (ДЗЗ) и геоинформационных сервисов на их основе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Calibri" charset="0"/>
                <a:cs typeface="Calibri" charset="0"/>
              </a:rPr>
              <a:t>Создан Госкорпорацией «Роскосмос» в 2017 году как дочернее предприятие АО «Российские космические системы»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832BDE8A-7733-4F6C-97A5-8C9AC700B2F8}"/>
              </a:ext>
            </a:extLst>
          </p:cNvPr>
          <p:cNvSpPr/>
          <p:nvPr/>
        </p:nvSpPr>
        <p:spPr>
          <a:xfrm>
            <a:off x="531184" y="2576605"/>
            <a:ext cx="2173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effectLst/>
                <a:uLnTx/>
                <a:uFillTx/>
                <a:latin typeface="Noir Pro Bold" panose="00000800000000000000" pitchFamily="50" charset="0"/>
                <a:ea typeface="+mn-ea"/>
                <a:cs typeface="+mn-cs"/>
              </a:rPr>
              <a:t>8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кандидатов наук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82934FCE-34FA-4F66-A549-10D4BED5B518}"/>
              </a:ext>
            </a:extLst>
          </p:cNvPr>
          <p:cNvSpPr/>
          <p:nvPr/>
        </p:nvSpPr>
        <p:spPr>
          <a:xfrm>
            <a:off x="499063" y="3990411"/>
            <a:ext cx="3486365" cy="66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effectLst/>
                <a:uLnTx/>
                <a:uFillTx/>
                <a:latin typeface="Noir Pro Bold" panose="00000800000000000000" pitchFamily="50" charset="0"/>
                <a:ea typeface="+mn-ea"/>
                <a:cs typeface="+mn-cs"/>
              </a:rPr>
              <a:t>10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перспективных разработок, зарегистрированных как РИД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DFF55BB-61C5-491A-B03D-02DA941A3A12}"/>
              </a:ext>
            </a:extLst>
          </p:cNvPr>
          <p:cNvSpPr/>
          <p:nvPr/>
        </p:nvSpPr>
        <p:spPr>
          <a:xfrm>
            <a:off x="500252" y="1959372"/>
            <a:ext cx="3343229" cy="66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latin typeface="Noir Pro Bold" panose="00000800000000000000" pitchFamily="50" charset="0"/>
              </a:rPr>
              <a:t>10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effectLst/>
                <a:uLnTx/>
                <a:uFillTx/>
                <a:latin typeface="Noir Pro Bold" panose="00000800000000000000" pitchFamily="50" charset="0"/>
                <a:ea typeface="+mn-ea"/>
                <a:cs typeface="+mn-cs"/>
              </a:rPr>
              <a:t>0+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собственных нейросетей на данных ДЗЗ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E643921-8240-4B5D-8895-484ED388D607}"/>
              </a:ext>
            </a:extLst>
          </p:cNvPr>
          <p:cNvGrpSpPr/>
          <p:nvPr/>
        </p:nvGrpSpPr>
        <p:grpSpPr>
          <a:xfrm>
            <a:off x="3510831" y="1879968"/>
            <a:ext cx="4644124" cy="4436476"/>
            <a:chOff x="3556840" y="1676306"/>
            <a:chExt cx="4644124" cy="4436476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050BC95-A873-4AD4-B69D-E0EC1D6AA23E}"/>
                </a:ext>
              </a:extLst>
            </p:cNvPr>
            <p:cNvGrpSpPr/>
            <p:nvPr/>
          </p:nvGrpSpPr>
          <p:grpSpPr>
            <a:xfrm>
              <a:off x="4017655" y="2021798"/>
              <a:ext cx="3655050" cy="3143122"/>
              <a:chOff x="4402408" y="2209041"/>
              <a:chExt cx="3655050" cy="3143122"/>
            </a:xfrm>
          </p:grpSpPr>
          <p:grpSp>
            <p:nvGrpSpPr>
              <p:cNvPr id="149" name="Группа 148">
                <a:extLst>
                  <a:ext uri="{FF2B5EF4-FFF2-40B4-BE49-F238E27FC236}">
                    <a16:creationId xmlns:a16="http://schemas.microsoft.com/office/drawing/2014/main" id="{576FF1D5-8E73-49AE-AF65-97F92EBDED08}"/>
                  </a:ext>
                </a:extLst>
              </p:cNvPr>
              <p:cNvGrpSpPr/>
              <p:nvPr/>
            </p:nvGrpSpPr>
            <p:grpSpPr>
              <a:xfrm rot="9282749">
                <a:off x="4959250" y="2851879"/>
                <a:ext cx="2500283" cy="2500284"/>
                <a:chOff x="4723869" y="2511999"/>
                <a:chExt cx="2741455" cy="2741456"/>
              </a:xfrm>
            </p:grpSpPr>
            <p:grpSp>
              <p:nvGrpSpPr>
                <p:cNvPr id="27" name="Группа 26">
                  <a:extLst>
                    <a:ext uri="{FF2B5EF4-FFF2-40B4-BE49-F238E27FC236}">
                      <a16:creationId xmlns:a16="http://schemas.microsoft.com/office/drawing/2014/main" id="{A975A55B-8EB8-49AB-9C34-B0C5835ED823}"/>
                    </a:ext>
                  </a:extLst>
                </p:cNvPr>
                <p:cNvGrpSpPr/>
                <p:nvPr/>
              </p:nvGrpSpPr>
              <p:grpSpPr>
                <a:xfrm rot="20127798">
                  <a:off x="4723869" y="2511999"/>
                  <a:ext cx="2741455" cy="2741456"/>
                  <a:chOff x="4110550" y="1753185"/>
                  <a:chExt cx="1033200" cy="1033200"/>
                </a:xfrm>
                <a:effectLst>
                  <a:outerShdw blurRad="50800" dist="38100" dir="5400000" algn="t" rotWithShape="0">
                    <a:schemeClr val="tx2">
                      <a:lumMod val="60000"/>
                      <a:lumOff val="40000"/>
                      <a:alpha val="40000"/>
                    </a:schemeClr>
                  </a:outerShdw>
                </a:effectLst>
              </p:grpSpPr>
              <p:sp>
                <p:nvSpPr>
                  <p:cNvPr id="25" name="Дуга 24">
                    <a:extLst>
                      <a:ext uri="{FF2B5EF4-FFF2-40B4-BE49-F238E27FC236}">
                        <a16:creationId xmlns:a16="http://schemas.microsoft.com/office/drawing/2014/main" id="{41C97F42-4CA1-4DD1-AE71-5F5FA10D2A8A}"/>
                      </a:ext>
                    </a:extLst>
                  </p:cNvPr>
                  <p:cNvSpPr/>
                  <p:nvPr/>
                </p:nvSpPr>
                <p:spPr>
                  <a:xfrm rot="14472321">
                    <a:off x="4110984" y="1753185"/>
                    <a:ext cx="1032332" cy="1033200"/>
                  </a:xfrm>
                  <a:prstGeom prst="arc">
                    <a:avLst>
                      <a:gd name="adj1" fmla="val 15548863"/>
                      <a:gd name="adj2" fmla="val 21181433"/>
                    </a:avLst>
                  </a:prstGeom>
                  <a:ln w="266700" cap="flat">
                    <a:gradFill>
                      <a:gsLst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  <a:gs pos="11000">
                          <a:schemeClr val="tx2">
                            <a:lumMod val="60000"/>
                            <a:lumOff val="40000"/>
                          </a:schemeClr>
                        </a:gs>
                      </a:gsLst>
                      <a:lin ang="0" scaled="0"/>
                    </a:gradFill>
                    <a:miter lim="800000"/>
                    <a:headEnd type="triangle" w="med" len="sm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Дуга 22">
                    <a:extLst>
                      <a:ext uri="{FF2B5EF4-FFF2-40B4-BE49-F238E27FC236}">
                        <a16:creationId xmlns:a16="http://schemas.microsoft.com/office/drawing/2014/main" id="{98CB4C6C-C465-451F-B3AF-FCB0695231A3}"/>
                      </a:ext>
                    </a:extLst>
                  </p:cNvPr>
                  <p:cNvSpPr/>
                  <p:nvPr/>
                </p:nvSpPr>
                <p:spPr>
                  <a:xfrm>
                    <a:off x="4110984" y="1753185"/>
                    <a:ext cx="1032332" cy="1033200"/>
                  </a:xfrm>
                  <a:prstGeom prst="arc">
                    <a:avLst>
                      <a:gd name="adj1" fmla="val 14240064"/>
                      <a:gd name="adj2" fmla="val 2493899"/>
                    </a:avLst>
                  </a:prstGeom>
                  <a:ln w="266700" cap="flat">
                    <a:gradFill>
                      <a:gsLst>
                        <a:gs pos="49000">
                          <a:srgbClr val="105FE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  <a:miter lim="800000"/>
                    <a:headEnd type="triangle" w="med" len="sm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Дуга 25">
                    <a:extLst>
                      <a:ext uri="{FF2B5EF4-FFF2-40B4-BE49-F238E27FC236}">
                        <a16:creationId xmlns:a16="http://schemas.microsoft.com/office/drawing/2014/main" id="{13B4D514-87B2-4D42-993E-F6FEC3D54C9E}"/>
                      </a:ext>
                    </a:extLst>
                  </p:cNvPr>
                  <p:cNvSpPr/>
                  <p:nvPr/>
                </p:nvSpPr>
                <p:spPr>
                  <a:xfrm rot="7257391">
                    <a:off x="4110984" y="1753185"/>
                    <a:ext cx="1032332" cy="1033200"/>
                  </a:xfrm>
                  <a:prstGeom prst="arc">
                    <a:avLst>
                      <a:gd name="adj1" fmla="val 16986973"/>
                      <a:gd name="adj2" fmla="val 1072334"/>
                    </a:avLst>
                  </a:prstGeom>
                  <a:ln w="266700" cap="flat">
                    <a:gradFill>
                      <a:gsLst>
                        <a:gs pos="100000">
                          <a:schemeClr val="tx2">
                            <a:lumMod val="60000"/>
                            <a:lumOff val="40000"/>
                          </a:schemeClr>
                        </a:gs>
                        <a:gs pos="3000">
                          <a:srgbClr val="002060"/>
                        </a:gs>
                      </a:gsLst>
                      <a:lin ang="0" scaled="0"/>
                    </a:gradFill>
                    <a:miter lim="800000"/>
                    <a:headEnd type="triangle" w="med" len="sm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75075CE-45F2-4B62-9849-6A30294E541A}"/>
                    </a:ext>
                  </a:extLst>
                </p:cNvPr>
                <p:cNvSpPr txBox="1"/>
                <p:nvPr/>
              </p:nvSpPr>
              <p:spPr>
                <a:xfrm rot="9871649">
                  <a:off x="5618584" y="4420559"/>
                  <a:ext cx="1536113" cy="7547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анализ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811E961-3294-4245-A189-018A9BFD9D13}"/>
                    </a:ext>
                  </a:extLst>
                </p:cNvPr>
                <p:cNvSpPr txBox="1"/>
                <p:nvPr/>
              </p:nvSpPr>
              <p:spPr>
                <a:xfrm rot="12317251">
                  <a:off x="5808092" y="2596574"/>
                  <a:ext cx="1415460" cy="754724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prstTxWarp prst="textArchDown">
                    <a:avLst>
                      <a:gd name="adj" fmla="val 2"/>
                    </a:avLst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решение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F64B5E0-10AF-4DA5-BF8F-2E2B7CA9988B}"/>
                    </a:ext>
                  </a:extLst>
                </p:cNvPr>
                <p:cNvSpPr txBox="1"/>
                <p:nvPr/>
              </p:nvSpPr>
              <p:spPr>
                <a:xfrm rot="15135418">
                  <a:off x="4459330" y="3813280"/>
                  <a:ext cx="1433425" cy="7547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prstTxWarp prst="textArchUp">
                    <a:avLst>
                      <a:gd name="adj" fmla="val 11955934"/>
                    </a:avLst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задача</a:t>
                  </a:r>
                </a:p>
              </p:txBody>
            </p:sp>
          </p:grpSp>
          <p:grpSp>
            <p:nvGrpSpPr>
              <p:cNvPr id="145" name="Группа 144">
                <a:extLst>
                  <a:ext uri="{FF2B5EF4-FFF2-40B4-BE49-F238E27FC236}">
                    <a16:creationId xmlns:a16="http://schemas.microsoft.com/office/drawing/2014/main" id="{652E9E40-4BD2-4DA5-9DAF-F1E53E27CEF8}"/>
                  </a:ext>
                </a:extLst>
              </p:cNvPr>
              <p:cNvGrpSpPr/>
              <p:nvPr/>
            </p:nvGrpSpPr>
            <p:grpSpPr>
              <a:xfrm>
                <a:off x="4402408" y="2209041"/>
                <a:ext cx="3655050" cy="312624"/>
                <a:chOff x="4371916" y="1662192"/>
                <a:chExt cx="3655050" cy="312624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944A8F-E897-4EE3-AE25-BB3664FE81AB}"/>
                    </a:ext>
                  </a:extLst>
                </p:cNvPr>
                <p:cNvSpPr txBox="1"/>
                <p:nvPr/>
              </p:nvSpPr>
              <p:spPr>
                <a:xfrm>
                  <a:off x="4371916" y="1667039"/>
                  <a:ext cx="12426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ДАННЫЕ</a:t>
                  </a:r>
                </a:p>
              </p:txBody>
            </p: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AF1CCCB1-CA58-445D-B1C9-331BB980C976}"/>
                    </a:ext>
                  </a:extLst>
                </p:cNvPr>
                <p:cNvSpPr txBox="1"/>
                <p:nvPr/>
              </p:nvSpPr>
              <p:spPr>
                <a:xfrm>
                  <a:off x="5475444" y="1662192"/>
                  <a:ext cx="13556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НЕЙРОСЕТИ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C030C2E2-C8E3-46AA-895D-88F47C2C2F17}"/>
                    </a:ext>
                  </a:extLst>
                </p:cNvPr>
                <p:cNvSpPr txBox="1"/>
                <p:nvPr/>
              </p:nvSpPr>
              <p:spPr>
                <a:xfrm>
                  <a:off x="6697277" y="1667039"/>
                  <a:ext cx="132968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АНАЛИТИКА</a:t>
                  </a:r>
                </a:p>
              </p:txBody>
            </p:sp>
          </p:grp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E3E48DA9-622D-4FD1-A326-9998C3CF5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68372" y="1701819"/>
              <a:ext cx="816858" cy="317667"/>
            </a:xfrm>
            <a:prstGeom prst="rect">
              <a:avLst/>
            </a:prstGeom>
          </p:spPr>
        </p:pic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64887FC1-874B-4A17-A56A-11B2A6A977B2}"/>
                </a:ext>
              </a:extLst>
            </p:cNvPr>
            <p:cNvSpPr/>
            <p:nvPr/>
          </p:nvSpPr>
          <p:spPr>
            <a:xfrm>
              <a:off x="3556840" y="5466451"/>
              <a:ext cx="46441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ЦЕНТР КОМПЕТЕНЦИЙ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 СФЕРЕ ГЕОТЕХНОЛОГИЙ И ИСКУССТВЕННОГО ИНТЕЛЛЕКТА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ПРИ РАБОТЕ СО СПУТНИКОВЫМИ ДАННЫМИ 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7C84B47-D7D9-4F80-BC72-AA7C7A772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762" y="1676306"/>
              <a:ext cx="1386755" cy="337444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8233F067-F52E-420D-BAB4-AEDBB4DBF715}"/>
              </a:ext>
            </a:extLst>
          </p:cNvPr>
          <p:cNvSpPr txBox="1"/>
          <p:nvPr/>
        </p:nvSpPr>
        <p:spPr>
          <a:xfrm>
            <a:off x="8920515" y="4723696"/>
            <a:ext cx="27479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Алгоритмы в аренду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Нейросети за машинное время: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разработка и предоставление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 пользование ИИ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4D22C06-9C00-4FA4-B1F3-1F54B6AC7E43}"/>
              </a:ext>
            </a:extLst>
          </p:cNvPr>
          <p:cNvGrpSpPr/>
          <p:nvPr/>
        </p:nvGrpSpPr>
        <p:grpSpPr>
          <a:xfrm>
            <a:off x="7304502" y="3800745"/>
            <a:ext cx="1201858" cy="1004672"/>
            <a:chOff x="7500856" y="3632730"/>
            <a:chExt cx="1348187" cy="1126994"/>
          </a:xfrm>
        </p:grpSpPr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B67FFBC0-B248-4DB1-B1FF-BBA187738ACD}"/>
                </a:ext>
              </a:extLst>
            </p:cNvPr>
            <p:cNvSpPr/>
            <p:nvPr/>
          </p:nvSpPr>
          <p:spPr>
            <a:xfrm>
              <a:off x="7525403" y="3632730"/>
              <a:ext cx="1248557" cy="1126994"/>
            </a:xfrm>
            <a:prstGeom prst="rightArrow">
              <a:avLst>
                <a:gd name="adj1" fmla="val 50000"/>
                <a:gd name="adj2" fmla="val 53989"/>
              </a:avLst>
            </a:prstGeom>
            <a:gradFill>
              <a:gsLst>
                <a:gs pos="0">
                  <a:srgbClr val="004AF0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F4160EB-17E8-4B31-B61E-F810E4EFC4B0}"/>
                </a:ext>
              </a:extLst>
            </p:cNvPr>
            <p:cNvSpPr txBox="1"/>
            <p:nvPr/>
          </p:nvSpPr>
          <p:spPr>
            <a:xfrm>
              <a:off x="7500856" y="4052686"/>
              <a:ext cx="1348187" cy="31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ПРОДУКТЫ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A091714-DD36-42A8-9402-CDCA527AC489}"/>
              </a:ext>
            </a:extLst>
          </p:cNvPr>
          <p:cNvSpPr txBox="1"/>
          <p:nvPr/>
        </p:nvSpPr>
        <p:spPr>
          <a:xfrm>
            <a:off x="2249161" y="212034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О компании АО «Терра Тех»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31C22AB-0B18-4D27-92F6-BBC38E95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780308-1515-42E2-9D43-2056D445B6A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68388" y="2513516"/>
            <a:ext cx="1497482" cy="265751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A1C1294-6F18-4498-9C7A-32DA188C77BE}"/>
              </a:ext>
            </a:extLst>
          </p:cNvPr>
          <p:cNvSpPr/>
          <p:nvPr/>
        </p:nvSpPr>
        <p:spPr>
          <a:xfrm>
            <a:off x="514409" y="4745403"/>
            <a:ext cx="3590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effectLst/>
                <a:uLnTx/>
                <a:uFillTx/>
                <a:latin typeface="Noir Pro Bold" panose="00000800000000000000" pitchFamily="50" charset="0"/>
                <a:ea typeface="+mn-ea"/>
                <a:cs typeface="+mn-cs"/>
              </a:rPr>
              <a:t>15+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  <a:r>
              <a:rPr lang="ru-RU" sz="1400" dirty="0">
                <a:effectLst/>
                <a:latin typeface="Noir Pro" panose="00000500000000000000" pitchFamily="50" charset="0"/>
                <a:ea typeface="Times New Roman" panose="02020603050405020304" pitchFamily="18" charset="0"/>
              </a:rPr>
              <a:t>автоматизированных сервисов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03F6FAA-0EAD-42B7-B006-B36D0554AB89}"/>
              </a:ext>
            </a:extLst>
          </p:cNvPr>
          <p:cNvSpPr/>
          <p:nvPr/>
        </p:nvSpPr>
        <p:spPr>
          <a:xfrm>
            <a:off x="531184" y="5461347"/>
            <a:ext cx="3590274" cy="66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00"/>
                    </a:gs>
                    <a:gs pos="100000">
                      <a:srgbClr val="C00000"/>
                    </a:gs>
                  </a:gsLst>
                  <a:lin ang="2700000" scaled="0"/>
                </a:gradFill>
                <a:effectLst/>
                <a:uLnTx/>
                <a:uFillTx/>
                <a:latin typeface="Noir Pro Bold" panose="00000800000000000000" pitchFamily="50" charset="0"/>
                <a:ea typeface="+mn-ea"/>
                <a:cs typeface="+mn-cs"/>
              </a:rPr>
              <a:t>50+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  <a:r>
              <a:rPr lang="ru-RU" sz="1400" dirty="0">
                <a:effectLst/>
                <a:latin typeface="Noir Pro" panose="00000500000000000000" pitchFamily="50" charset="0"/>
                <a:ea typeface="Times New Roman" panose="02020603050405020304" pitchFamily="18" charset="0"/>
              </a:rPr>
              <a:t>разновидностей информационных продуктов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9102F23-A8BC-48C2-A1EA-392D3CF4F8CB}"/>
              </a:ext>
            </a:extLst>
          </p:cNvPr>
          <p:cNvSpPr/>
          <p:nvPr/>
        </p:nvSpPr>
        <p:spPr>
          <a:xfrm>
            <a:off x="878676" y="3050446"/>
            <a:ext cx="3258402" cy="7848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специалисты по работе с большими данными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эксперты по искусственному интеллекту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эксперты по облачным технологиям 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профессионалы-тематики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95CDF-451D-4DEC-B97E-FB536C7CD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30068" y="3990411"/>
            <a:ext cx="1885434" cy="38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87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BBB4E2-4C08-42FB-9F57-1F70A975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27"/>
            <a:ext cx="12191999" cy="6879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A4E6C8-72CA-4CDB-AA93-6C433FF3F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3937" y="357581"/>
            <a:ext cx="1960316" cy="837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78B3B2-C095-4A46-94C6-DFA313F8E258}"/>
              </a:ext>
            </a:extLst>
          </p:cNvPr>
          <p:cNvSpPr txBox="1"/>
          <p:nvPr/>
        </p:nvSpPr>
        <p:spPr>
          <a:xfrm>
            <a:off x="5998274" y="5495888"/>
            <a:ext cx="549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СПАСИБО!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9404FA9-522B-4AF3-BAC1-DBAA45E1F48F}"/>
              </a:ext>
            </a:extLst>
          </p:cNvPr>
          <p:cNvGrpSpPr/>
          <p:nvPr/>
        </p:nvGrpSpPr>
        <p:grpSpPr>
          <a:xfrm>
            <a:off x="5084344" y="862152"/>
            <a:ext cx="6496050" cy="2962787"/>
            <a:chOff x="5074819" y="1266492"/>
            <a:chExt cx="6496050" cy="2962787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5E1759FF-C5BE-49F2-959F-2B4FE5D4E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4819" y="3028950"/>
              <a:ext cx="642937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16000" marR="0" lvl="0" indent="-21600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" panose="00000500000000000000" pitchFamily="50" charset="0"/>
                </a:rPr>
                <a:t>ДЗЗен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" panose="00000500000000000000" pitchFamily="50" charset="0"/>
                </a:rPr>
                <a:t> </a:t>
              </a:r>
              <a:r>
                <a:rPr lang="ru-RU" sz="24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из космоса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</a:endParaRPr>
            </a:p>
            <a:p>
              <a:pPr marL="216000" marR="0" lvl="0" indent="-21600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24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Оперативная информация</a:t>
              </a:r>
            </a:p>
            <a:p>
              <a:pPr marL="216000" marR="0" lvl="0" indent="-21600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" panose="00000500000000000000" pitchFamily="50" charset="0"/>
                </a:rPr>
                <a:t>Интересные кейсы и геоновости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22B323-7C18-4C77-9F07-29A40D2C5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9432" y="1605064"/>
              <a:ext cx="35614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Подпишитесь на наш </a:t>
              </a:r>
              <a:r>
                <a:rPr lang="ru-RU" sz="2800" dirty="0" err="1">
                  <a:solidFill>
                    <a:srgbClr val="0066FF"/>
                  </a:solidFill>
                  <a:latin typeface="Noir Pro" panose="00000500000000000000" pitchFamily="50" charset="0"/>
                </a:rPr>
                <a:t>телеграм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Noir Pro" panose="00000500000000000000" pitchFamily="50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39A6694-F043-44C3-8DD0-F4410CB2F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32" t="9552" r="10680" b="7337"/>
            <a:stretch/>
          </p:blipFill>
          <p:spPr>
            <a:xfrm>
              <a:off x="6588824" y="1266492"/>
              <a:ext cx="1838325" cy="1821318"/>
            </a:xfrm>
            <a:prstGeom prst="ellipse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735247-30E5-31F4-32E0-BB90F55A49E7}"/>
              </a:ext>
            </a:extLst>
          </p:cNvPr>
          <p:cNvSpPr txBox="1"/>
          <p:nvPr/>
        </p:nvSpPr>
        <p:spPr>
          <a:xfrm>
            <a:off x="8372475" y="4433054"/>
            <a:ext cx="303847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</a:rPr>
              <a:t>115230, г. Москва, Каширское шоссе, дом 3, корпус 2, строение 4</a:t>
            </a:r>
          </a:p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</a:rPr>
              <a:t>+7 (495) 745-59-57, +7 (977) 359-71-39  </a:t>
            </a:r>
          </a:p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</a:rPr>
              <a:t>info@terratech.ru</a:t>
            </a:r>
          </a:p>
        </p:txBody>
      </p:sp>
    </p:spTree>
    <p:extLst>
      <p:ext uri="{BB962C8B-B14F-4D97-AF65-F5344CB8AC3E}">
        <p14:creationId xmlns:p14="http://schemas.microsoft.com/office/powerpoint/2010/main" val="3389528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5469437-B73D-4B25-9152-824953C07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543" y="2352998"/>
            <a:ext cx="4252814" cy="144016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0A7C525-5408-08F1-C90D-28E2AF823A65}"/>
              </a:ext>
            </a:extLst>
          </p:cNvPr>
          <p:cNvSpPr/>
          <p:nvPr/>
        </p:nvSpPr>
        <p:spPr>
          <a:xfrm>
            <a:off x="495483" y="3815951"/>
            <a:ext cx="1490403" cy="1227293"/>
          </a:xfrm>
          <a:prstGeom prst="rect">
            <a:avLst/>
          </a:prstGeom>
          <a:solidFill>
            <a:srgbClr val="72A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Noir Pro" panose="00000500000000000000" pitchFamily="50" charset="0"/>
              </a:rPr>
              <a:t>Частные спутники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B2D5A5B-0F74-A09E-1A01-D890E6E0275B}"/>
              </a:ext>
            </a:extLst>
          </p:cNvPr>
          <p:cNvSpPr/>
          <p:nvPr/>
        </p:nvSpPr>
        <p:spPr>
          <a:xfrm>
            <a:off x="3723085" y="1952001"/>
            <a:ext cx="1496439" cy="31071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Noir Pro" panose="00000500000000000000" pitchFamily="50" charset="0"/>
            </a:endParaRPr>
          </a:p>
          <a:p>
            <a:pPr algn="ctr"/>
            <a:r>
              <a:rPr lang="ru-RU" sz="1600" dirty="0">
                <a:latin typeface="Noir Pro" panose="00000500000000000000" pitchFamily="50" charset="0"/>
              </a:rPr>
              <a:t>Архив данных Роскосмоса</a:t>
            </a:r>
          </a:p>
          <a:p>
            <a:pPr algn="ctr"/>
            <a:endParaRPr lang="ru-RU" sz="1200" dirty="0">
              <a:latin typeface="Noir Pro" panose="00000500000000000000" pitchFamily="50" charset="0"/>
            </a:endParaRPr>
          </a:p>
          <a:p>
            <a:pPr algn="ctr"/>
            <a:r>
              <a:rPr lang="ru-RU" sz="1200" dirty="0">
                <a:latin typeface="Noir Pro Light" panose="00000400000000000000" pitchFamily="50" charset="0"/>
              </a:rPr>
              <a:t>петабайты данных</a:t>
            </a:r>
          </a:p>
        </p:txBody>
      </p:sp>
      <p:sp>
        <p:nvSpPr>
          <p:cNvPr id="90" name="Стрелка: вправо 89">
            <a:extLst>
              <a:ext uri="{FF2B5EF4-FFF2-40B4-BE49-F238E27FC236}">
                <a16:creationId xmlns:a16="http://schemas.microsoft.com/office/drawing/2014/main" id="{31582242-3587-4C6F-B1C4-9633408A9BC1}"/>
              </a:ext>
            </a:extLst>
          </p:cNvPr>
          <p:cNvSpPr/>
          <p:nvPr/>
        </p:nvSpPr>
        <p:spPr>
          <a:xfrm>
            <a:off x="1890732" y="4333192"/>
            <a:ext cx="2070994" cy="281328"/>
          </a:xfrm>
          <a:prstGeom prst="rightArrow">
            <a:avLst>
              <a:gd name="adj1" fmla="val 50000"/>
              <a:gd name="adj2" fmla="val 65384"/>
            </a:avLst>
          </a:prstGeom>
          <a:solidFill>
            <a:srgbClr val="FF6699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CC3704-0E10-2954-DAE1-B4BA0C5B0757}"/>
              </a:ext>
            </a:extLst>
          </p:cNvPr>
          <p:cNvSpPr/>
          <p:nvPr/>
        </p:nvSpPr>
        <p:spPr>
          <a:xfrm>
            <a:off x="3723084" y="5144630"/>
            <a:ext cx="1496439" cy="804039"/>
          </a:xfrm>
          <a:prstGeom prst="rect">
            <a:avLst/>
          </a:prstGeom>
          <a:pattFill prst="wdUpDiag">
            <a:fgClr>
              <a:srgbClr val="F3EBF9"/>
            </a:fgClr>
            <a:bgClr>
              <a:schemeClr val="bg1"/>
            </a:bgClr>
          </a:pattFill>
          <a:ln w="19050">
            <a:solidFill>
              <a:srgbClr val="EADC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Noir Pro Light" panose="00000400000000000000" pitchFamily="50" charset="0"/>
              </a:rPr>
              <a:t>+ </a:t>
            </a:r>
            <a:r>
              <a:rPr lang="ru-RU" sz="1200" dirty="0">
                <a:solidFill>
                  <a:schemeClr val="tx1"/>
                </a:solidFill>
                <a:latin typeface="Noir Pro Light" panose="00000400000000000000" pitchFamily="50" charset="0"/>
              </a:rPr>
              <a:t>внешние источники данных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2F91D60-5162-A52F-F341-6474B84FA33C}"/>
              </a:ext>
            </a:extLst>
          </p:cNvPr>
          <p:cNvSpPr/>
          <p:nvPr/>
        </p:nvSpPr>
        <p:spPr>
          <a:xfrm>
            <a:off x="2096747" y="1946817"/>
            <a:ext cx="1496439" cy="3107106"/>
          </a:xfrm>
          <a:prstGeom prst="rect">
            <a:avLst/>
          </a:prstGeom>
          <a:solidFill>
            <a:srgbClr val="0A13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Noir Pro" panose="00000500000000000000" pitchFamily="50" charset="0"/>
              </a:rPr>
              <a:t>ЕТРИС ДЗЗ</a:t>
            </a:r>
          </a:p>
          <a:p>
            <a:pPr algn="ctr"/>
            <a:endParaRPr lang="ru-RU" sz="1200" dirty="0">
              <a:latin typeface="Noir Pro" panose="00000500000000000000" pitchFamily="50" charset="0"/>
            </a:endParaRPr>
          </a:p>
          <a:p>
            <a:pPr algn="ctr"/>
            <a:r>
              <a:rPr lang="ru-RU" sz="1200" dirty="0">
                <a:latin typeface="Noir Pro Light" panose="00000400000000000000" pitchFamily="50" charset="0"/>
              </a:rPr>
              <a:t>13 центров приема и обработки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363832-EA59-6B54-E46E-DFF72143AE9D}"/>
              </a:ext>
            </a:extLst>
          </p:cNvPr>
          <p:cNvSpPr/>
          <p:nvPr/>
        </p:nvSpPr>
        <p:spPr>
          <a:xfrm>
            <a:off x="495483" y="1946817"/>
            <a:ext cx="1494860" cy="1786132"/>
          </a:xfrm>
          <a:prstGeom prst="rect">
            <a:avLst/>
          </a:prstGeom>
          <a:solidFill>
            <a:srgbClr val="0467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Noir Pro" panose="00000500000000000000" pitchFamily="50" charset="0"/>
            </a:endParaRPr>
          </a:p>
          <a:p>
            <a:pPr algn="ctr"/>
            <a:endParaRPr lang="ru-RU" sz="1200" dirty="0">
              <a:latin typeface="Noir Pro" panose="00000500000000000000" pitchFamily="50" charset="0"/>
            </a:endParaRPr>
          </a:p>
          <a:p>
            <a:pPr algn="ctr"/>
            <a:endParaRPr lang="ru-RU" sz="1200" dirty="0">
              <a:latin typeface="Noir Pro" panose="00000500000000000000" pitchFamily="50" charset="0"/>
            </a:endParaRPr>
          </a:p>
          <a:p>
            <a:pPr algn="ctr"/>
            <a:endParaRPr lang="ru-RU" sz="1200" dirty="0">
              <a:latin typeface="Noir Pro" panose="00000500000000000000" pitchFamily="50" charset="0"/>
            </a:endParaRPr>
          </a:p>
          <a:p>
            <a:pPr algn="ctr"/>
            <a:r>
              <a:rPr lang="ru-RU" sz="1200" dirty="0">
                <a:latin typeface="Noir Pro" panose="00000500000000000000" pitchFamily="50" charset="0"/>
              </a:rPr>
              <a:t>Государственные спутники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AD64091-37A6-F496-0AD9-B199548383EE}"/>
              </a:ext>
            </a:extLst>
          </p:cNvPr>
          <p:cNvSpPr/>
          <p:nvPr/>
        </p:nvSpPr>
        <p:spPr>
          <a:xfrm>
            <a:off x="495483" y="5144629"/>
            <a:ext cx="1490403" cy="804040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Noir Pro Light" panose="00000400000000000000" pitchFamily="50" charset="0"/>
              </a:rPr>
              <a:t>+ зарубежные спутники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F5F17A-6DCF-48B6-8FB5-E316FAC3C010}"/>
              </a:ext>
            </a:extLst>
          </p:cNvPr>
          <p:cNvSpPr txBox="1"/>
          <p:nvPr/>
        </p:nvSpPr>
        <p:spPr>
          <a:xfrm>
            <a:off x="2249161" y="212033"/>
            <a:ext cx="9437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0" dirty="0">
                <a:solidFill>
                  <a:schemeClr val="tx1"/>
                </a:solidFill>
                <a:latin typeface="Noir Pro" panose="00000500000000000000" pitchFamily="50" charset="0"/>
              </a:rPr>
              <a:t>Цифровая экосистема ДЗЗ </a:t>
            </a:r>
            <a:endParaRPr lang="en-US" sz="2800" b="0" dirty="0">
              <a:solidFill>
                <a:schemeClr val="tx1"/>
              </a:solidFill>
              <a:latin typeface="Noir Pro" panose="00000500000000000000" pitchFamily="50" charset="0"/>
            </a:endParaRPr>
          </a:p>
          <a:p>
            <a:pPr algn="r"/>
            <a:r>
              <a:rPr lang="ru-RU" sz="2800" b="0" dirty="0">
                <a:solidFill>
                  <a:schemeClr val="tx1"/>
                </a:solidFill>
                <a:latin typeface="Noir Pro" panose="00000500000000000000" pitchFamily="50" charset="0"/>
              </a:rPr>
              <a:t>Госкорпорации "Роскосмос"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258E3F8-48A3-4AC6-A3F3-87D3C924DB77}"/>
              </a:ext>
            </a:extLst>
          </p:cNvPr>
          <p:cNvSpPr/>
          <p:nvPr/>
        </p:nvSpPr>
        <p:spPr>
          <a:xfrm>
            <a:off x="5623544" y="6075723"/>
            <a:ext cx="6051499" cy="375091"/>
          </a:xfrm>
          <a:prstGeom prst="rect">
            <a:avLst/>
          </a:prstGeom>
          <a:solidFill>
            <a:srgbClr val="009EDE">
              <a:alpha val="13725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4909465-1CBB-458C-A510-EAA473669B94}"/>
              </a:ext>
            </a:extLst>
          </p:cNvPr>
          <p:cNvSpPr txBox="1"/>
          <p:nvPr/>
        </p:nvSpPr>
        <p:spPr>
          <a:xfrm>
            <a:off x="6699345" y="6057461"/>
            <a:ext cx="383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Noir Pro Medium" panose="00000600000000000000" pitchFamily="50" charset="0"/>
              </a:rPr>
              <a:t>+ бизнес и граждане 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9EF89D4-D332-47F6-AB16-DDAED9E9EBE8}"/>
              </a:ext>
            </a:extLst>
          </p:cNvPr>
          <p:cNvGrpSpPr/>
          <p:nvPr/>
        </p:nvGrpSpPr>
        <p:grpSpPr>
          <a:xfrm>
            <a:off x="5608528" y="1511527"/>
            <a:ext cx="6066517" cy="2458792"/>
            <a:chOff x="5650473" y="1167579"/>
            <a:chExt cx="6066517" cy="2458792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0FC8F6F6-573E-BCE9-FFCB-C132F1A09278}"/>
                </a:ext>
              </a:extLst>
            </p:cNvPr>
            <p:cNvSpPr/>
            <p:nvPr/>
          </p:nvSpPr>
          <p:spPr>
            <a:xfrm>
              <a:off x="5729085" y="2087056"/>
              <a:ext cx="1714151" cy="59482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Noir Pro" panose="00000500000000000000" pitchFamily="50" charset="0"/>
                </a:rPr>
                <a:t>Сервисы поставки данных ДЗЗ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D14CD8D-BADC-E590-BF63-491872F25EC7}"/>
                </a:ext>
              </a:extLst>
            </p:cNvPr>
            <p:cNvSpPr/>
            <p:nvPr/>
          </p:nvSpPr>
          <p:spPr>
            <a:xfrm>
              <a:off x="5729085" y="2729340"/>
              <a:ext cx="1714152" cy="5948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latin typeface="Noir Pro" panose="00000500000000000000" pitchFamily="50" charset="0"/>
                </a:rPr>
                <a:t>Аналитические сервисы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90724E4-3D16-4120-AE11-D1A12DD3A0B5}"/>
                </a:ext>
              </a:extLst>
            </p:cNvPr>
            <p:cNvGrpSpPr/>
            <p:nvPr/>
          </p:nvGrpSpPr>
          <p:grpSpPr>
            <a:xfrm>
              <a:off x="7539720" y="2091457"/>
              <a:ext cx="4109683" cy="1138826"/>
              <a:chOff x="7570467" y="2065099"/>
              <a:chExt cx="4109683" cy="113882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270B3F-4461-F4ED-ADB9-6665DDE62D04}"/>
                  </a:ext>
                </a:extLst>
              </p:cNvPr>
              <p:cNvSpPr txBox="1"/>
              <p:nvPr/>
            </p:nvSpPr>
            <p:spPr>
              <a:xfrm>
                <a:off x="10321321" y="2065099"/>
                <a:ext cx="55620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земли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011125B-E724-0FF7-775E-9FEDADB67A63}"/>
                  </a:ext>
                </a:extLst>
              </p:cNvPr>
              <p:cNvSpPr txBox="1"/>
              <p:nvPr/>
            </p:nvSpPr>
            <p:spPr>
              <a:xfrm>
                <a:off x="8259748" y="2973093"/>
                <a:ext cx="36933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ЧС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A885BC-7890-1502-9147-15B269113E75}"/>
                  </a:ext>
                </a:extLst>
              </p:cNvPr>
              <p:cNvSpPr txBox="1"/>
              <p:nvPr/>
            </p:nvSpPr>
            <p:spPr>
              <a:xfrm>
                <a:off x="7766583" y="2065099"/>
                <a:ext cx="61757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стройка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6DED66-EFFC-2B97-8114-1BD01AC752FD}"/>
                  </a:ext>
                </a:extLst>
              </p:cNvPr>
              <p:cNvSpPr txBox="1"/>
              <p:nvPr/>
            </p:nvSpPr>
            <p:spPr>
              <a:xfrm>
                <a:off x="11116606" y="2397284"/>
                <a:ext cx="5635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недра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6105CCD-EA2E-EDCA-4ECC-7A608959FFA5}"/>
                  </a:ext>
                </a:extLst>
              </p:cNvPr>
              <p:cNvSpPr txBox="1"/>
              <p:nvPr/>
            </p:nvSpPr>
            <p:spPr>
              <a:xfrm>
                <a:off x="7570467" y="2397284"/>
                <a:ext cx="3833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лес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3F9AE6C-874A-4E12-5B47-658A86FC66AC}"/>
                  </a:ext>
                </a:extLst>
              </p:cNvPr>
              <p:cNvSpPr txBox="1"/>
              <p:nvPr/>
            </p:nvSpPr>
            <p:spPr>
              <a:xfrm>
                <a:off x="8729029" y="2637612"/>
                <a:ext cx="43261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с/х</a:t>
                </a:r>
              </a:p>
            </p:txBody>
          </p:sp>
        </p:grpSp>
        <p:sp>
          <p:nvSpPr>
            <p:cNvPr id="39" name="Правая круглая скобка 38">
              <a:extLst>
                <a:ext uri="{FF2B5EF4-FFF2-40B4-BE49-F238E27FC236}">
                  <a16:creationId xmlns:a16="http://schemas.microsoft.com/office/drawing/2014/main" id="{6DF728B6-378E-788A-A97E-0599C2FE6E24}"/>
                </a:ext>
              </a:extLst>
            </p:cNvPr>
            <p:cNvSpPr/>
            <p:nvPr/>
          </p:nvSpPr>
          <p:spPr>
            <a:xfrm rot="5400000">
              <a:off x="8595933" y="505316"/>
              <a:ext cx="175595" cy="6066516"/>
            </a:xfrm>
            <a:prstGeom prst="rightBracket">
              <a:avLst>
                <a:gd name="adj" fmla="val 0"/>
              </a:avLst>
            </a:prstGeom>
            <a:ln w="19050">
              <a:solidFill>
                <a:srgbClr val="050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Правая круглая скобка 65">
              <a:extLst>
                <a:ext uri="{FF2B5EF4-FFF2-40B4-BE49-F238E27FC236}">
                  <a16:creationId xmlns:a16="http://schemas.microsoft.com/office/drawing/2014/main" id="{F780F9ED-D2D6-4048-A7E3-BD41A1DFDE9B}"/>
                </a:ext>
              </a:extLst>
            </p:cNvPr>
            <p:cNvSpPr/>
            <p:nvPr/>
          </p:nvSpPr>
          <p:spPr>
            <a:xfrm rot="16200000">
              <a:off x="8595934" y="-1599818"/>
              <a:ext cx="175595" cy="6066516"/>
            </a:xfrm>
            <a:prstGeom prst="rightBracket">
              <a:avLst>
                <a:gd name="adj" fmla="val 0"/>
              </a:avLst>
            </a:prstGeom>
            <a:ln w="19050">
              <a:solidFill>
                <a:srgbClr val="050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1155ED-51A5-C542-C72B-0CC65AA171FE}"/>
                </a:ext>
              </a:extLst>
            </p:cNvPr>
            <p:cNvSpPr txBox="1"/>
            <p:nvPr/>
          </p:nvSpPr>
          <p:spPr>
            <a:xfrm>
              <a:off x="6387508" y="1167579"/>
              <a:ext cx="46788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КОСМИЧЕСКИЙ МОНИТОРИНГ АКТИВОВ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B845FEE-5ECC-444B-A6AE-157958A2E380}"/>
              </a:ext>
            </a:extLst>
          </p:cNvPr>
          <p:cNvGrpSpPr/>
          <p:nvPr/>
        </p:nvGrpSpPr>
        <p:grpSpPr>
          <a:xfrm>
            <a:off x="889122" y="2385501"/>
            <a:ext cx="718680" cy="228083"/>
            <a:chOff x="891045" y="1592535"/>
            <a:chExt cx="917592" cy="291211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3148B65-C24B-45DB-BE73-E90257591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1045" y="1602046"/>
              <a:ext cx="281700" cy="28170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C1C48AEB-D962-41DF-B8E4-3AA0A728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08991" y="1597142"/>
              <a:ext cx="281700" cy="28170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E907AAF-8CB6-406F-BCDD-944F5512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26937" y="1592535"/>
              <a:ext cx="281700" cy="281700"/>
            </a:xfrm>
            <a:prstGeom prst="rect">
              <a:avLst/>
            </a:prstGeom>
          </p:spPr>
        </p:pic>
      </p:grp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50D5E19-C6EA-45C0-A57A-843C2A781D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59" y="2369308"/>
            <a:ext cx="295630" cy="29563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A06E057-F804-42E3-B5DE-6D80A02779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0" y="2369308"/>
            <a:ext cx="281328" cy="281328"/>
          </a:xfrm>
          <a:prstGeom prst="rect">
            <a:avLst/>
          </a:prstGeom>
        </p:spPr>
      </p:pic>
      <p:sp>
        <p:nvSpPr>
          <p:cNvPr id="86" name="Стрелка: вправо 85">
            <a:extLst>
              <a:ext uri="{FF2B5EF4-FFF2-40B4-BE49-F238E27FC236}">
                <a16:creationId xmlns:a16="http://schemas.microsoft.com/office/drawing/2014/main" id="{382D4BBE-ECF5-43EC-A481-4D663DDC0EAB}"/>
              </a:ext>
            </a:extLst>
          </p:cNvPr>
          <p:cNvSpPr/>
          <p:nvPr/>
        </p:nvSpPr>
        <p:spPr>
          <a:xfrm>
            <a:off x="1890732" y="2291108"/>
            <a:ext cx="456222" cy="371475"/>
          </a:xfrm>
          <a:prstGeom prst="rightArrow">
            <a:avLst>
              <a:gd name="adj1" fmla="val 50000"/>
              <a:gd name="adj2" fmla="val 653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: вправо 86">
            <a:extLst>
              <a:ext uri="{FF2B5EF4-FFF2-40B4-BE49-F238E27FC236}">
                <a16:creationId xmlns:a16="http://schemas.microsoft.com/office/drawing/2014/main" id="{1786EFA6-1DCB-42F2-B2DE-67C3B6634480}"/>
              </a:ext>
            </a:extLst>
          </p:cNvPr>
          <p:cNvSpPr/>
          <p:nvPr/>
        </p:nvSpPr>
        <p:spPr>
          <a:xfrm>
            <a:off x="3505503" y="2288627"/>
            <a:ext cx="456222" cy="371475"/>
          </a:xfrm>
          <a:prstGeom prst="rightArrow">
            <a:avLst>
              <a:gd name="adj1" fmla="val 50000"/>
              <a:gd name="adj2" fmla="val 653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трелка: вправо 87">
            <a:extLst>
              <a:ext uri="{FF2B5EF4-FFF2-40B4-BE49-F238E27FC236}">
                <a16:creationId xmlns:a16="http://schemas.microsoft.com/office/drawing/2014/main" id="{7AA521B6-82B4-4FAE-B1FE-6AF7B6B212E6}"/>
              </a:ext>
            </a:extLst>
          </p:cNvPr>
          <p:cNvSpPr/>
          <p:nvPr/>
        </p:nvSpPr>
        <p:spPr>
          <a:xfrm>
            <a:off x="5105034" y="2288627"/>
            <a:ext cx="323902" cy="371475"/>
          </a:xfrm>
          <a:prstGeom prst="rightArrow">
            <a:avLst>
              <a:gd name="adj1" fmla="val 50000"/>
              <a:gd name="adj2" fmla="val 653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Стрелка: вправо 88">
            <a:extLst>
              <a:ext uri="{FF2B5EF4-FFF2-40B4-BE49-F238E27FC236}">
                <a16:creationId xmlns:a16="http://schemas.microsoft.com/office/drawing/2014/main" id="{26E4BB21-0238-4B27-969E-890704997C4D}"/>
              </a:ext>
            </a:extLst>
          </p:cNvPr>
          <p:cNvSpPr/>
          <p:nvPr/>
        </p:nvSpPr>
        <p:spPr>
          <a:xfrm>
            <a:off x="5105034" y="3087340"/>
            <a:ext cx="323902" cy="371475"/>
          </a:xfrm>
          <a:prstGeom prst="rightArrow">
            <a:avLst>
              <a:gd name="adj1" fmla="val 50000"/>
              <a:gd name="adj2" fmla="val 653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F280C6D-52BE-4B30-8B44-2077795C6E71}"/>
              </a:ext>
            </a:extLst>
          </p:cNvPr>
          <p:cNvGrpSpPr/>
          <p:nvPr/>
        </p:nvGrpSpPr>
        <p:grpSpPr>
          <a:xfrm>
            <a:off x="7815580" y="4034956"/>
            <a:ext cx="1652407" cy="345566"/>
            <a:chOff x="7857525" y="3691008"/>
            <a:chExt cx="1652407" cy="345566"/>
          </a:xfrm>
        </p:grpSpPr>
        <p:sp>
          <p:nvSpPr>
            <p:cNvPr id="91" name="Стрелка: вправо 90">
              <a:extLst>
                <a:ext uri="{FF2B5EF4-FFF2-40B4-BE49-F238E27FC236}">
                  <a16:creationId xmlns:a16="http://schemas.microsoft.com/office/drawing/2014/main" id="{8686ACF9-C127-4B3F-82B1-88F3C9BF90F6}"/>
                </a:ext>
              </a:extLst>
            </p:cNvPr>
            <p:cNvSpPr/>
            <p:nvPr/>
          </p:nvSpPr>
          <p:spPr>
            <a:xfrm rot="5400000">
              <a:off x="7870480" y="3678053"/>
              <a:ext cx="345566" cy="371475"/>
            </a:xfrm>
            <a:prstGeom prst="rightArrow">
              <a:avLst>
                <a:gd name="adj1" fmla="val 50000"/>
                <a:gd name="adj2" fmla="val 6538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трелка: вправо 91">
              <a:extLst>
                <a:ext uri="{FF2B5EF4-FFF2-40B4-BE49-F238E27FC236}">
                  <a16:creationId xmlns:a16="http://schemas.microsoft.com/office/drawing/2014/main" id="{EFD52F1B-9584-4DE7-B116-100056FB6882}"/>
                </a:ext>
              </a:extLst>
            </p:cNvPr>
            <p:cNvSpPr/>
            <p:nvPr/>
          </p:nvSpPr>
          <p:spPr>
            <a:xfrm rot="5400000">
              <a:off x="8510946" y="3678053"/>
              <a:ext cx="345566" cy="371475"/>
            </a:xfrm>
            <a:prstGeom prst="rightArrow">
              <a:avLst>
                <a:gd name="adj1" fmla="val 50000"/>
                <a:gd name="adj2" fmla="val 6538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Стрелка: вправо 92">
              <a:extLst>
                <a:ext uri="{FF2B5EF4-FFF2-40B4-BE49-F238E27FC236}">
                  <a16:creationId xmlns:a16="http://schemas.microsoft.com/office/drawing/2014/main" id="{435AB5A6-1F1C-4670-B1F0-701C1A7991F4}"/>
                </a:ext>
              </a:extLst>
            </p:cNvPr>
            <p:cNvSpPr/>
            <p:nvPr/>
          </p:nvSpPr>
          <p:spPr>
            <a:xfrm rot="5400000">
              <a:off x="9151412" y="3678053"/>
              <a:ext cx="345566" cy="371475"/>
            </a:xfrm>
            <a:prstGeom prst="rightArrow">
              <a:avLst>
                <a:gd name="adj1" fmla="val 50000"/>
                <a:gd name="adj2" fmla="val 6538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84EA06-2FB7-399C-7D16-AA483F9803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8" y="1206932"/>
            <a:ext cx="994451" cy="736678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4352492-490C-A149-DE26-BC2528D493B1}"/>
              </a:ext>
            </a:extLst>
          </p:cNvPr>
          <p:cNvGrpSpPr/>
          <p:nvPr/>
        </p:nvGrpSpPr>
        <p:grpSpPr>
          <a:xfrm>
            <a:off x="3071358" y="1297384"/>
            <a:ext cx="1172126" cy="320654"/>
            <a:chOff x="3324530" y="1632737"/>
            <a:chExt cx="1449844" cy="3966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CE7C923-A85F-FCA2-EB3C-6EBD333F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00274" y="1702640"/>
              <a:ext cx="774100" cy="30103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B30FB29-109E-E0A2-9F2C-25BFB16A2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0" y="1632737"/>
              <a:ext cx="499457" cy="39662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819E21E-AD62-11C2-49C7-E6C9088EDECC}"/>
              </a:ext>
            </a:extLst>
          </p:cNvPr>
          <p:cNvGrpSpPr/>
          <p:nvPr/>
        </p:nvGrpSpPr>
        <p:grpSpPr>
          <a:xfrm>
            <a:off x="5778544" y="2028535"/>
            <a:ext cx="1482612" cy="384195"/>
            <a:chOff x="5511310" y="1572792"/>
            <a:chExt cx="1912840" cy="49568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E4584B-AACA-6954-26F5-00EF09D9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50050" y="1673098"/>
              <a:ext cx="774100" cy="301039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3C91658-A73B-71B5-C63B-17D71B6A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11310" y="1572792"/>
              <a:ext cx="1154987" cy="495682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6091E5-D631-4C7C-B937-2F86DC4AB37A}"/>
              </a:ext>
            </a:extLst>
          </p:cNvPr>
          <p:cNvGrpSpPr/>
          <p:nvPr/>
        </p:nvGrpSpPr>
        <p:grpSpPr>
          <a:xfrm>
            <a:off x="8700104" y="4428784"/>
            <a:ext cx="3015838" cy="1569575"/>
            <a:chOff x="8700104" y="4428784"/>
            <a:chExt cx="3015838" cy="1569575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BD2BE997-CE7E-40DF-9762-5C58501B8729}"/>
                </a:ext>
              </a:extLst>
            </p:cNvPr>
            <p:cNvSpPr/>
            <p:nvPr/>
          </p:nvSpPr>
          <p:spPr>
            <a:xfrm>
              <a:off x="8700104" y="4428784"/>
              <a:ext cx="2990642" cy="1569575"/>
            </a:xfrm>
            <a:prstGeom prst="rect">
              <a:avLst/>
            </a:prstGeom>
            <a:solidFill>
              <a:srgbClr val="00B050">
                <a:alpha val="6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E28A80D4-A175-400A-923D-33FCE102D369}"/>
                </a:ext>
              </a:extLst>
            </p:cNvPr>
            <p:cNvGrpSpPr/>
            <p:nvPr/>
          </p:nvGrpSpPr>
          <p:grpSpPr>
            <a:xfrm>
              <a:off x="8731194" y="4862342"/>
              <a:ext cx="1251006" cy="939722"/>
              <a:chOff x="8126291" y="3300972"/>
              <a:chExt cx="1251006" cy="939722"/>
            </a:xfrm>
          </p:grpSpPr>
          <p:pic>
            <p:nvPicPr>
              <p:cNvPr id="60" name="Рисунок 59">
                <a:extLst>
                  <a:ext uri="{FF2B5EF4-FFF2-40B4-BE49-F238E27FC236}">
                    <a16:creationId xmlns:a16="http://schemas.microsoft.com/office/drawing/2014/main" id="{DEB9B5A1-7243-41EE-BD62-A2367321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6638" y="3563289"/>
                <a:ext cx="1002408" cy="486896"/>
              </a:xfrm>
              <a:prstGeom prst="rect">
                <a:avLst/>
              </a:prstGeom>
            </p:spPr>
          </p:pic>
          <p:grpSp>
            <p:nvGrpSpPr>
              <p:cNvPr id="61" name="Группа 60">
                <a:extLst>
                  <a:ext uri="{FF2B5EF4-FFF2-40B4-BE49-F238E27FC236}">
                    <a16:creationId xmlns:a16="http://schemas.microsoft.com/office/drawing/2014/main" id="{1290E266-F2EB-4876-96AB-2991BA45D8F1}"/>
                  </a:ext>
                </a:extLst>
              </p:cNvPr>
              <p:cNvGrpSpPr/>
              <p:nvPr/>
            </p:nvGrpSpPr>
            <p:grpSpPr>
              <a:xfrm>
                <a:off x="8126291" y="3300972"/>
                <a:ext cx="1251006" cy="939722"/>
                <a:chOff x="7966371" y="4701563"/>
                <a:chExt cx="1251007" cy="939723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3AB9D47-068D-4EBB-80B9-3FD5FCC836B5}"/>
                    </a:ext>
                  </a:extLst>
                </p:cNvPr>
                <p:cNvSpPr txBox="1"/>
                <p:nvPr/>
              </p:nvSpPr>
              <p:spPr>
                <a:xfrm>
                  <a:off x="8310944" y="4701563"/>
                  <a:ext cx="89137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54"/>
                  <a:r>
                    <a:rPr lang="en-US" sz="3200" b="1" dirty="0">
                      <a:gradFill flip="none" rotWithShape="1">
                        <a:gsLst>
                          <a:gs pos="0">
                            <a:srgbClr val="002060"/>
                          </a:gs>
                          <a:gs pos="29000">
                            <a:srgbClr val="00863D"/>
                          </a:gs>
                          <a:gs pos="100000">
                            <a:srgbClr val="0FEB43"/>
                          </a:gs>
                        </a:gsLst>
                        <a:lin ang="2700000" scaled="1"/>
                        <a:tileRect/>
                      </a:gradFill>
                      <a:latin typeface="Noir Pro Bold Italic" panose="00000800000000000000" pitchFamily="50" charset="0"/>
                    </a:rPr>
                    <a:t>8</a:t>
                  </a:r>
                  <a:r>
                    <a:rPr lang="ru-RU" sz="3200" b="1" dirty="0">
                      <a:gradFill flip="none" rotWithShape="1">
                        <a:gsLst>
                          <a:gs pos="0">
                            <a:srgbClr val="002060"/>
                          </a:gs>
                          <a:gs pos="29000">
                            <a:srgbClr val="00863D"/>
                          </a:gs>
                          <a:gs pos="100000">
                            <a:srgbClr val="0FEB43"/>
                          </a:gs>
                        </a:gsLst>
                        <a:lin ang="2700000" scaled="1"/>
                        <a:tileRect/>
                      </a:gradFill>
                      <a:latin typeface="Noir Pro Bold Italic" panose="00000800000000000000" pitchFamily="50" charset="0"/>
                    </a:rPr>
                    <a:t>9 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A7AE47A-1A71-4A3E-ACA3-21BDB8FE3C47}"/>
                    </a:ext>
                  </a:extLst>
                </p:cNvPr>
                <p:cNvSpPr txBox="1"/>
                <p:nvPr/>
              </p:nvSpPr>
              <p:spPr>
                <a:xfrm>
                  <a:off x="7966371" y="5395065"/>
                  <a:ext cx="1251007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354"/>
                  <a:r>
                    <a:rPr lang="ru-RU" sz="1000" b="1" dirty="0">
                      <a:solidFill>
                        <a:srgbClr val="3B4662"/>
                      </a:solidFill>
                      <a:latin typeface="Noir Pro" panose="00000500000000000000" pitchFamily="50" charset="0"/>
                    </a:rPr>
                    <a:t>РЕГИОНОВ РФ</a:t>
                  </a:r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EB7D360-98E7-4A9E-AD80-FB23237A5C09}"/>
                </a:ext>
              </a:extLst>
            </p:cNvPr>
            <p:cNvSpPr txBox="1"/>
            <p:nvPr/>
          </p:nvSpPr>
          <p:spPr>
            <a:xfrm>
              <a:off x="9127335" y="4469291"/>
              <a:ext cx="2238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gradFill>
                    <a:gsLst>
                      <a:gs pos="0">
                        <a:srgbClr val="00B050"/>
                      </a:gs>
                      <a:gs pos="97814">
                        <a:srgbClr val="00065A"/>
                      </a:gs>
                      <a:gs pos="59000">
                        <a:srgbClr val="002060"/>
                      </a:gs>
                    </a:gsLst>
                    <a:lin ang="2700000" scaled="0"/>
                  </a:gradFill>
                  <a:latin typeface="Noir Pro Semi Bold" panose="00000700000000000000" pitchFamily="50" charset="0"/>
                </a:rPr>
                <a:t>РОИВы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D4C3A2B-2710-86CE-59F5-258105030597}"/>
                </a:ext>
              </a:extLst>
            </p:cNvPr>
            <p:cNvSpPr txBox="1"/>
            <p:nvPr/>
          </p:nvSpPr>
          <p:spPr>
            <a:xfrm>
              <a:off x="9807209" y="4901349"/>
              <a:ext cx="1674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Noir Pro" panose="00000500000000000000" pitchFamily="50" charset="0"/>
                </a:rPr>
                <a:t>РЕГИОНАЛЬНЫЕ ЦЕНТРЫ КОМПЕТЕНЦИЙ: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A1C0BFA-5B57-D502-F1E5-D484954C86FB}"/>
                </a:ext>
              </a:extLst>
            </p:cNvPr>
            <p:cNvSpPr txBox="1"/>
            <p:nvPr/>
          </p:nvSpPr>
          <p:spPr>
            <a:xfrm>
              <a:off x="9789145" y="5382171"/>
              <a:ext cx="1926797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08000" lvl="1" indent="-10800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Noir Pro Light" panose="00000400000000000000" pitchFamily="50" charset="0"/>
                </a:rPr>
                <a:t>Профильные департаменты</a:t>
              </a:r>
            </a:p>
            <a:p>
              <a:pPr marL="108000" lvl="1" indent="-10800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Noir Pro Light" panose="00000400000000000000" pitchFamily="50" charset="0"/>
                </a:rPr>
                <a:t>Департаменты цифровизации</a:t>
              </a:r>
            </a:p>
            <a:p>
              <a:pPr marL="108000" lvl="1" indent="-10800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Noir Pro Light" panose="00000400000000000000" pitchFamily="50" charset="0"/>
                </a:rPr>
                <a:t>Отраслевые департаменты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3FDCDFE-9761-73BD-D3E9-A53077CC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40000" contras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84440" y="4552905"/>
              <a:ext cx="291327" cy="294206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4A125DE-0195-44B0-BAEA-A8D64CE3CB7C}"/>
              </a:ext>
            </a:extLst>
          </p:cNvPr>
          <p:cNvGrpSpPr/>
          <p:nvPr/>
        </p:nvGrpSpPr>
        <p:grpSpPr>
          <a:xfrm>
            <a:off x="5623545" y="4428783"/>
            <a:ext cx="2990642" cy="1569576"/>
            <a:chOff x="5623545" y="4428783"/>
            <a:chExt cx="2990642" cy="1569576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4806C324-3CC7-40DD-A895-0F77ABC27102}"/>
                </a:ext>
              </a:extLst>
            </p:cNvPr>
            <p:cNvSpPr/>
            <p:nvPr/>
          </p:nvSpPr>
          <p:spPr>
            <a:xfrm>
              <a:off x="5623545" y="4428783"/>
              <a:ext cx="2990642" cy="1569576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26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685145-1D18-4570-95C2-235D247977F5}"/>
                </a:ext>
              </a:extLst>
            </p:cNvPr>
            <p:cNvSpPr txBox="1"/>
            <p:nvPr/>
          </p:nvSpPr>
          <p:spPr>
            <a:xfrm>
              <a:off x="6028591" y="4467956"/>
              <a:ext cx="23934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gradFill>
                    <a:gsLst>
                      <a:gs pos="0">
                        <a:srgbClr val="00B0F0"/>
                      </a:gs>
                      <a:gs pos="97814">
                        <a:srgbClr val="00065A"/>
                      </a:gs>
                      <a:gs pos="59000">
                        <a:srgbClr val="002060"/>
                      </a:gs>
                    </a:gsLst>
                    <a:lin ang="2700000" scaled="0"/>
                  </a:gradFill>
                  <a:latin typeface="Noir Pro Semi Bold" panose="00000700000000000000" pitchFamily="50" charset="0"/>
                </a:rPr>
                <a:t>ФОИВы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701519AD-48B2-4661-AE13-9923C08147EA}"/>
                </a:ext>
              </a:extLst>
            </p:cNvPr>
            <p:cNvGrpSpPr/>
            <p:nvPr/>
          </p:nvGrpSpPr>
          <p:grpSpPr>
            <a:xfrm>
              <a:off x="6160551" y="4946071"/>
              <a:ext cx="2178661" cy="924347"/>
              <a:chOff x="7372106" y="4784025"/>
              <a:chExt cx="2178661" cy="924347"/>
            </a:xfrm>
          </p:grpSpPr>
          <p:grpSp>
            <p:nvGrpSpPr>
              <p:cNvPr id="45" name="Группа 44">
                <a:extLst>
                  <a:ext uri="{FF2B5EF4-FFF2-40B4-BE49-F238E27FC236}">
                    <a16:creationId xmlns:a16="http://schemas.microsoft.com/office/drawing/2014/main" id="{C197BF1A-EDDA-49D5-B5E2-DB7DC968686D}"/>
                  </a:ext>
                </a:extLst>
              </p:cNvPr>
              <p:cNvGrpSpPr/>
              <p:nvPr/>
            </p:nvGrpSpPr>
            <p:grpSpPr>
              <a:xfrm>
                <a:off x="7372106" y="4836386"/>
                <a:ext cx="2028686" cy="871986"/>
                <a:chOff x="2450036" y="3922065"/>
                <a:chExt cx="3070445" cy="1319765"/>
              </a:xfrm>
            </p:grpSpPr>
            <p:grpSp>
              <p:nvGrpSpPr>
                <p:cNvPr id="46" name="Группа 45">
                  <a:extLst>
                    <a:ext uri="{FF2B5EF4-FFF2-40B4-BE49-F238E27FC236}">
                      <a16:creationId xmlns:a16="http://schemas.microsoft.com/office/drawing/2014/main" id="{E441D4F0-96BF-4FFF-9891-7E03FE83D62D}"/>
                    </a:ext>
                  </a:extLst>
                </p:cNvPr>
                <p:cNvGrpSpPr/>
                <p:nvPr/>
              </p:nvGrpSpPr>
              <p:grpSpPr>
                <a:xfrm>
                  <a:off x="2450036" y="3922065"/>
                  <a:ext cx="3070445" cy="1301490"/>
                  <a:chOff x="2980712" y="4103879"/>
                  <a:chExt cx="1880584" cy="797136"/>
                </a:xfrm>
              </p:grpSpPr>
              <p:grpSp>
                <p:nvGrpSpPr>
                  <p:cNvPr id="48" name="Группа 47">
                    <a:extLst>
                      <a:ext uri="{FF2B5EF4-FFF2-40B4-BE49-F238E27FC236}">
                        <a16:creationId xmlns:a16="http://schemas.microsoft.com/office/drawing/2014/main" id="{4E7122F8-DF0C-49F6-81F3-12A6860F1D2D}"/>
                      </a:ext>
                    </a:extLst>
                  </p:cNvPr>
                  <p:cNvGrpSpPr/>
                  <p:nvPr/>
                </p:nvGrpSpPr>
                <p:grpSpPr>
                  <a:xfrm>
                    <a:off x="3417157" y="4103879"/>
                    <a:ext cx="1444139" cy="797136"/>
                    <a:chOff x="8624204" y="4905259"/>
                    <a:chExt cx="1350988" cy="745720"/>
                  </a:xfrm>
                </p:grpSpPr>
                <p:pic>
                  <p:nvPicPr>
                    <p:cNvPr id="50" name="Рисунок 49">
                      <a:extLst>
                        <a:ext uri="{FF2B5EF4-FFF2-40B4-BE49-F238E27FC236}">
                          <a16:creationId xmlns:a16="http://schemas.microsoft.com/office/drawing/2014/main" id="{1A01D855-9395-4B88-92C2-B2EFF663D7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8624204" y="4913426"/>
                      <a:ext cx="290025" cy="28777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Рисунок 50">
                      <a:extLst>
                        <a:ext uri="{FF2B5EF4-FFF2-40B4-BE49-F238E27FC236}">
                          <a16:creationId xmlns:a16="http://schemas.microsoft.com/office/drawing/2014/main" id="{A52B5396-EEEC-4B13-9B24-F6CD30C18F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>
                      <a:extLst>
                        <a:ext uri="{96DAC541-7B7A-43D3-8B79-37D633B846F1}">
                          <asvg:svgBlip xmlns:asvg="http://schemas.microsoft.com/office/drawing/2016/SVG/main" r:embed="rId18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964319" y="4905259"/>
                      <a:ext cx="356055" cy="29594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2" name="Рисунок 51">
                      <a:extLst>
                        <a:ext uri="{FF2B5EF4-FFF2-40B4-BE49-F238E27FC236}">
                          <a16:creationId xmlns:a16="http://schemas.microsoft.com/office/drawing/2014/main" id="{2FACB4D0-7A71-4737-85D5-4ED0FD74CF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96DAC541-7B7A-43D3-8B79-37D633B846F1}">
                          <asvg:svgBlip xmlns:asvg="http://schemas.microsoft.com/office/drawing/2016/SVG/main" r:embed="rId2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39492" y="5313056"/>
                      <a:ext cx="1135700" cy="33792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3" name="Рисунок 52">
                      <a:extLst>
                        <a:ext uri="{FF2B5EF4-FFF2-40B4-BE49-F238E27FC236}">
                          <a16:creationId xmlns:a16="http://schemas.microsoft.com/office/drawing/2014/main" id="{9FFC23A5-1C49-432C-B565-B5A49F54EE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96DAC541-7B7A-43D3-8B79-37D633B846F1}">
                          <asvg:svgBlip xmlns:asvg="http://schemas.microsoft.com/office/drawing/2016/SVG/main" r:embe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390430" y="4912296"/>
                      <a:ext cx="280310" cy="28031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49" name="Рисунок 48">
                    <a:extLst>
                      <a:ext uri="{FF2B5EF4-FFF2-40B4-BE49-F238E27FC236}">
                        <a16:creationId xmlns:a16="http://schemas.microsoft.com/office/drawing/2014/main" id="{B20E767E-FFF9-41F9-A934-67D83CF0AE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980712" y="4111408"/>
                    <a:ext cx="380605" cy="321805"/>
                  </a:xfrm>
                  <a:prstGeom prst="ellipse">
                    <a:avLst/>
                  </a:prstGeom>
                </p:spPr>
              </p:pic>
            </p:grpSp>
            <p:pic>
              <p:nvPicPr>
                <p:cNvPr id="47" name="Рисунок 46">
                  <a:extLst>
                    <a:ext uri="{FF2B5EF4-FFF2-40B4-BE49-F238E27FC236}">
                      <a16:creationId xmlns:a16="http://schemas.microsoft.com/office/drawing/2014/main" id="{AA8A2EA9-B654-4263-BB18-01B0C3CB1D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4410" y="4610900"/>
                  <a:ext cx="630930" cy="630930"/>
                </a:xfrm>
                <a:prstGeom prst="rect">
                  <a:avLst/>
                </a:prstGeom>
              </p:spPr>
            </p:pic>
          </p:grp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998B2211-3F1C-428D-891B-0BEADEB8C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2655" y="4784025"/>
                <a:ext cx="458112" cy="458112"/>
              </a:xfrm>
              <a:prstGeom prst="rect">
                <a:avLst/>
              </a:prstGeom>
            </p:spPr>
          </p:pic>
        </p:grp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DA49C36-3E99-4A6E-B59F-1CFF6D547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08508" y="4552905"/>
              <a:ext cx="291327" cy="294206"/>
            </a:xfrm>
            <a:prstGeom prst="rect">
              <a:avLst/>
            </a:prstGeom>
          </p:spPr>
        </p:pic>
      </p:grpSp>
      <p:sp>
        <p:nvSpPr>
          <p:cNvPr id="15" name="Левая круглая скобка 14">
            <a:extLst>
              <a:ext uri="{FF2B5EF4-FFF2-40B4-BE49-F238E27FC236}">
                <a16:creationId xmlns:a16="http://schemas.microsoft.com/office/drawing/2014/main" id="{57903A62-09DE-4461-B07E-F0981DD23C78}"/>
              </a:ext>
            </a:extLst>
          </p:cNvPr>
          <p:cNvSpPr/>
          <p:nvPr/>
        </p:nvSpPr>
        <p:spPr>
          <a:xfrm rot="5400000">
            <a:off x="3570539" y="198660"/>
            <a:ext cx="178881" cy="3181348"/>
          </a:xfrm>
          <a:prstGeom prst="leftBracket">
            <a:avLst>
              <a:gd name="adj" fmla="val 0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DA8BA8B-133F-4749-98D1-777F0B0A4C1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91" y="2051094"/>
            <a:ext cx="1165150" cy="31821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65EA8AD-1EE5-40A2-AF87-9BD519E21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55155" y="6168791"/>
            <a:ext cx="942148" cy="404338"/>
          </a:xfrm>
          <a:prstGeom prst="rect">
            <a:avLst/>
          </a:prstGeom>
        </p:spPr>
      </p:pic>
      <p:sp>
        <p:nvSpPr>
          <p:cNvPr id="79" name="Левая круглая скобка 78">
            <a:extLst>
              <a:ext uri="{FF2B5EF4-FFF2-40B4-BE49-F238E27FC236}">
                <a16:creationId xmlns:a16="http://schemas.microsoft.com/office/drawing/2014/main" id="{6EA3E5E0-CAB6-491B-8C7E-691F0CD6346C}"/>
              </a:ext>
            </a:extLst>
          </p:cNvPr>
          <p:cNvSpPr/>
          <p:nvPr/>
        </p:nvSpPr>
        <p:spPr>
          <a:xfrm rot="16200000">
            <a:off x="2800091" y="3725846"/>
            <a:ext cx="132709" cy="4768420"/>
          </a:xfrm>
          <a:prstGeom prst="leftBracket">
            <a:avLst>
              <a:gd name="adj" fmla="val 0"/>
            </a:avLst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3AF4B6-110F-4C13-B110-BA1BF516E6FD}"/>
              </a:ext>
            </a:extLst>
          </p:cNvPr>
          <p:cNvSpPr txBox="1"/>
          <p:nvPr/>
        </p:nvSpPr>
        <p:spPr>
          <a:xfrm>
            <a:off x="11032846" y="3348488"/>
            <a:ext cx="683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экология,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ESG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F3D385BB-C830-FBCF-7D1D-5A0779F08E28}"/>
              </a:ext>
            </a:extLst>
          </p:cNvPr>
          <p:cNvSpPr txBox="1">
            <a:spLocks/>
          </p:cNvSpPr>
          <p:nvPr/>
        </p:nvSpPr>
        <p:spPr>
          <a:xfrm>
            <a:off x="9182104" y="64235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9400382-09F0-4B93-B801-9A366561639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Noir Pro Light" panose="00000400000000000000" pitchFamily="50" charset="0"/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  <a:latin typeface="Noir Pro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2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AD16DB7-7397-4F70-8941-F47BEB6ED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82" y="4471192"/>
            <a:ext cx="3952461" cy="2066516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E95699BD-21F3-4B1E-87AC-83CD36588DE3}"/>
              </a:ext>
            </a:extLst>
          </p:cNvPr>
          <p:cNvSpPr/>
          <p:nvPr/>
        </p:nvSpPr>
        <p:spPr>
          <a:xfrm>
            <a:off x="7891426" y="3942146"/>
            <a:ext cx="4034689" cy="671788"/>
          </a:xfrm>
          <a:prstGeom prst="rightArrow">
            <a:avLst>
              <a:gd name="adj1" fmla="val 100000"/>
              <a:gd name="adj2" fmla="val 53687"/>
            </a:avLst>
          </a:prstGeom>
          <a:gradFill>
            <a:gsLst>
              <a:gs pos="93443">
                <a:schemeClr val="tx2">
                  <a:lumMod val="40000"/>
                  <a:lumOff val="60000"/>
                  <a:alpha val="32000"/>
                </a:schemeClr>
              </a:gs>
              <a:gs pos="0">
                <a:schemeClr val="tx2">
                  <a:lumMod val="40000"/>
                  <a:lumOff val="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6AF5A87-4BB6-4B8F-93E7-FF8897E1230F}"/>
              </a:ext>
            </a:extLst>
          </p:cNvPr>
          <p:cNvGrpSpPr/>
          <p:nvPr/>
        </p:nvGrpSpPr>
        <p:grpSpPr>
          <a:xfrm>
            <a:off x="4869804" y="3933415"/>
            <a:ext cx="1251006" cy="680506"/>
            <a:chOff x="6300951" y="3555256"/>
            <a:chExt cx="1251006" cy="680506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E0C9D47-7BF4-4681-ACEA-A82CC87DDEFA}"/>
                </a:ext>
              </a:extLst>
            </p:cNvPr>
            <p:cNvSpPr txBox="1"/>
            <p:nvPr/>
          </p:nvSpPr>
          <p:spPr>
            <a:xfrm>
              <a:off x="6311469" y="3555256"/>
              <a:ext cx="1167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32">
                        <a:srgbClr val="FF0000"/>
                      </a:gs>
                      <a:gs pos="39000">
                        <a:srgbClr val="FF0000"/>
                      </a:gs>
                      <a:gs pos="93443">
                        <a:srgbClr val="FF0000"/>
                      </a:gs>
                      <a:gs pos="58000">
                        <a:srgbClr val="FF0000"/>
                      </a:gs>
                      <a:gs pos="78000">
                        <a:srgbClr val="C0000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 Italic" panose="00000800000000000000" pitchFamily="50" charset="0"/>
                  <a:ea typeface="+mn-ea"/>
                  <a:cs typeface="+mn-cs"/>
                </a:rPr>
                <a:t>8</a:t>
              </a: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32">
                        <a:srgbClr val="FF0000"/>
                      </a:gs>
                      <a:gs pos="39000">
                        <a:srgbClr val="FF0000"/>
                      </a:gs>
                      <a:gs pos="93443">
                        <a:srgbClr val="FF0000"/>
                      </a:gs>
                      <a:gs pos="58000">
                        <a:srgbClr val="FF0000"/>
                      </a:gs>
                      <a:gs pos="78000">
                        <a:srgbClr val="C0000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 Italic" panose="00000800000000000000" pitchFamily="50" charset="0"/>
                  <a:ea typeface="+mn-ea"/>
                  <a:cs typeface="+mn-cs"/>
                </a:rPr>
                <a:t>9 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6D17348-CD61-4142-BFC1-F07BCFA83B75}"/>
                </a:ext>
              </a:extLst>
            </p:cNvPr>
            <p:cNvSpPr txBox="1"/>
            <p:nvPr/>
          </p:nvSpPr>
          <p:spPr>
            <a:xfrm>
              <a:off x="6300951" y="3989541"/>
              <a:ext cx="12510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РЕГИОНОВ РФ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5B11CC-27D0-4927-8D8C-0E2B9F53C315}"/>
              </a:ext>
            </a:extLst>
          </p:cNvPr>
          <p:cNvSpPr txBox="1"/>
          <p:nvPr/>
        </p:nvSpPr>
        <p:spPr>
          <a:xfrm>
            <a:off x="2249161" y="212033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Развитие проекта «Цифровая Земля - Сервисы»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755EF97-0040-4C70-A50A-46F70A1D0AF6}"/>
              </a:ext>
            </a:extLst>
          </p:cNvPr>
          <p:cNvGrpSpPr/>
          <p:nvPr/>
        </p:nvGrpSpPr>
        <p:grpSpPr>
          <a:xfrm>
            <a:off x="5323638" y="3735704"/>
            <a:ext cx="1939471" cy="987748"/>
            <a:chOff x="9909875" y="5494688"/>
            <a:chExt cx="1939471" cy="98774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BAD77D6-091C-4F2E-BD95-9251BE356BFA}"/>
                </a:ext>
              </a:extLst>
            </p:cNvPr>
            <p:cNvSpPr txBox="1"/>
            <p:nvPr/>
          </p:nvSpPr>
          <p:spPr>
            <a:xfrm>
              <a:off x="9909875" y="5494688"/>
              <a:ext cx="193947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800" b="0" i="0" u="none" strike="noStrike" kern="1200" cap="none" spc="0" normalizeH="0" baseline="0" noProof="0" dirty="0">
                  <a:gradFill flip="none" rotWithShape="1">
                    <a:gsLst>
                      <a:gs pos="0">
                        <a:srgbClr val="00B0F0"/>
                      </a:gs>
                      <a:gs pos="97814">
                        <a:srgbClr val="002060"/>
                      </a:gs>
                      <a:gs pos="55000">
                        <a:srgbClr val="105FE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" panose="020B0604020202020204" charset="0"/>
                  <a:ea typeface="+mn-ea"/>
                  <a:cs typeface="+mn-cs"/>
                </a:rPr>
                <a:t>22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A42FE81-0899-46A3-B81B-AF135EB3C798}"/>
                </a:ext>
              </a:extLst>
            </p:cNvPr>
            <p:cNvSpPr txBox="1"/>
            <p:nvPr/>
          </p:nvSpPr>
          <p:spPr>
            <a:xfrm>
              <a:off x="10381171" y="6236215"/>
              <a:ext cx="14491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05FE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ИНФОПРОДУКТА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5F5A30DE-1B13-4F1F-B710-78E6D93F1B44}"/>
              </a:ext>
            </a:extLst>
          </p:cNvPr>
          <p:cNvGrpSpPr/>
          <p:nvPr/>
        </p:nvGrpSpPr>
        <p:grpSpPr>
          <a:xfrm>
            <a:off x="448631" y="3935121"/>
            <a:ext cx="2522323" cy="584775"/>
            <a:chOff x="6385531" y="5081417"/>
            <a:chExt cx="2522320" cy="58477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7D36A03-480B-49A6-BE22-3C02156647AB}"/>
                </a:ext>
              </a:extLst>
            </p:cNvPr>
            <p:cNvSpPr txBox="1"/>
            <p:nvPr/>
          </p:nvSpPr>
          <p:spPr>
            <a:xfrm>
              <a:off x="6385531" y="5081417"/>
              <a:ext cx="11237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32">
                        <a:srgbClr val="FF0000"/>
                      </a:gs>
                      <a:gs pos="39000">
                        <a:srgbClr val="FF0000"/>
                      </a:gs>
                      <a:gs pos="93443">
                        <a:srgbClr val="FF0000"/>
                      </a:gs>
                      <a:gs pos="58000">
                        <a:srgbClr val="FF0000"/>
                      </a:gs>
                      <a:gs pos="78000">
                        <a:srgbClr val="C0000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 Italic" panose="00000800000000000000" pitchFamily="50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2BE8C66-B50D-4867-89A5-8A7363EE337A}"/>
                </a:ext>
              </a:extLst>
            </p:cNvPr>
            <p:cNvSpPr txBox="1"/>
            <p:nvPr/>
          </p:nvSpPr>
          <p:spPr>
            <a:xfrm>
              <a:off x="7359870" y="5332735"/>
              <a:ext cx="154798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50929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РЕГИОНОВ РФ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C842EDA-EC29-4BFE-97B1-6AB09993FF82}"/>
              </a:ext>
            </a:extLst>
          </p:cNvPr>
          <p:cNvGrpSpPr/>
          <p:nvPr/>
        </p:nvGrpSpPr>
        <p:grpSpPr>
          <a:xfrm>
            <a:off x="2834026" y="3933415"/>
            <a:ext cx="1587719" cy="675767"/>
            <a:chOff x="2977082" y="3579363"/>
            <a:chExt cx="1587719" cy="67576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F307FBE-7568-4C05-896A-657D51E8F39E}"/>
                </a:ext>
              </a:extLst>
            </p:cNvPr>
            <p:cNvSpPr txBox="1"/>
            <p:nvPr/>
          </p:nvSpPr>
          <p:spPr>
            <a:xfrm>
              <a:off x="2977082" y="3579363"/>
              <a:ext cx="1228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32">
                        <a:srgbClr val="FF0000"/>
                      </a:gs>
                      <a:gs pos="39000">
                        <a:srgbClr val="FF0000"/>
                      </a:gs>
                      <a:gs pos="93443">
                        <a:srgbClr val="FF0000"/>
                      </a:gs>
                      <a:gs pos="58000">
                        <a:srgbClr val="FF0000"/>
                      </a:gs>
                      <a:gs pos="78000">
                        <a:srgbClr val="C0000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 Italic" panose="00000800000000000000" pitchFamily="50" charset="0"/>
                  <a:ea typeface="+mn-ea"/>
                  <a:cs typeface="+mn-cs"/>
                </a:rPr>
                <a:t>+72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84053FB-9A52-4ED9-B518-FE96E4263585}"/>
                </a:ext>
              </a:extLst>
            </p:cNvPr>
            <p:cNvSpPr txBox="1"/>
            <p:nvPr/>
          </p:nvSpPr>
          <p:spPr>
            <a:xfrm>
              <a:off x="3313795" y="4008909"/>
              <a:ext cx="125100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РЕГИОНА РФ</a:t>
              </a:r>
            </a:p>
          </p:txBody>
        </p:sp>
      </p:grp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A0CD087C-B376-4D25-A18B-16E001DB7A9A}"/>
              </a:ext>
            </a:extLst>
          </p:cNvPr>
          <p:cNvSpPr/>
          <p:nvPr/>
        </p:nvSpPr>
        <p:spPr>
          <a:xfrm>
            <a:off x="2451592" y="4792741"/>
            <a:ext cx="2659823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marR="0" lvl="0" indent="-1440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Выборочное расширение состава предоставляемых продуктов</a:t>
            </a:r>
          </a:p>
          <a:p>
            <a:pPr marL="144000" marR="0" lvl="0" indent="-1440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Передача данных по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API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756AD9D9-EA7D-4FCC-8918-A4782D67AF5E}"/>
              </a:ext>
            </a:extLst>
          </p:cNvPr>
          <p:cNvSpPr/>
          <p:nvPr/>
        </p:nvSpPr>
        <p:spPr>
          <a:xfrm>
            <a:off x="4821540" y="4794915"/>
            <a:ext cx="278938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marR="0" lvl="0" indent="-1440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Адаптация алгоритмов ИИ под регионы</a:t>
            </a:r>
          </a:p>
          <a:p>
            <a:pPr marL="144000" marR="0" lvl="0" indent="-1440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Переход к заявкам от регионов</a:t>
            </a:r>
          </a:p>
          <a:p>
            <a:pPr marL="144000" marR="0" lvl="0" indent="-1440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Проектирование новых сервисов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EC4BCC6-654D-443C-AEC3-F5390E202C7C}"/>
              </a:ext>
            </a:extLst>
          </p:cNvPr>
          <p:cNvGrpSpPr/>
          <p:nvPr/>
        </p:nvGrpSpPr>
        <p:grpSpPr>
          <a:xfrm>
            <a:off x="7555434" y="5270096"/>
            <a:ext cx="4441125" cy="1176847"/>
            <a:chOff x="7846125" y="4364506"/>
            <a:chExt cx="6926803" cy="1835522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72CE5018-AB37-4174-9BFB-72D4ACA9E811}"/>
                </a:ext>
              </a:extLst>
            </p:cNvPr>
            <p:cNvSpPr/>
            <p:nvPr/>
          </p:nvSpPr>
          <p:spPr>
            <a:xfrm>
              <a:off x="13133406" y="4369564"/>
              <a:ext cx="1639522" cy="1830464"/>
            </a:xfrm>
            <a:prstGeom prst="roundRect">
              <a:avLst>
                <a:gd name="adj" fmla="val 258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3000" sy="103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ru-RU" sz="1050" b="1">
                <a:solidFill>
                  <a:srgbClr val="050929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56530C0-4B05-4641-BCC3-8B0B7567BF68}"/>
                </a:ext>
              </a:extLst>
            </p:cNvPr>
            <p:cNvSpPr txBox="1"/>
            <p:nvPr/>
          </p:nvSpPr>
          <p:spPr>
            <a:xfrm>
              <a:off x="13210795" y="5581759"/>
              <a:ext cx="1473858" cy="57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ru-RU" sz="900" b="1" dirty="0">
                  <a:solidFill>
                    <a:srgbClr val="050929"/>
                  </a:solidFill>
                  <a:latin typeface="Noir Pro" panose="00000500000000000000" pitchFamily="50" charset="0"/>
                  <a:ea typeface="PT Sans" panose="020B0503020203020204" pitchFamily="34" charset="-52"/>
                </a:rPr>
                <a:t>Экзогенные процессы</a:t>
              </a:r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C1075852-B62E-43A4-B4E0-A365417D0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37760" y="4364506"/>
              <a:ext cx="1216032" cy="1246625"/>
            </a:xfrm>
            <a:prstGeom prst="rect">
              <a:avLst/>
            </a:prstGeom>
          </p:spPr>
        </p:pic>
        <p:sp>
          <p:nvSpPr>
            <p:cNvPr id="142" name="Прямоугольник: скругленные углы 141">
              <a:extLst>
                <a:ext uri="{FF2B5EF4-FFF2-40B4-BE49-F238E27FC236}">
                  <a16:creationId xmlns:a16="http://schemas.microsoft.com/office/drawing/2014/main" id="{F7B355AB-DA3E-48A9-A76C-BB603C18FAD1}"/>
                </a:ext>
              </a:extLst>
            </p:cNvPr>
            <p:cNvSpPr/>
            <p:nvPr/>
          </p:nvSpPr>
          <p:spPr>
            <a:xfrm>
              <a:off x="11373682" y="4369564"/>
              <a:ext cx="1639522" cy="1830464"/>
            </a:xfrm>
            <a:prstGeom prst="roundRect">
              <a:avLst>
                <a:gd name="adj" fmla="val 258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3000" sy="103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ru-RU" sz="1050" b="1">
                <a:solidFill>
                  <a:srgbClr val="050929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7D0AA7C-B557-4FE9-888E-6F27F87ED378}"/>
                </a:ext>
              </a:extLst>
            </p:cNvPr>
            <p:cNvSpPr txBox="1"/>
            <p:nvPr/>
          </p:nvSpPr>
          <p:spPr>
            <a:xfrm>
              <a:off x="11451073" y="5581757"/>
              <a:ext cx="1473858" cy="57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ru-RU" sz="900" b="1" dirty="0">
                  <a:solidFill>
                    <a:srgbClr val="050929"/>
                  </a:solidFill>
                  <a:latin typeface="Noir Pro" panose="00000500000000000000" pitchFamily="50" charset="0"/>
                  <a:ea typeface="PT Sans" panose="020B0503020203020204" pitchFamily="34" charset="-52"/>
                </a:rPr>
                <a:t>Арктические сервисы</a:t>
              </a:r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03965B23-5FDA-4B15-B3C1-AD78AC1D5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0497" y="4445208"/>
              <a:ext cx="1174527" cy="1174528"/>
            </a:xfrm>
            <a:prstGeom prst="rect">
              <a:avLst/>
            </a:prstGeom>
          </p:spPr>
        </p:pic>
        <p:sp>
          <p:nvSpPr>
            <p:cNvPr id="147" name="Прямоугольник: скругленные углы 146">
              <a:extLst>
                <a:ext uri="{FF2B5EF4-FFF2-40B4-BE49-F238E27FC236}">
                  <a16:creationId xmlns:a16="http://schemas.microsoft.com/office/drawing/2014/main" id="{D0703333-EA85-491C-9C31-B2986F9C89C3}"/>
                </a:ext>
              </a:extLst>
            </p:cNvPr>
            <p:cNvSpPr/>
            <p:nvPr/>
          </p:nvSpPr>
          <p:spPr>
            <a:xfrm>
              <a:off x="7846125" y="4369564"/>
              <a:ext cx="1639522" cy="1830464"/>
            </a:xfrm>
            <a:prstGeom prst="roundRect">
              <a:avLst>
                <a:gd name="adj" fmla="val 258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3000" sy="103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ru-RU" sz="1050" b="1">
                <a:solidFill>
                  <a:srgbClr val="050929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D3264B9-E0D1-4AA7-978F-D831DE6BC22E}"/>
                </a:ext>
              </a:extLst>
            </p:cNvPr>
            <p:cNvSpPr txBox="1"/>
            <p:nvPr/>
          </p:nvSpPr>
          <p:spPr>
            <a:xfrm>
              <a:off x="7923514" y="5581757"/>
              <a:ext cx="1473858" cy="57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ru-RU" sz="900" b="1" dirty="0">
                  <a:solidFill>
                    <a:srgbClr val="050929"/>
                  </a:solidFill>
                  <a:latin typeface="Noir Pro" panose="00000500000000000000" pitchFamily="50" charset="0"/>
                  <a:ea typeface="PT Sans" panose="020B0503020203020204" pitchFamily="34" charset="-52"/>
                </a:rPr>
                <a:t>Водные ресурсы</a:t>
              </a:r>
            </a:p>
          </p:txBody>
        </p:sp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FC07F1C0-F911-46A0-88E4-3B36D5D2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61918" y="4496640"/>
              <a:ext cx="1063928" cy="1070375"/>
            </a:xfrm>
            <a:prstGeom prst="rect">
              <a:avLst/>
            </a:prstGeom>
          </p:spPr>
        </p:pic>
        <p:sp>
          <p:nvSpPr>
            <p:cNvPr id="152" name="Прямоугольник: скругленные углы 151">
              <a:extLst>
                <a:ext uri="{FF2B5EF4-FFF2-40B4-BE49-F238E27FC236}">
                  <a16:creationId xmlns:a16="http://schemas.microsoft.com/office/drawing/2014/main" id="{FED319A3-5C72-4B14-905A-1F6B7A3F8C7E}"/>
                </a:ext>
              </a:extLst>
            </p:cNvPr>
            <p:cNvSpPr/>
            <p:nvPr/>
          </p:nvSpPr>
          <p:spPr>
            <a:xfrm>
              <a:off x="9607793" y="4369564"/>
              <a:ext cx="1639522" cy="1830464"/>
            </a:xfrm>
            <a:prstGeom prst="roundRect">
              <a:avLst>
                <a:gd name="adj" fmla="val 258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sx="103000" sy="103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ru-RU" sz="1050" b="1">
                <a:solidFill>
                  <a:srgbClr val="050929"/>
                </a:solidFill>
                <a:latin typeface="Noir Pro" panose="00000500000000000000" pitchFamily="50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0037141-2899-4C01-9CCF-146E281BAF44}"/>
                </a:ext>
              </a:extLst>
            </p:cNvPr>
            <p:cNvSpPr txBox="1"/>
            <p:nvPr/>
          </p:nvSpPr>
          <p:spPr>
            <a:xfrm>
              <a:off x="9685182" y="5581756"/>
              <a:ext cx="1473858" cy="36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ru-RU" sz="900" b="1" dirty="0">
                  <a:solidFill>
                    <a:srgbClr val="050929"/>
                  </a:solidFill>
                  <a:latin typeface="Noir Pro" panose="00000500000000000000" pitchFamily="50" charset="0"/>
                  <a:ea typeface="PT Sans" panose="020B0503020203020204" pitchFamily="34" charset="-52"/>
                </a:rPr>
                <a:t>Нефтегаз</a:t>
              </a:r>
            </a:p>
          </p:txBody>
        </p:sp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4D438179-D07D-4069-AD4F-4B5483976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13734" y="4530337"/>
              <a:ext cx="1021989" cy="1015085"/>
            </a:xfrm>
            <a:prstGeom prst="rect">
              <a:avLst/>
            </a:prstGeom>
          </p:spPr>
        </p:pic>
      </p:grp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6B2C4A0C-E3B4-425F-8552-D0F1EEFA30A8}"/>
              </a:ext>
            </a:extLst>
          </p:cNvPr>
          <p:cNvSpPr/>
          <p:nvPr/>
        </p:nvSpPr>
        <p:spPr>
          <a:xfrm>
            <a:off x="7681347" y="4725315"/>
            <a:ext cx="2080399" cy="4016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dirty="0">
                <a:solidFill>
                  <a:prstClr val="white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Разработка новых сервисов</a:t>
            </a:r>
          </a:p>
        </p:txBody>
      </p: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FD20C683-0DC3-4B47-8D39-7E9592896F08}"/>
              </a:ext>
            </a:extLst>
          </p:cNvPr>
          <p:cNvSpPr/>
          <p:nvPr/>
        </p:nvSpPr>
        <p:spPr>
          <a:xfrm>
            <a:off x="9817130" y="4723987"/>
            <a:ext cx="2084071" cy="4016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1100" b="0" dirty="0">
                <a:solidFill>
                  <a:schemeClr val="bg1"/>
                </a:solidFill>
                <a:latin typeface="Noir Pro" panose="020B0604020202020204" charset="0"/>
              </a:rPr>
              <a:t>Внедрение данных РЛС </a:t>
            </a:r>
          </a:p>
          <a:p>
            <a:pPr algn="ctr">
              <a:defRPr/>
            </a:pPr>
            <a:r>
              <a:rPr lang="ru-RU" altLang="ru-RU" sz="1100" b="0" dirty="0">
                <a:solidFill>
                  <a:schemeClr val="bg1"/>
                </a:solidFill>
                <a:latin typeface="Noir Pro" panose="020B0604020202020204" charset="0"/>
              </a:rPr>
              <a:t>в геосистему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1652DDF-996B-4B50-B32E-45958120DB1D}"/>
              </a:ext>
            </a:extLst>
          </p:cNvPr>
          <p:cNvGrpSpPr/>
          <p:nvPr/>
        </p:nvGrpSpPr>
        <p:grpSpPr>
          <a:xfrm>
            <a:off x="468822" y="1521607"/>
            <a:ext cx="11217446" cy="1173755"/>
            <a:chOff x="468822" y="1445407"/>
            <a:chExt cx="11217446" cy="1173755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7C27EBD-DE3D-43BD-97CD-903EF481D155}"/>
                </a:ext>
              </a:extLst>
            </p:cNvPr>
            <p:cNvGrpSpPr/>
            <p:nvPr/>
          </p:nvGrpSpPr>
          <p:grpSpPr>
            <a:xfrm>
              <a:off x="2913743" y="1445407"/>
              <a:ext cx="8772525" cy="1173755"/>
              <a:chOff x="2913743" y="1255011"/>
              <a:chExt cx="8772525" cy="1173755"/>
            </a:xfrm>
          </p:grpSpPr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59FB3CCB-9431-4995-B3B3-F34562D789EA}"/>
                  </a:ext>
                </a:extLst>
              </p:cNvPr>
              <p:cNvGrpSpPr/>
              <p:nvPr/>
            </p:nvGrpSpPr>
            <p:grpSpPr>
              <a:xfrm>
                <a:off x="6752446" y="1255012"/>
                <a:ext cx="1097238" cy="1170098"/>
                <a:chOff x="7733649" y="2870801"/>
                <a:chExt cx="1229642" cy="1311294"/>
              </a:xfrm>
            </p:grpSpPr>
            <p:grpSp>
              <p:nvGrpSpPr>
                <p:cNvPr id="183" name="Группа 182">
                  <a:extLst>
                    <a:ext uri="{FF2B5EF4-FFF2-40B4-BE49-F238E27FC236}">
                      <a16:creationId xmlns:a16="http://schemas.microsoft.com/office/drawing/2014/main" id="{6A54AD73-9B4C-46FD-A781-F08B33A81055}"/>
                    </a:ext>
                  </a:extLst>
                </p:cNvPr>
                <p:cNvGrpSpPr/>
                <p:nvPr/>
              </p:nvGrpSpPr>
              <p:grpSpPr>
                <a:xfrm>
                  <a:off x="7733649" y="2870801"/>
                  <a:ext cx="1229642" cy="1311294"/>
                  <a:chOff x="4801644" y="1134274"/>
                  <a:chExt cx="1229642" cy="1311294"/>
                </a:xfrm>
              </p:grpSpPr>
              <p:sp>
                <p:nvSpPr>
                  <p:cNvPr id="185" name="Прямоугольник: скругленные углы 184">
                    <a:extLst>
                      <a:ext uri="{FF2B5EF4-FFF2-40B4-BE49-F238E27FC236}">
                        <a16:creationId xmlns:a16="http://schemas.microsoft.com/office/drawing/2014/main" id="{622775DF-453A-4BA2-A14D-9EFB0126B277}"/>
                      </a:ext>
                    </a:extLst>
                  </p:cNvPr>
                  <p:cNvSpPr/>
                  <p:nvPr/>
                </p:nvSpPr>
                <p:spPr>
                  <a:xfrm>
                    <a:off x="4801644" y="1134274"/>
                    <a:ext cx="1229642" cy="1311294"/>
                  </a:xfrm>
                  <a:prstGeom prst="roundRect">
                    <a:avLst>
                      <a:gd name="adj" fmla="val 25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3000" sy="103000" algn="ctr" rotWithShape="0">
                      <a:schemeClr val="bg1">
                        <a:lumMod val="75000"/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54"/>
                    <a:endParaRPr lang="ru-RU" sz="1000">
                      <a:solidFill>
                        <a:srgbClr val="050929"/>
                      </a:solidFill>
                      <a:latin typeface="Noir Pro" panose="00000500000000000000" pitchFamily="50" charset="0"/>
                    </a:endParaRPr>
                  </a:p>
                </p:txBody>
              </p:sp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85E4FA2C-C5EF-45F8-ABCA-8981E24FD3BB}"/>
                      </a:ext>
                    </a:extLst>
                  </p:cNvPr>
                  <p:cNvSpPr txBox="1"/>
                  <p:nvPr/>
                </p:nvSpPr>
                <p:spPr>
                  <a:xfrm>
                    <a:off x="4867629" y="2056013"/>
                    <a:ext cx="1105393" cy="379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54"/>
                    <a:r>
                      <a:rPr lang="ru-RU" sz="800" dirty="0">
                        <a:solidFill>
                          <a:srgbClr val="050929"/>
                        </a:solidFill>
                        <a:latin typeface="Noir Pro" panose="00000500000000000000" pitchFamily="50" charset="0"/>
                        <a:ea typeface="PT Sans" panose="020B0503020203020204" pitchFamily="34" charset="-52"/>
                      </a:rPr>
                      <a:t>Нарушенные земли</a:t>
                    </a:r>
                  </a:p>
                </p:txBody>
              </p:sp>
            </p:grpSp>
            <p:pic>
              <p:nvPicPr>
                <p:cNvPr id="184" name="Рисунок 183">
                  <a:extLst>
                    <a:ext uri="{FF2B5EF4-FFF2-40B4-BE49-F238E27FC236}">
                      <a16:creationId xmlns:a16="http://schemas.microsoft.com/office/drawing/2014/main" id="{2878B3D9-740C-4C84-8310-225282378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4601" r="12356" b="21143"/>
                <a:stretch/>
              </p:blipFill>
              <p:spPr>
                <a:xfrm>
                  <a:off x="7954690" y="3007650"/>
                  <a:ext cx="838359" cy="772190"/>
                </a:xfrm>
                <a:prstGeom prst="rect">
                  <a:avLst/>
                </a:prstGeom>
              </p:spPr>
            </p:pic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042F3D36-A252-44F3-B44C-AF9F620F5026}"/>
                  </a:ext>
                </a:extLst>
              </p:cNvPr>
              <p:cNvGrpSpPr/>
              <p:nvPr/>
            </p:nvGrpSpPr>
            <p:grpSpPr>
              <a:xfrm>
                <a:off x="5472878" y="1258668"/>
                <a:ext cx="1097238" cy="1170098"/>
                <a:chOff x="904903" y="1133715"/>
                <a:chExt cx="1229642" cy="1311294"/>
              </a:xfrm>
            </p:grpSpPr>
            <p:sp>
              <p:nvSpPr>
                <p:cNvPr id="180" name="Прямоугольник: скругленные углы 179">
                  <a:extLst>
                    <a:ext uri="{FF2B5EF4-FFF2-40B4-BE49-F238E27FC236}">
                      <a16:creationId xmlns:a16="http://schemas.microsoft.com/office/drawing/2014/main" id="{CA4134A5-9569-4EC4-AD13-B78B1B8565DD}"/>
                    </a:ext>
                  </a:extLst>
                </p:cNvPr>
                <p:cNvSpPr/>
                <p:nvPr/>
              </p:nvSpPr>
              <p:spPr>
                <a:xfrm>
                  <a:off x="904903" y="1133715"/>
                  <a:ext cx="1229642" cy="1311294"/>
                </a:xfrm>
                <a:prstGeom prst="roundRect">
                  <a:avLst>
                    <a:gd name="adj" fmla="val 258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3000" sy="103000" algn="ctr" rotWithShape="0">
                    <a:schemeClr val="bg1">
                      <a:lumMod val="7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ru-RU" sz="1000">
                    <a:solidFill>
                      <a:srgbClr val="050929"/>
                    </a:solidFill>
                    <a:latin typeface="Noir Pro" panose="00000500000000000000" pitchFamily="50" charset="0"/>
                  </a:endParaRPr>
                </a:p>
              </p:txBody>
            </p:sp>
            <p:pic>
              <p:nvPicPr>
                <p:cNvPr id="181" name="Рисунок 180">
                  <a:extLst>
                    <a:ext uri="{FF2B5EF4-FFF2-40B4-BE49-F238E27FC236}">
                      <a16:creationId xmlns:a16="http://schemas.microsoft.com/office/drawing/2014/main" id="{066B23B2-A179-44EE-B3AA-697ED84562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0793" y="1282993"/>
                  <a:ext cx="714041" cy="714041"/>
                </a:xfrm>
                <a:prstGeom prst="rect">
                  <a:avLst/>
                </a:prstGeom>
              </p:spPr>
            </p:pic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7C267834-3AAD-4FEF-820B-2A58134A46B8}"/>
                    </a:ext>
                  </a:extLst>
                </p:cNvPr>
                <p:cNvSpPr txBox="1"/>
                <p:nvPr/>
              </p:nvSpPr>
              <p:spPr>
                <a:xfrm>
                  <a:off x="975116" y="2053547"/>
                  <a:ext cx="1105393" cy="241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ru-RU" sz="800" dirty="0">
                      <a:solidFill>
                        <a:srgbClr val="050929"/>
                      </a:solidFill>
                      <a:latin typeface="Noir Pro" panose="00000500000000000000" pitchFamily="50" charset="0"/>
                      <a:ea typeface="PT Sans" panose="020B0503020203020204" pitchFamily="34" charset="-52"/>
                    </a:rPr>
                    <a:t>Лес-контроль</a:t>
                  </a:r>
                </a:p>
              </p:txBody>
            </p:sp>
          </p:grpSp>
          <p:grpSp>
            <p:nvGrpSpPr>
              <p:cNvPr id="157" name="Группа 156">
                <a:extLst>
                  <a:ext uri="{FF2B5EF4-FFF2-40B4-BE49-F238E27FC236}">
                    <a16:creationId xmlns:a16="http://schemas.microsoft.com/office/drawing/2014/main" id="{F5D5F096-619D-4146-B073-F1E3C730CAA4}"/>
                  </a:ext>
                </a:extLst>
              </p:cNvPr>
              <p:cNvGrpSpPr/>
              <p:nvPr/>
            </p:nvGrpSpPr>
            <p:grpSpPr>
              <a:xfrm>
                <a:off x="8031277" y="1255011"/>
                <a:ext cx="1097238" cy="1170098"/>
                <a:chOff x="2853273" y="1133715"/>
                <a:chExt cx="1229642" cy="1311294"/>
              </a:xfrm>
            </p:grpSpPr>
            <p:sp>
              <p:nvSpPr>
                <p:cNvPr id="177" name="Прямоугольник: скругленные углы 176">
                  <a:extLst>
                    <a:ext uri="{FF2B5EF4-FFF2-40B4-BE49-F238E27FC236}">
                      <a16:creationId xmlns:a16="http://schemas.microsoft.com/office/drawing/2014/main" id="{36344FEB-C521-4F4F-89BF-265C304979E5}"/>
                    </a:ext>
                  </a:extLst>
                </p:cNvPr>
                <p:cNvSpPr/>
                <p:nvPr/>
              </p:nvSpPr>
              <p:spPr>
                <a:xfrm>
                  <a:off x="2853273" y="1133715"/>
                  <a:ext cx="1229642" cy="1311294"/>
                </a:xfrm>
                <a:prstGeom prst="roundRect">
                  <a:avLst>
                    <a:gd name="adj" fmla="val 258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3000" sy="103000" algn="ctr" rotWithShape="0">
                    <a:schemeClr val="bg1">
                      <a:lumMod val="7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ru-RU" sz="1000">
                    <a:solidFill>
                      <a:srgbClr val="050929"/>
                    </a:solidFill>
                    <a:latin typeface="Noir Pro" panose="00000500000000000000" pitchFamily="50" charset="0"/>
                  </a:endParaRPr>
                </a:p>
              </p:txBody>
            </p:sp>
            <p:pic>
              <p:nvPicPr>
                <p:cNvPr id="178" name="Рисунок 177">
                  <a:extLst>
                    <a:ext uri="{FF2B5EF4-FFF2-40B4-BE49-F238E27FC236}">
                      <a16:creationId xmlns:a16="http://schemas.microsoft.com/office/drawing/2014/main" id="{B083D7B8-64E5-4536-AB42-C244016DC5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5320" y="1281042"/>
                  <a:ext cx="714041" cy="714041"/>
                </a:xfrm>
                <a:prstGeom prst="rect">
                  <a:avLst/>
                </a:prstGeom>
              </p:spPr>
            </p:pic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255261AA-057C-4168-B667-7710E6994BDA}"/>
                    </a:ext>
                  </a:extLst>
                </p:cNvPr>
                <p:cNvSpPr txBox="1"/>
                <p:nvPr/>
              </p:nvSpPr>
              <p:spPr>
                <a:xfrm>
                  <a:off x="2917947" y="2053547"/>
                  <a:ext cx="1105393" cy="241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ru-RU" sz="800" dirty="0">
                      <a:solidFill>
                        <a:srgbClr val="050929"/>
                      </a:solidFill>
                      <a:latin typeface="Noir Pro" panose="00000500000000000000" pitchFamily="50" charset="0"/>
                      <a:ea typeface="PT Sans" panose="020B0503020203020204" pitchFamily="34" charset="-52"/>
                    </a:rPr>
                    <a:t>Карьеры</a:t>
                  </a:r>
                </a:p>
              </p:txBody>
            </p:sp>
          </p:grpSp>
          <p:grpSp>
            <p:nvGrpSpPr>
              <p:cNvPr id="158" name="Группа 157">
                <a:extLst>
                  <a:ext uri="{FF2B5EF4-FFF2-40B4-BE49-F238E27FC236}">
                    <a16:creationId xmlns:a16="http://schemas.microsoft.com/office/drawing/2014/main" id="{2FCE5B5C-93BB-4A37-86B1-F5C64A1BBA49}"/>
                  </a:ext>
                </a:extLst>
              </p:cNvPr>
              <p:cNvGrpSpPr/>
              <p:nvPr/>
            </p:nvGrpSpPr>
            <p:grpSpPr>
              <a:xfrm>
                <a:off x="9309186" y="1255011"/>
                <a:ext cx="1097238" cy="1170098"/>
                <a:chOff x="6750014" y="1133715"/>
                <a:chExt cx="1229642" cy="1311294"/>
              </a:xfrm>
            </p:grpSpPr>
            <p:sp>
              <p:nvSpPr>
                <p:cNvPr id="174" name="Прямоугольник: скругленные углы 173">
                  <a:extLst>
                    <a:ext uri="{FF2B5EF4-FFF2-40B4-BE49-F238E27FC236}">
                      <a16:creationId xmlns:a16="http://schemas.microsoft.com/office/drawing/2014/main" id="{1AB9BB6C-CE3C-48AD-9C1F-25EC05585FFD}"/>
                    </a:ext>
                  </a:extLst>
                </p:cNvPr>
                <p:cNvSpPr/>
                <p:nvPr/>
              </p:nvSpPr>
              <p:spPr>
                <a:xfrm>
                  <a:off x="6750014" y="1133715"/>
                  <a:ext cx="1229642" cy="1311294"/>
                </a:xfrm>
                <a:prstGeom prst="roundRect">
                  <a:avLst>
                    <a:gd name="adj" fmla="val 258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sx="103000" sy="103000" algn="ctr" rotWithShape="0">
                    <a:schemeClr val="bg1">
                      <a:lumMod val="75000"/>
                      <a:alpha val="4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54"/>
                  <a:endParaRPr lang="ru-RU" sz="1000">
                    <a:solidFill>
                      <a:srgbClr val="050929"/>
                    </a:solidFill>
                    <a:latin typeface="Noir Pro" panose="00000500000000000000" pitchFamily="50" charset="0"/>
                  </a:endParaRPr>
                </a:p>
              </p:txBody>
            </p:sp>
            <p:pic>
              <p:nvPicPr>
                <p:cNvPr id="175" name="Рисунок 174">
                  <a:extLst>
                    <a:ext uri="{FF2B5EF4-FFF2-40B4-BE49-F238E27FC236}">
                      <a16:creationId xmlns:a16="http://schemas.microsoft.com/office/drawing/2014/main" id="{11D5DC98-BA4A-4072-B59E-3854DA07F5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5904" y="1277142"/>
                  <a:ext cx="714041" cy="714041"/>
                </a:xfrm>
                <a:prstGeom prst="rect">
                  <a:avLst/>
                </a:prstGeom>
              </p:spPr>
            </p:pic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DDFF602B-A0DF-4307-943D-53841F9A5047}"/>
                    </a:ext>
                  </a:extLst>
                </p:cNvPr>
                <p:cNvSpPr txBox="1"/>
                <p:nvPr/>
              </p:nvSpPr>
              <p:spPr>
                <a:xfrm>
                  <a:off x="6808056" y="2040630"/>
                  <a:ext cx="1105393" cy="3794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/>
                  <a:r>
                    <a:rPr lang="ru-RU" sz="800" dirty="0">
                      <a:solidFill>
                        <a:srgbClr val="050929"/>
                      </a:solidFill>
                      <a:latin typeface="Noir Pro" panose="00000500000000000000" pitchFamily="50" charset="0"/>
                      <a:ea typeface="PT Sans" panose="020B0503020203020204" pitchFamily="34" charset="-52"/>
                    </a:rPr>
                    <a:t>Чрезвычайные происшествия</a:t>
                  </a:r>
                </a:p>
              </p:txBody>
            </p:sp>
          </p:grp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3ABA90E4-DE00-4CE1-8265-A98049DF5963}"/>
                  </a:ext>
                </a:extLst>
              </p:cNvPr>
              <p:cNvGrpSpPr/>
              <p:nvPr/>
            </p:nvGrpSpPr>
            <p:grpSpPr>
              <a:xfrm>
                <a:off x="4193311" y="1255012"/>
                <a:ext cx="1097238" cy="1170098"/>
                <a:chOff x="5917834" y="2351281"/>
                <a:chExt cx="1229642" cy="1311294"/>
              </a:xfrm>
            </p:grpSpPr>
            <p:grpSp>
              <p:nvGrpSpPr>
                <p:cNvPr id="170" name="Группа 169">
                  <a:extLst>
                    <a:ext uri="{FF2B5EF4-FFF2-40B4-BE49-F238E27FC236}">
                      <a16:creationId xmlns:a16="http://schemas.microsoft.com/office/drawing/2014/main" id="{9586DC0A-3F7C-4B24-BD4F-156AB7C436A2}"/>
                    </a:ext>
                  </a:extLst>
                </p:cNvPr>
                <p:cNvGrpSpPr/>
                <p:nvPr/>
              </p:nvGrpSpPr>
              <p:grpSpPr>
                <a:xfrm>
                  <a:off x="5917834" y="2351281"/>
                  <a:ext cx="1229642" cy="1311294"/>
                  <a:chOff x="4801644" y="1134274"/>
                  <a:chExt cx="1229642" cy="1311294"/>
                </a:xfrm>
              </p:grpSpPr>
              <p:sp>
                <p:nvSpPr>
                  <p:cNvPr id="172" name="Прямоугольник: скругленные углы 171">
                    <a:extLst>
                      <a:ext uri="{FF2B5EF4-FFF2-40B4-BE49-F238E27FC236}">
                        <a16:creationId xmlns:a16="http://schemas.microsoft.com/office/drawing/2014/main" id="{FE1826C5-3EE7-4D2D-8FE7-DA924B09C916}"/>
                      </a:ext>
                    </a:extLst>
                  </p:cNvPr>
                  <p:cNvSpPr/>
                  <p:nvPr/>
                </p:nvSpPr>
                <p:spPr>
                  <a:xfrm>
                    <a:off x="4801644" y="1134274"/>
                    <a:ext cx="1229642" cy="1311294"/>
                  </a:xfrm>
                  <a:prstGeom prst="roundRect">
                    <a:avLst>
                      <a:gd name="adj" fmla="val 25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3000" sy="103000" algn="ctr" rotWithShape="0">
                      <a:schemeClr val="bg1">
                        <a:lumMod val="75000"/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54"/>
                    <a:endParaRPr lang="ru-RU" sz="1000">
                      <a:solidFill>
                        <a:srgbClr val="050929"/>
                      </a:solidFill>
                      <a:latin typeface="Noir Pro" panose="00000500000000000000" pitchFamily="50" charset="0"/>
                    </a:endParaRPr>
                  </a:p>
                </p:txBody>
              </p:sp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7E3DF7A2-D8DC-46C0-8C2B-89925BE7A230}"/>
                      </a:ext>
                    </a:extLst>
                  </p:cNvPr>
                  <p:cNvSpPr txBox="1"/>
                  <p:nvPr/>
                </p:nvSpPr>
                <p:spPr>
                  <a:xfrm>
                    <a:off x="4867629" y="2056013"/>
                    <a:ext cx="1105393" cy="3794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54"/>
                    <a:r>
                      <a:rPr lang="ru-RU" sz="800" dirty="0">
                        <a:solidFill>
                          <a:srgbClr val="050929"/>
                        </a:solidFill>
                        <a:latin typeface="Noir Pro" panose="00000500000000000000" pitchFamily="50" charset="0"/>
                        <a:ea typeface="PT Sans" panose="020B0503020203020204" pitchFamily="34" charset="-52"/>
                      </a:rPr>
                      <a:t>Сельхоз-мониторинг</a:t>
                    </a:r>
                  </a:p>
                </p:txBody>
              </p:sp>
            </p:grpSp>
            <p:pic>
              <p:nvPicPr>
                <p:cNvPr id="171" name="Рисунок 170">
                  <a:extLst>
                    <a:ext uri="{FF2B5EF4-FFF2-40B4-BE49-F238E27FC236}">
                      <a16:creationId xmlns:a16="http://schemas.microsoft.com/office/drawing/2014/main" id="{F6CA95AF-9B38-416F-8EE0-D6354028F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20849" b="15974"/>
                <a:stretch/>
              </p:blipFill>
              <p:spPr>
                <a:xfrm>
                  <a:off x="6148572" y="2503581"/>
                  <a:ext cx="797697" cy="740605"/>
                </a:xfrm>
                <a:prstGeom prst="rect">
                  <a:avLst/>
                </a:prstGeom>
              </p:spPr>
            </p:pic>
          </p:grpSp>
          <p:grpSp>
            <p:nvGrpSpPr>
              <p:cNvPr id="160" name="Группа 159">
                <a:extLst>
                  <a:ext uri="{FF2B5EF4-FFF2-40B4-BE49-F238E27FC236}">
                    <a16:creationId xmlns:a16="http://schemas.microsoft.com/office/drawing/2014/main" id="{3ED09F23-C6BE-45F4-AE6D-050E3AF010A7}"/>
                  </a:ext>
                </a:extLst>
              </p:cNvPr>
              <p:cNvGrpSpPr/>
              <p:nvPr/>
            </p:nvGrpSpPr>
            <p:grpSpPr>
              <a:xfrm>
                <a:off x="10589030" y="1255011"/>
                <a:ext cx="1097238" cy="1170098"/>
                <a:chOff x="9960145" y="2554804"/>
                <a:chExt cx="1355555" cy="1445568"/>
              </a:xfrm>
            </p:grpSpPr>
            <p:grpSp>
              <p:nvGrpSpPr>
                <p:cNvPr id="166" name="Группа 165">
                  <a:extLst>
                    <a:ext uri="{FF2B5EF4-FFF2-40B4-BE49-F238E27FC236}">
                      <a16:creationId xmlns:a16="http://schemas.microsoft.com/office/drawing/2014/main" id="{6179E2AA-62E0-4E93-A84B-ED6683DEA188}"/>
                    </a:ext>
                  </a:extLst>
                </p:cNvPr>
                <p:cNvGrpSpPr/>
                <p:nvPr/>
              </p:nvGrpSpPr>
              <p:grpSpPr>
                <a:xfrm>
                  <a:off x="9960145" y="2554804"/>
                  <a:ext cx="1355555" cy="1445568"/>
                  <a:chOff x="4801644" y="1134274"/>
                  <a:chExt cx="1229642" cy="1311294"/>
                </a:xfrm>
              </p:grpSpPr>
              <p:sp>
                <p:nvSpPr>
                  <p:cNvPr id="168" name="Прямоугольник: скругленные углы 167">
                    <a:extLst>
                      <a:ext uri="{FF2B5EF4-FFF2-40B4-BE49-F238E27FC236}">
                        <a16:creationId xmlns:a16="http://schemas.microsoft.com/office/drawing/2014/main" id="{EAD90885-8C3E-4069-9D06-267CFD04D3A4}"/>
                      </a:ext>
                    </a:extLst>
                  </p:cNvPr>
                  <p:cNvSpPr/>
                  <p:nvPr/>
                </p:nvSpPr>
                <p:spPr>
                  <a:xfrm>
                    <a:off x="4801644" y="1134274"/>
                    <a:ext cx="1229642" cy="1311294"/>
                  </a:xfrm>
                  <a:prstGeom prst="roundRect">
                    <a:avLst>
                      <a:gd name="adj" fmla="val 25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3000" sy="103000" algn="ctr" rotWithShape="0">
                      <a:schemeClr val="bg1">
                        <a:lumMod val="75000"/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54"/>
                    <a:endParaRPr lang="ru-RU" sz="1000">
                      <a:solidFill>
                        <a:srgbClr val="050929"/>
                      </a:solidFill>
                      <a:latin typeface="Noir Pro" panose="00000500000000000000" pitchFamily="50" charset="0"/>
                    </a:endParaRPr>
                  </a:p>
                </p:txBody>
              </p:sp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1DB7C713-F174-4C9A-9EFA-4354C09E8B68}"/>
                      </a:ext>
                    </a:extLst>
                  </p:cNvPr>
                  <p:cNvSpPr txBox="1"/>
                  <p:nvPr/>
                </p:nvSpPr>
                <p:spPr>
                  <a:xfrm>
                    <a:off x="4867629" y="2056013"/>
                    <a:ext cx="1105393" cy="241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54"/>
                    <a:r>
                      <a:rPr lang="ru-RU" sz="800" dirty="0" err="1">
                        <a:solidFill>
                          <a:srgbClr val="050929"/>
                        </a:solidFill>
                        <a:latin typeface="Noir Pro" panose="00000500000000000000" pitchFamily="50" charset="0"/>
                        <a:ea typeface="PT Sans" panose="020B0503020203020204" pitchFamily="34" charset="-52"/>
                      </a:rPr>
                      <a:t>Экомониторинг</a:t>
                    </a:r>
                    <a:endParaRPr lang="ru-RU" sz="800" dirty="0">
                      <a:solidFill>
                        <a:srgbClr val="050929"/>
                      </a:solidFill>
                      <a:latin typeface="Noir Pro" panose="00000500000000000000" pitchFamily="50" charset="0"/>
                      <a:ea typeface="PT Sans" panose="020B0503020203020204" pitchFamily="34" charset="-52"/>
                    </a:endParaRPr>
                  </a:p>
                </p:txBody>
              </p:sp>
            </p:grpSp>
            <p:pic>
              <p:nvPicPr>
                <p:cNvPr id="167" name="Рисунок 166">
                  <a:extLst>
                    <a:ext uri="{FF2B5EF4-FFF2-40B4-BE49-F238E27FC236}">
                      <a16:creationId xmlns:a16="http://schemas.microsoft.com/office/drawing/2014/main" id="{0AE153EA-E648-4CBB-BA66-235BEF69D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49234" y="2712918"/>
                  <a:ext cx="777376" cy="777376"/>
                </a:xfrm>
                <a:prstGeom prst="rect">
                  <a:avLst/>
                </a:prstGeom>
              </p:spPr>
            </p:pic>
          </p:grpSp>
          <p:grpSp>
            <p:nvGrpSpPr>
              <p:cNvPr id="161" name="Группа 160">
                <a:extLst>
                  <a:ext uri="{FF2B5EF4-FFF2-40B4-BE49-F238E27FC236}">
                    <a16:creationId xmlns:a16="http://schemas.microsoft.com/office/drawing/2014/main" id="{E51AE8B4-54A9-494D-87E9-414B8BCF1EB1}"/>
                  </a:ext>
                </a:extLst>
              </p:cNvPr>
              <p:cNvGrpSpPr/>
              <p:nvPr/>
            </p:nvGrpSpPr>
            <p:grpSpPr>
              <a:xfrm>
                <a:off x="2913743" y="1255011"/>
                <a:ext cx="1097238" cy="1170098"/>
                <a:chOff x="477908" y="2554804"/>
                <a:chExt cx="1355555" cy="1445568"/>
              </a:xfrm>
            </p:grpSpPr>
            <p:grpSp>
              <p:nvGrpSpPr>
                <p:cNvPr id="162" name="Группа 161">
                  <a:extLst>
                    <a:ext uri="{FF2B5EF4-FFF2-40B4-BE49-F238E27FC236}">
                      <a16:creationId xmlns:a16="http://schemas.microsoft.com/office/drawing/2014/main" id="{6F1278E8-3782-4F9A-B3DF-F78F0320D042}"/>
                    </a:ext>
                  </a:extLst>
                </p:cNvPr>
                <p:cNvGrpSpPr/>
                <p:nvPr/>
              </p:nvGrpSpPr>
              <p:grpSpPr>
                <a:xfrm>
                  <a:off x="477908" y="2554804"/>
                  <a:ext cx="1355555" cy="1445568"/>
                  <a:chOff x="4801644" y="1134274"/>
                  <a:chExt cx="1229642" cy="1311294"/>
                </a:xfrm>
              </p:grpSpPr>
              <p:sp>
                <p:nvSpPr>
                  <p:cNvPr id="164" name="Прямоугольник: скругленные углы 163">
                    <a:extLst>
                      <a:ext uri="{FF2B5EF4-FFF2-40B4-BE49-F238E27FC236}">
                        <a16:creationId xmlns:a16="http://schemas.microsoft.com/office/drawing/2014/main" id="{95C810B7-2C45-48D4-92D1-FF478CD03478}"/>
                      </a:ext>
                    </a:extLst>
                  </p:cNvPr>
                  <p:cNvSpPr/>
                  <p:nvPr/>
                </p:nvSpPr>
                <p:spPr>
                  <a:xfrm>
                    <a:off x="4801644" y="1134274"/>
                    <a:ext cx="1229642" cy="1311294"/>
                  </a:xfrm>
                  <a:prstGeom prst="roundRect">
                    <a:avLst>
                      <a:gd name="adj" fmla="val 2589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27000" sx="103000" sy="103000" algn="ctr" rotWithShape="0">
                      <a:schemeClr val="bg1">
                        <a:lumMod val="75000"/>
                        <a:alpha val="4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54"/>
                    <a:endParaRPr lang="ru-RU" sz="1000">
                      <a:solidFill>
                        <a:srgbClr val="050929"/>
                      </a:solidFill>
                      <a:latin typeface="Noir Pro" panose="00000500000000000000" pitchFamily="50" charset="0"/>
                    </a:endParaRPr>
                  </a:p>
                </p:txBody>
              </p:sp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4998F3C8-71E8-4E51-AE9D-2E4B85D7612B}"/>
                      </a:ext>
                    </a:extLst>
                  </p:cNvPr>
                  <p:cNvSpPr txBox="1"/>
                  <p:nvPr/>
                </p:nvSpPr>
                <p:spPr>
                  <a:xfrm>
                    <a:off x="4867629" y="2056013"/>
                    <a:ext cx="1105393" cy="241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54"/>
                    <a:r>
                      <a:rPr lang="ru-RU" sz="800" dirty="0">
                        <a:solidFill>
                          <a:srgbClr val="050929"/>
                        </a:solidFill>
                        <a:latin typeface="Noir Pro" panose="00000500000000000000" pitchFamily="50" charset="0"/>
                        <a:ea typeface="PT Sans" panose="020B0503020203020204" pitchFamily="34" charset="-52"/>
                      </a:rPr>
                      <a:t>Строй-контроль</a:t>
                    </a:r>
                  </a:p>
                </p:txBody>
              </p:sp>
            </p:grpSp>
            <p:pic>
              <p:nvPicPr>
                <p:cNvPr id="163" name="Рисунок 162">
                  <a:extLst>
                    <a:ext uri="{FF2B5EF4-FFF2-40B4-BE49-F238E27FC236}">
                      <a16:creationId xmlns:a16="http://schemas.microsoft.com/office/drawing/2014/main" id="{2A236174-0A33-4639-BAB6-31DCB536FF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1525" y="2789909"/>
                  <a:ext cx="714375" cy="714375"/>
                </a:xfrm>
                <a:prstGeom prst="rect">
                  <a:avLst/>
                </a:prstGeom>
              </p:spPr>
            </p:pic>
          </p:grp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05E9133-B6C4-437A-9D2A-158F82253254}"/>
                </a:ext>
              </a:extLst>
            </p:cNvPr>
            <p:cNvSpPr txBox="1"/>
            <p:nvPr/>
          </p:nvSpPr>
          <p:spPr>
            <a:xfrm>
              <a:off x="468822" y="1976001"/>
              <a:ext cx="1946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ru-RU" sz="1600" dirty="0">
                  <a:latin typeface="Noir Pro" panose="00000500000000000000" pitchFamily="50" charset="0"/>
                  <a:cs typeface="Arial" panose="020B0604020202020204" pitchFamily="34" charset="0"/>
                </a:rPr>
                <a:t>ДЕЙСТВУЮЩИЕ СЕРВИСЫ</a:t>
              </a:r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260E648C-6BAE-4C2D-81DC-687604B0C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20" y="1471934"/>
              <a:ext cx="1374367" cy="375353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7EF2E8D-2EDB-4874-8FDF-FC3FB3A4A279}"/>
              </a:ext>
            </a:extLst>
          </p:cNvPr>
          <p:cNvGrpSpPr/>
          <p:nvPr/>
        </p:nvGrpSpPr>
        <p:grpSpPr>
          <a:xfrm>
            <a:off x="-3907" y="2900380"/>
            <a:ext cx="12191678" cy="837643"/>
            <a:chOff x="-3907" y="2849580"/>
            <a:chExt cx="12191678" cy="83764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26F8A96-3763-4308-AB98-D1401DFEE33F}"/>
                </a:ext>
              </a:extLst>
            </p:cNvPr>
            <p:cNvGrpSpPr/>
            <p:nvPr/>
          </p:nvGrpSpPr>
          <p:grpSpPr>
            <a:xfrm>
              <a:off x="-3907" y="3268401"/>
              <a:ext cx="12191676" cy="418822"/>
              <a:chOff x="514673" y="4099494"/>
              <a:chExt cx="12191676" cy="594038"/>
            </a:xfrm>
          </p:grpSpPr>
          <p:grpSp>
            <p:nvGrpSpPr>
              <p:cNvPr id="95" name="Группа 94">
                <a:extLst>
                  <a:ext uri="{FF2B5EF4-FFF2-40B4-BE49-F238E27FC236}">
                    <a16:creationId xmlns:a16="http://schemas.microsoft.com/office/drawing/2014/main" id="{56E0E762-EDBF-48C6-9956-D13DF8633B5B}"/>
                  </a:ext>
                </a:extLst>
              </p:cNvPr>
              <p:cNvGrpSpPr/>
              <p:nvPr/>
            </p:nvGrpSpPr>
            <p:grpSpPr>
              <a:xfrm>
                <a:off x="514673" y="4099494"/>
                <a:ext cx="12191676" cy="594038"/>
                <a:chOff x="505504" y="1757965"/>
                <a:chExt cx="8660210" cy="276311"/>
              </a:xfrm>
            </p:grpSpPr>
            <p:sp>
              <p:nvSpPr>
                <p:cNvPr id="91" name="Прямоугольник 90">
                  <a:extLst>
                    <a:ext uri="{FF2B5EF4-FFF2-40B4-BE49-F238E27FC236}">
                      <a16:creationId xmlns:a16="http://schemas.microsoft.com/office/drawing/2014/main" id="{F6995E1A-7352-4B39-B26D-7CA4027D0841}"/>
                    </a:ext>
                  </a:extLst>
                </p:cNvPr>
                <p:cNvSpPr/>
                <p:nvPr/>
              </p:nvSpPr>
              <p:spPr>
                <a:xfrm>
                  <a:off x="505504" y="1757965"/>
                  <a:ext cx="1733901" cy="275726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2017 – </a:t>
                  </a:r>
                  <a:r>
                    <a:rPr lang="ru-RU" sz="1400" dirty="0">
                      <a:solidFill>
                        <a:prstClr val="white"/>
                      </a:solidFill>
                      <a:latin typeface="Noir Pro" panose="00000500000000000000" pitchFamily="50" charset="0"/>
                    </a:rPr>
                    <a:t>ИЮНЬ 2022</a:t>
                  </a:r>
                  <a:endPara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Прямоугольник 92">
                  <a:extLst>
                    <a:ext uri="{FF2B5EF4-FFF2-40B4-BE49-F238E27FC236}">
                      <a16:creationId xmlns:a16="http://schemas.microsoft.com/office/drawing/2014/main" id="{62A8AB41-CA8F-4A7A-9C57-D78413524D81}"/>
                    </a:ext>
                  </a:extLst>
                </p:cNvPr>
                <p:cNvSpPr/>
                <p:nvPr/>
              </p:nvSpPr>
              <p:spPr>
                <a:xfrm>
                  <a:off x="3975324" y="1758550"/>
                  <a:ext cx="1735937" cy="275726"/>
                </a:xfrm>
                <a:prstGeom prst="rect">
                  <a:avLst/>
                </a:prstGeom>
                <a:solidFill>
                  <a:srgbClr val="105F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400" dirty="0">
                      <a:solidFill>
                        <a:prstClr val="white"/>
                      </a:solidFill>
                      <a:latin typeface="Noir Pro" panose="00000500000000000000" pitchFamily="50" charset="0"/>
                    </a:rPr>
                    <a:t>АВГУСТ 2023 </a:t>
                  </a:r>
                  <a:r>
                    <a:rPr lang="en-US" sz="1400" dirty="0">
                      <a:solidFill>
                        <a:prstClr val="white"/>
                      </a:solidFill>
                      <a:latin typeface="Noir Pro" panose="00000500000000000000" pitchFamily="50" charset="0"/>
                      <a:sym typeface="Wingdings" panose="05000000000000000000" pitchFamily="2" charset="2"/>
                    </a:rPr>
                    <a:t></a:t>
                  </a:r>
                  <a:endPara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Прямоугольник 93">
                  <a:extLst>
                    <a:ext uri="{FF2B5EF4-FFF2-40B4-BE49-F238E27FC236}">
                      <a16:creationId xmlns:a16="http://schemas.microsoft.com/office/drawing/2014/main" id="{BE1607D7-BE8D-4B3A-93AA-D2748B8AC75D}"/>
                    </a:ext>
                  </a:extLst>
                </p:cNvPr>
                <p:cNvSpPr/>
                <p:nvPr/>
              </p:nvSpPr>
              <p:spPr>
                <a:xfrm>
                  <a:off x="5711260" y="1758550"/>
                  <a:ext cx="3454454" cy="275726"/>
                </a:xfrm>
                <a:prstGeom prst="rect">
                  <a:avLst/>
                </a:prstGeom>
                <a:solidFill>
                  <a:srgbClr val="00AB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2024-2025</a:t>
                  </a:r>
                  <a:endPara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id="{498C2691-4973-47C7-B7DD-50AD7246AED2}"/>
                  </a:ext>
                </a:extLst>
              </p:cNvPr>
              <p:cNvSpPr/>
              <p:nvPr/>
            </p:nvSpPr>
            <p:spPr>
              <a:xfrm>
                <a:off x="2954068" y="4099496"/>
                <a:ext cx="2469911" cy="592780"/>
              </a:xfrm>
              <a:prstGeom prst="rect">
                <a:avLst/>
              </a:prstGeom>
              <a:solidFill>
                <a:srgbClr val="0019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ИЮЛЬ 2022 – ИЮЛЬ 2023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7A33E20-EB66-4CEF-93EC-23536F9D8894}"/>
                </a:ext>
              </a:extLst>
            </p:cNvPr>
            <p:cNvSpPr txBox="1"/>
            <p:nvPr/>
          </p:nvSpPr>
          <p:spPr>
            <a:xfrm>
              <a:off x="2451593" y="2854613"/>
              <a:ext cx="4873064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002060"/>
                      </a:gs>
                      <a:gs pos="100000">
                        <a:srgbClr val="105FE0"/>
                      </a:gs>
                    </a:gsLst>
                    <a:lin ang="0" scaled="0"/>
                  </a:gra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МАСШТАБИРОВАНИЕ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A2FCB9E-1FC0-4FD8-B412-1F9EA6C5B29B}"/>
                </a:ext>
              </a:extLst>
            </p:cNvPr>
            <p:cNvSpPr txBox="1"/>
            <p:nvPr/>
          </p:nvSpPr>
          <p:spPr>
            <a:xfrm>
              <a:off x="7324657" y="2849580"/>
              <a:ext cx="4863114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>
                  <a:gradFill>
                    <a:gsLst>
                      <a:gs pos="0">
                        <a:srgbClr val="105FE0"/>
                      </a:gs>
                      <a:gs pos="100000">
                        <a:srgbClr val="00B0F0"/>
                      </a:gs>
                    </a:gsLst>
                    <a:lin ang="0" scaled="0"/>
                  </a:gradFill>
                  <a:latin typeface="Noir Pro" panose="00000500000000000000" pitchFamily="50" charset="0"/>
                </a:rPr>
                <a:t>РАЗВИТИЕ ПЛАТФОРМЫ</a:t>
              </a:r>
              <a:endParaRPr kumimoji="0" lang="ru-RU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05FE0"/>
                    </a:gs>
                    <a:gs pos="100000">
                      <a:srgbClr val="00B0F0"/>
                    </a:gs>
                  </a:gsLst>
                  <a:lin ang="0" scaled="0"/>
                </a:gra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67E5F5-DD75-4887-8A03-8118952E738D}"/>
                </a:ext>
              </a:extLst>
            </p:cNvPr>
            <p:cNvSpPr txBox="1"/>
            <p:nvPr/>
          </p:nvSpPr>
          <p:spPr>
            <a:xfrm>
              <a:off x="64949" y="2912134"/>
              <a:ext cx="2386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Noir Pro" panose="00000500000000000000" pitchFamily="50" charset="0"/>
                </a:rPr>
                <a:t>РАЗРАБОТКА И ВНЕДРЕНИЕ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DF6245A-6E44-45B0-986A-0030755DC8B9}"/>
              </a:ext>
            </a:extLst>
          </p:cNvPr>
          <p:cNvGrpSpPr/>
          <p:nvPr/>
        </p:nvGrpSpPr>
        <p:grpSpPr>
          <a:xfrm>
            <a:off x="153318" y="3857610"/>
            <a:ext cx="1791105" cy="865842"/>
            <a:chOff x="343818" y="3552810"/>
            <a:chExt cx="1791105" cy="86584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2BE8C66-B50D-4867-89A5-8A7363EE337A}"/>
                </a:ext>
              </a:extLst>
            </p:cNvPr>
            <p:cNvSpPr txBox="1"/>
            <p:nvPr/>
          </p:nvSpPr>
          <p:spPr>
            <a:xfrm>
              <a:off x="586940" y="4172430"/>
              <a:ext cx="1547983" cy="246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05FE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ИНФОПРОДУКТОВ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574C9212-EE1A-4257-8D6F-334F1912F578}"/>
                </a:ext>
              </a:extLst>
            </p:cNvPr>
            <p:cNvSpPr txBox="1"/>
            <p:nvPr/>
          </p:nvSpPr>
          <p:spPr>
            <a:xfrm>
              <a:off x="343818" y="3552810"/>
              <a:ext cx="8210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1200" cap="none" spc="0" normalizeH="0" baseline="0" noProof="0" dirty="0">
                  <a:gradFill flip="none" rotWithShape="1">
                    <a:gsLst>
                      <a:gs pos="1277">
                        <a:srgbClr val="0DD1FF"/>
                      </a:gs>
                      <a:gs pos="100000">
                        <a:srgbClr val="002060"/>
                      </a:gs>
                      <a:gs pos="49000">
                        <a:srgbClr val="105FE0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Noir Pro Bold" panose="020B0604020202020204" charset="0"/>
                  <a:ea typeface="+mn-ea"/>
                  <a:cs typeface="+mn-cs"/>
                </a:rPr>
                <a:t>8 </a:t>
              </a:r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0578295B-46EC-4A61-8B1E-4A4D9904EFA0}"/>
              </a:ext>
            </a:extLst>
          </p:cNvPr>
          <p:cNvSpPr txBox="1"/>
          <p:nvPr/>
        </p:nvSpPr>
        <p:spPr>
          <a:xfrm>
            <a:off x="8010630" y="3987172"/>
            <a:ext cx="3030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latin typeface="Noir Pro" panose="00000500000000000000" pitchFamily="50" charset="0"/>
              </a:rPr>
              <a:t>Запуск продуктов для всех групп пользователей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6D0D18E-5E5A-46F4-BF76-0EDBD1CB740B}"/>
              </a:ext>
            </a:extLst>
          </p:cNvPr>
          <p:cNvSpPr/>
          <p:nvPr/>
        </p:nvSpPr>
        <p:spPr>
          <a:xfrm>
            <a:off x="195441" y="4794915"/>
            <a:ext cx="2780191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Исследование пределов ИИ</a:t>
            </a:r>
          </a:p>
          <a:p>
            <a:pPr marL="144000" indent="-14400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Разработка архитектуры</a:t>
            </a:r>
          </a:p>
          <a:p>
            <a:pPr marL="144000" indent="-14400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Стан</a:t>
            </a:r>
            <a:r>
              <a:rPr lang="ru-RU" sz="1000" dirty="0">
                <a:solidFill>
                  <a:srgbClr val="050929"/>
                </a:solidFill>
                <a:latin typeface="Noir Pro Light" panose="00000400000000000000" pitchFamily="50" charset="0"/>
              </a:rPr>
              <a:t>дарти</a:t>
            </a: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зация задач</a:t>
            </a:r>
          </a:p>
          <a:p>
            <a:pPr marL="144000" indent="-14400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Разработка 7 сервисов</a:t>
            </a:r>
          </a:p>
          <a:p>
            <a:pPr marL="144000" indent="-14400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Тестирование 27 продуктов</a:t>
            </a:r>
          </a:p>
          <a:p>
            <a:pPr marL="144000" indent="-14400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</a:rPr>
              <a:t>Формирование требований к ЦОД</a:t>
            </a:r>
          </a:p>
          <a:p>
            <a:pPr marL="144000" indent="-14400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ru-RU" sz="1000" dirty="0">
              <a:solidFill>
                <a:prstClr val="black"/>
              </a:solidFill>
              <a:latin typeface="Noir Pro Light" panose="00000400000000000000" pitchFamily="50" charset="0"/>
            </a:endParaRPr>
          </a:p>
          <a:p>
            <a:pPr marL="144000" indent="-144000" defTabSz="1219170">
              <a:spcAft>
                <a:spcPts val="267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ru-RU" sz="1000" dirty="0">
              <a:solidFill>
                <a:prstClr val="black"/>
              </a:solidFill>
              <a:latin typeface="Noir Pro Light" panose="00000400000000000000" pitchFamily="50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id="{CC3F8BBE-FA30-4278-9526-31320BE2E519}"/>
              </a:ext>
            </a:extLst>
          </p:cNvPr>
          <p:cNvSpPr/>
          <p:nvPr/>
        </p:nvSpPr>
        <p:spPr>
          <a:xfrm>
            <a:off x="11176446" y="4079550"/>
            <a:ext cx="368065" cy="368065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00206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chemeClr val="bg1"/>
                </a:solidFill>
                <a:effectLst/>
                <a:latin typeface="YS Text"/>
              </a:rPr>
              <a:t>₽</a:t>
            </a:r>
            <a:endParaRPr lang="ru-RU" sz="2000" b="1" dirty="0">
              <a:solidFill>
                <a:schemeClr val="bg1"/>
              </a:solidFill>
              <a:latin typeface="Noir Pro" panose="00000500000000000000" pitchFamily="50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C166D6F-417C-4F1F-A240-C5C3DE97E99D}"/>
              </a:ext>
            </a:extLst>
          </p:cNvPr>
          <p:cNvSpPr txBox="1"/>
          <p:nvPr/>
        </p:nvSpPr>
        <p:spPr>
          <a:xfrm>
            <a:off x="1109790" y="723916"/>
            <a:ext cx="1057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defRPr/>
            </a:pPr>
            <a:r>
              <a:rPr lang="ru-RU" sz="1400" dirty="0">
                <a:latin typeface="Noir Pro" panose="00000500000000000000" pitchFamily="50" charset="0"/>
              </a:rPr>
              <a:t>Проект «Цифровая Земля – сервисы» реализуется АО «Терра Тех» по заказу </a:t>
            </a:r>
          </a:p>
          <a:p>
            <a:pPr algn="r" defTabSz="914332">
              <a:defRPr/>
            </a:pPr>
            <a:r>
              <a:rPr lang="ru-RU" sz="1400" dirty="0">
                <a:latin typeface="Noir Pro" panose="00000500000000000000" pitchFamily="50" charset="0"/>
              </a:rPr>
              <a:t>Госкорпорации «Роскосмос» в рамках мероприятий Национальной программы «ЦИФРОВАЯ ЭКОНОМИКА РФ»</a:t>
            </a:r>
            <a:endParaRPr lang="ru-RU" sz="1400" dirty="0"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4F828FA1-2BC3-CF5C-932D-F59B7DAB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601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37CB1-A49C-56A3-20E2-338E5BE1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B6D3D-9DB6-41A6-0E9E-1D108781B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4"/>
          <a:stretch/>
        </p:blipFill>
        <p:spPr>
          <a:xfrm>
            <a:off x="6855" y="0"/>
            <a:ext cx="12192000" cy="6858000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51ACAEB-08A2-AE89-816A-BC2840753703}"/>
              </a:ext>
            </a:extLst>
          </p:cNvPr>
          <p:cNvSpPr/>
          <p:nvPr/>
        </p:nvSpPr>
        <p:spPr>
          <a:xfrm>
            <a:off x="6724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84AC4B6-A895-7A88-3AAC-6234B482F293}"/>
              </a:ext>
            </a:extLst>
          </p:cNvPr>
          <p:cNvGrpSpPr/>
          <p:nvPr/>
        </p:nvGrpSpPr>
        <p:grpSpPr>
          <a:xfrm>
            <a:off x="3991708" y="1079646"/>
            <a:ext cx="7761106" cy="833716"/>
            <a:chOff x="3293797" y="967886"/>
            <a:chExt cx="8458797" cy="833716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A184DFB-4895-8CA6-803F-725E4A2B1308}"/>
                </a:ext>
              </a:extLst>
            </p:cNvPr>
            <p:cNvSpPr/>
            <p:nvPr/>
          </p:nvSpPr>
          <p:spPr>
            <a:xfrm>
              <a:off x="3293797" y="967886"/>
              <a:ext cx="8458797" cy="833716"/>
            </a:xfrm>
            <a:prstGeom prst="roundRect">
              <a:avLst>
                <a:gd name="adj" fmla="val 8431"/>
              </a:avLst>
            </a:prstGeom>
            <a:solidFill>
              <a:srgbClr val="050929"/>
            </a:solidFill>
            <a:ln>
              <a:noFill/>
            </a:ln>
            <a:effectLst>
              <a:outerShdw blurRad="50800" sx="101000" sy="101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453BCF-AB54-53A2-7D29-5588073D589F}"/>
                </a:ext>
              </a:extLst>
            </p:cNvPr>
            <p:cNvSpPr txBox="1"/>
            <p:nvPr/>
          </p:nvSpPr>
          <p:spPr>
            <a:xfrm>
              <a:off x="3293797" y="1025130"/>
              <a:ext cx="833371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«Цифровая Земля» – флагманская ДЗЗ-практика в стране, проект всероссийского мониторинга состояния природных объектов и ведения хозяйственной деятельности на них с помощью космических снимков и нейросетевых алгоритмов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9C72C47-DA9D-F0E8-4AEA-D92A338F4CA7}"/>
              </a:ext>
            </a:extLst>
          </p:cNvPr>
          <p:cNvGrpSpPr/>
          <p:nvPr/>
        </p:nvGrpSpPr>
        <p:grpSpPr>
          <a:xfrm>
            <a:off x="4507865" y="5080000"/>
            <a:ext cx="5797099" cy="1436304"/>
            <a:chOff x="5984240" y="5080000"/>
            <a:chExt cx="5797099" cy="143630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65A8AE96-2E41-2F20-1CA6-BC8F39E387C3}"/>
                </a:ext>
              </a:extLst>
            </p:cNvPr>
            <p:cNvSpPr/>
            <p:nvPr/>
          </p:nvSpPr>
          <p:spPr>
            <a:xfrm>
              <a:off x="5984240" y="5080000"/>
              <a:ext cx="5770986" cy="1361405"/>
            </a:xfrm>
            <a:prstGeom prst="roundRect">
              <a:avLst>
                <a:gd name="adj" fmla="val 319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1DCEDE8A-6947-5F8E-FD43-E1F5206EA406}"/>
                </a:ext>
              </a:extLst>
            </p:cNvPr>
            <p:cNvSpPr txBox="1">
              <a:spLocks/>
            </p:cNvSpPr>
            <p:nvPr/>
          </p:nvSpPr>
          <p:spPr>
            <a:xfrm>
              <a:off x="9116113" y="5221157"/>
              <a:ext cx="2665226" cy="12422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ХОЗЯЙСТВЕННАЯ АКТИВНОСТЬ: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стройки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вырубки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карьеры</a:t>
              </a:r>
            </a:p>
          </p:txBody>
        </p:sp>
        <p:sp>
          <p:nvSpPr>
            <p:cNvPr id="15" name="Объект 2">
              <a:extLst>
                <a:ext uri="{FF2B5EF4-FFF2-40B4-BE49-F238E27FC236}">
                  <a16:creationId xmlns:a16="http://schemas.microsoft.com/office/drawing/2014/main" id="{A2CD4CF9-4B9C-3157-D061-4580F7B17327}"/>
                </a:ext>
              </a:extLst>
            </p:cNvPr>
            <p:cNvSpPr txBox="1">
              <a:spLocks/>
            </p:cNvSpPr>
            <p:nvPr/>
          </p:nvSpPr>
          <p:spPr>
            <a:xfrm>
              <a:off x="6243319" y="5221157"/>
              <a:ext cx="2949706" cy="129514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ПРИРОДНЫЕ ОБЪЕКТЫ: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береговые линии крупных водоемов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фактическая граница леса 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участки ветровалов и гарей</a:t>
              </a:r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99614F9B-3AD0-097C-7866-382CA916E336}"/>
              </a:ext>
            </a:extLst>
          </p:cNvPr>
          <p:cNvSpPr/>
          <p:nvPr/>
        </p:nvSpPr>
        <p:spPr>
          <a:xfrm>
            <a:off x="4910505" y="5547360"/>
            <a:ext cx="108000" cy="108000"/>
          </a:xfrm>
          <a:prstGeom prst="ellipse">
            <a:avLst/>
          </a:prstGeom>
          <a:solidFill>
            <a:srgbClr val="008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1F84C22-047D-7691-4D6A-16A8B543D518}"/>
              </a:ext>
            </a:extLst>
          </p:cNvPr>
          <p:cNvSpPr/>
          <p:nvPr/>
        </p:nvSpPr>
        <p:spPr>
          <a:xfrm>
            <a:off x="4910505" y="5927563"/>
            <a:ext cx="108000" cy="108000"/>
          </a:xfrm>
          <a:prstGeom prst="ellipse">
            <a:avLst/>
          </a:prstGeom>
          <a:solidFill>
            <a:srgbClr val="2AB2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A799C9A-6936-00D8-4B31-3240A6C0BE45}"/>
              </a:ext>
            </a:extLst>
          </p:cNvPr>
          <p:cNvSpPr/>
          <p:nvPr/>
        </p:nvSpPr>
        <p:spPr>
          <a:xfrm>
            <a:off x="4910505" y="616122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C11037-7D25-C5B1-FA6D-E697DA3D66BC}"/>
              </a:ext>
            </a:extLst>
          </p:cNvPr>
          <p:cNvSpPr/>
          <p:nvPr/>
        </p:nvSpPr>
        <p:spPr>
          <a:xfrm>
            <a:off x="7790841" y="5547360"/>
            <a:ext cx="108000" cy="108000"/>
          </a:xfrm>
          <a:prstGeom prst="ellipse">
            <a:avLst/>
          </a:prstGeom>
          <a:solidFill>
            <a:srgbClr val="DF2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5209C5B-48E9-AAC3-0813-42A51C6A3CBA}"/>
              </a:ext>
            </a:extLst>
          </p:cNvPr>
          <p:cNvSpPr/>
          <p:nvPr/>
        </p:nvSpPr>
        <p:spPr>
          <a:xfrm>
            <a:off x="7790841" y="5984745"/>
            <a:ext cx="108000" cy="108000"/>
          </a:xfrm>
          <a:prstGeom prst="ellipse">
            <a:avLst/>
          </a:prstGeom>
          <a:solidFill>
            <a:srgbClr val="FF9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61E9D13-D0FE-6C80-6037-EEE1DFC4C9F7}"/>
              </a:ext>
            </a:extLst>
          </p:cNvPr>
          <p:cNvSpPr/>
          <p:nvPr/>
        </p:nvSpPr>
        <p:spPr>
          <a:xfrm>
            <a:off x="7790841" y="5768453"/>
            <a:ext cx="108000" cy="108000"/>
          </a:xfrm>
          <a:prstGeom prst="ellipse">
            <a:avLst/>
          </a:prstGeom>
          <a:solidFill>
            <a:srgbClr val="B54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ED7BFBFD-7A4A-94FA-3456-D48E1ED66C7F}"/>
              </a:ext>
            </a:extLst>
          </p:cNvPr>
          <p:cNvGrpSpPr/>
          <p:nvPr/>
        </p:nvGrpSpPr>
        <p:grpSpPr>
          <a:xfrm>
            <a:off x="526819" y="1733089"/>
            <a:ext cx="2643843" cy="2331336"/>
            <a:chOff x="9157613" y="1056778"/>
            <a:chExt cx="2643843" cy="2331336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43FB33D3-7120-0540-029C-C768E2A406BF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071C3D2F-94C2-A8EA-F813-2A2AC589FAFE}"/>
                </a:ext>
              </a:extLst>
            </p:cNvPr>
            <p:cNvGrpSpPr/>
            <p:nvPr/>
          </p:nvGrpSpPr>
          <p:grpSpPr>
            <a:xfrm>
              <a:off x="9157613" y="1658240"/>
              <a:ext cx="2643843" cy="1729874"/>
              <a:chOff x="1339493" y="1704340"/>
              <a:chExt cx="2643843" cy="1729874"/>
            </a:xfrm>
          </p:grpSpPr>
          <p:sp>
            <p:nvSpPr>
              <p:cNvPr id="50" name="Объект 2">
                <a:extLst>
                  <a:ext uri="{FF2B5EF4-FFF2-40B4-BE49-F238E27FC236}">
                    <a16:creationId xmlns:a16="http://schemas.microsoft.com/office/drawing/2014/main" id="{2C80198B-2C91-50B4-5369-76EB99694C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6832" y="2559143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вся площадь России обработана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ru-RU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3-4 раза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D39CC25-77AC-39F0-7722-C2D59A94FB9C}"/>
                  </a:ext>
                </a:extLst>
              </p:cNvPr>
              <p:cNvSpPr txBox="1"/>
              <p:nvPr/>
            </p:nvSpPr>
            <p:spPr>
              <a:xfrm>
                <a:off x="1339493" y="1704340"/>
                <a:ext cx="2643843" cy="884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Semi Bold" panose="00000700000000000000" pitchFamily="50" charset="0"/>
                    <a:ea typeface="+mn-ea"/>
                    <a:cs typeface="+mn-cs"/>
                  </a:rPr>
                  <a:t>70</a:t>
                </a:r>
                <a:r>
                  <a:rPr kumimoji="0" lang="ru-RU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Medium" panose="00000600000000000000" pitchFamily="50" charset="0"/>
                    <a:ea typeface="+mn-ea"/>
                    <a:cs typeface="+mn-cs"/>
                  </a:rPr>
                  <a:t> млн</a:t>
                </a:r>
                <a:endParaRPr kumimoji="0" lang="ru-R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Medium" panose="00000600000000000000" pitchFamily="50" charset="0"/>
                    <a:ea typeface="+mn-ea"/>
                    <a:cs typeface="+mn-cs"/>
                  </a:rPr>
                  <a:t>кв. км</a:t>
                </a: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65702D96-FE0D-30EC-AF99-D0D77373D66D}"/>
              </a:ext>
            </a:extLst>
          </p:cNvPr>
          <p:cNvGrpSpPr/>
          <p:nvPr/>
        </p:nvGrpSpPr>
        <p:grpSpPr>
          <a:xfrm>
            <a:off x="2516953" y="2544411"/>
            <a:ext cx="1693432" cy="1359223"/>
            <a:chOff x="7920238" y="1772342"/>
            <a:chExt cx="1664548" cy="1336040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428F3288-1CB2-6791-1EA3-3A9C14AB76E5}"/>
                </a:ext>
              </a:extLst>
            </p:cNvPr>
            <p:cNvSpPr/>
            <p:nvPr/>
          </p:nvSpPr>
          <p:spPr>
            <a:xfrm>
              <a:off x="8104586" y="1772342"/>
              <a:ext cx="1336039" cy="1336040"/>
            </a:xfrm>
            <a:prstGeom prst="ellipse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4F31C5-C7B4-45D2-5504-4A13DD868A6A}"/>
                </a:ext>
              </a:extLst>
            </p:cNvPr>
            <p:cNvSpPr txBox="1"/>
            <p:nvPr/>
          </p:nvSpPr>
          <p:spPr>
            <a:xfrm>
              <a:off x="7920238" y="2094666"/>
              <a:ext cx="1664548" cy="44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8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9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Medium" panose="000006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5" name="Объект 2">
              <a:extLst>
                <a:ext uri="{FF2B5EF4-FFF2-40B4-BE49-F238E27FC236}">
                  <a16:creationId xmlns:a16="http://schemas.microsoft.com/office/drawing/2014/main" id="{416DF4F6-C23F-4371-F9A8-F5A7F7957656}"/>
                </a:ext>
              </a:extLst>
            </p:cNvPr>
            <p:cNvSpPr txBox="1">
              <a:spLocks/>
            </p:cNvSpPr>
            <p:nvPr/>
          </p:nvSpPr>
          <p:spPr>
            <a:xfrm>
              <a:off x="7988390" y="2505317"/>
              <a:ext cx="1568432" cy="419933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Bold" panose="00000800000000000000" pitchFamily="50" charset="0"/>
                  <a:ea typeface="+mn-ea"/>
                  <a:cs typeface="+mn-cs"/>
                </a:rPr>
                <a:t>регионов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C005D0E-0C8B-9F82-91F9-81DB2C319FFB}"/>
              </a:ext>
            </a:extLst>
          </p:cNvPr>
          <p:cNvGrpSpPr/>
          <p:nvPr/>
        </p:nvGrpSpPr>
        <p:grpSpPr>
          <a:xfrm>
            <a:off x="9624347" y="2104463"/>
            <a:ext cx="2643843" cy="1903555"/>
            <a:chOff x="7370870" y="1458866"/>
            <a:chExt cx="2643843" cy="1903555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84537B46-0843-9BD8-D453-5F0A8F30D4D9}"/>
                </a:ext>
              </a:extLst>
            </p:cNvPr>
            <p:cNvSpPr/>
            <p:nvPr/>
          </p:nvSpPr>
          <p:spPr>
            <a:xfrm>
              <a:off x="7809572" y="1458866"/>
              <a:ext cx="1736518" cy="173651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3646EB4-60D2-18B8-194C-BE7F5F3E6BC6}"/>
                </a:ext>
              </a:extLst>
            </p:cNvPr>
            <p:cNvSpPr txBox="1"/>
            <p:nvPr/>
          </p:nvSpPr>
          <p:spPr>
            <a:xfrm>
              <a:off x="7370870" y="2066130"/>
              <a:ext cx="2643843" cy="50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5000+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Medium" panose="000006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9" name="Объект 2">
              <a:extLst>
                <a:ext uri="{FF2B5EF4-FFF2-40B4-BE49-F238E27FC236}">
                  <a16:creationId xmlns:a16="http://schemas.microsoft.com/office/drawing/2014/main" id="{EBDD99C5-22B0-4F23-6B6E-C0F3151139AF}"/>
                </a:ext>
              </a:extLst>
            </p:cNvPr>
            <p:cNvSpPr txBox="1">
              <a:spLocks/>
            </p:cNvSpPr>
            <p:nvPr/>
          </p:nvSpPr>
          <p:spPr>
            <a:xfrm>
              <a:off x="7869094" y="2487350"/>
              <a:ext cx="164739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обработанных заказов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8EC7E517-E73F-453B-A15B-A800A301941D}"/>
              </a:ext>
            </a:extLst>
          </p:cNvPr>
          <p:cNvGrpSpPr/>
          <p:nvPr/>
        </p:nvGrpSpPr>
        <p:grpSpPr>
          <a:xfrm>
            <a:off x="3543490" y="2868305"/>
            <a:ext cx="1446594" cy="880981"/>
            <a:chOff x="7940330" y="2009578"/>
            <a:chExt cx="1664548" cy="1013716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C9B9883-1649-0753-F397-7EF41B778212}"/>
                </a:ext>
              </a:extLst>
            </p:cNvPr>
            <p:cNvSpPr/>
            <p:nvPr/>
          </p:nvSpPr>
          <p:spPr>
            <a:xfrm>
              <a:off x="8267872" y="2009578"/>
              <a:ext cx="1009465" cy="1013716"/>
            </a:xfrm>
            <a:prstGeom prst="ellipse">
              <a:avLst/>
            </a:prstGeom>
            <a:solidFill>
              <a:srgbClr val="080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BEB6C6F-CAC1-6694-ACE3-777FA643E356}"/>
                </a:ext>
              </a:extLst>
            </p:cNvPr>
            <p:cNvSpPr txBox="1"/>
            <p:nvPr/>
          </p:nvSpPr>
          <p:spPr>
            <a:xfrm>
              <a:off x="7940330" y="2144980"/>
              <a:ext cx="1664548" cy="52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4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Medium" panose="00000600000000000000" pitchFamily="50" charset="0"/>
                <a:ea typeface="+mn-ea"/>
                <a:cs typeface="+mn-cs"/>
              </a:endParaRPr>
            </a:p>
          </p:txBody>
        </p:sp>
        <p:sp>
          <p:nvSpPr>
            <p:cNvPr id="63" name="Объект 2">
              <a:extLst>
                <a:ext uri="{FF2B5EF4-FFF2-40B4-BE49-F238E27FC236}">
                  <a16:creationId xmlns:a16="http://schemas.microsoft.com/office/drawing/2014/main" id="{F0A26249-E635-9798-5B28-626F6AF55E1A}"/>
                </a:ext>
              </a:extLst>
            </p:cNvPr>
            <p:cNvSpPr txBox="1">
              <a:spLocks/>
            </p:cNvSpPr>
            <p:nvPr/>
          </p:nvSpPr>
          <p:spPr>
            <a:xfrm>
              <a:off x="7987091" y="2514868"/>
              <a:ext cx="1568432" cy="419933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Bold" panose="00000800000000000000" pitchFamily="50" charset="0"/>
                  <a:ea typeface="+mn-ea"/>
                  <a:cs typeface="+mn-cs"/>
                </a:rPr>
                <a:t>отрасли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A1B0493-DCFD-7487-9EEF-362CBC3F4D63}"/>
              </a:ext>
            </a:extLst>
          </p:cNvPr>
          <p:cNvGrpSpPr/>
          <p:nvPr/>
        </p:nvGrpSpPr>
        <p:grpSpPr>
          <a:xfrm>
            <a:off x="8117934" y="2410117"/>
            <a:ext cx="2643843" cy="1597900"/>
            <a:chOff x="7391163" y="1579757"/>
            <a:chExt cx="2643843" cy="159790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EA1B6611-BE88-42B1-9652-169CA4FA62D9}"/>
                </a:ext>
              </a:extLst>
            </p:cNvPr>
            <p:cNvSpPr/>
            <p:nvPr/>
          </p:nvSpPr>
          <p:spPr>
            <a:xfrm>
              <a:off x="7988050" y="1579757"/>
              <a:ext cx="1471531" cy="1471531"/>
            </a:xfrm>
            <a:prstGeom prst="ellipse">
              <a:avLst/>
            </a:prstGeom>
            <a:solidFill>
              <a:srgbClr val="105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89AF31-5AA5-89D3-8A2A-757262996C0F}"/>
                </a:ext>
              </a:extLst>
            </p:cNvPr>
            <p:cNvSpPr txBox="1"/>
            <p:nvPr/>
          </p:nvSpPr>
          <p:spPr>
            <a:xfrm>
              <a:off x="7391163" y="1956988"/>
              <a:ext cx="2643843" cy="36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Medium" panose="00000600000000000000" pitchFamily="50" charset="0"/>
                  <a:ea typeface="+mn-ea"/>
                  <a:cs typeface="+mn-cs"/>
                </a:rPr>
                <a:t>2000+</a:t>
              </a:r>
            </a:p>
          </p:txBody>
        </p:sp>
        <p:sp>
          <p:nvSpPr>
            <p:cNvPr id="67" name="Объект 2">
              <a:extLst>
                <a:ext uri="{FF2B5EF4-FFF2-40B4-BE49-F238E27FC236}">
                  <a16:creationId xmlns:a16="http://schemas.microsoft.com/office/drawing/2014/main" id="{7634F2F7-F5FD-2BDF-CCB5-5D152504889E}"/>
                </a:ext>
              </a:extLst>
            </p:cNvPr>
            <p:cNvSpPr txBox="1">
              <a:spLocks/>
            </p:cNvSpPr>
            <p:nvPr/>
          </p:nvSpPr>
          <p:spPr>
            <a:xfrm>
              <a:off x="7877098" y="2302586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зарегистрированных пользователей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07EA020-CECE-7E3E-7C5A-C78C65B5A61D}"/>
              </a:ext>
            </a:extLst>
          </p:cNvPr>
          <p:cNvGrpSpPr/>
          <p:nvPr/>
        </p:nvGrpSpPr>
        <p:grpSpPr>
          <a:xfrm>
            <a:off x="2988027" y="5079877"/>
            <a:ext cx="1397147" cy="1503067"/>
            <a:chOff x="8007727" y="1582783"/>
            <a:chExt cx="1607650" cy="1729529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B1CD6816-DF74-A15C-B8A0-DD2EAE447A8F}"/>
                </a:ext>
              </a:extLst>
            </p:cNvPr>
            <p:cNvSpPr/>
            <p:nvPr/>
          </p:nvSpPr>
          <p:spPr>
            <a:xfrm>
              <a:off x="8007727" y="1582783"/>
              <a:ext cx="1566523" cy="156652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BB5B81-A5DC-2F4B-7ABF-A1F93730A3E9}"/>
                </a:ext>
              </a:extLst>
            </p:cNvPr>
            <p:cNvSpPr txBox="1"/>
            <p:nvPr/>
          </p:nvSpPr>
          <p:spPr>
            <a:xfrm>
              <a:off x="8046946" y="1840477"/>
              <a:ext cx="1568431" cy="67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Semi Bold" panose="00000700000000000000" pitchFamily="50" charset="0"/>
                  <a:ea typeface="+mn-ea"/>
                  <a:cs typeface="+mn-cs"/>
                </a:rPr>
                <a:t>100+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Medium" panose="000006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3" name="Объект 2">
              <a:extLst>
                <a:ext uri="{FF2B5EF4-FFF2-40B4-BE49-F238E27FC236}">
                  <a16:creationId xmlns:a16="http://schemas.microsoft.com/office/drawing/2014/main" id="{B7922AF3-110C-AEF5-1247-BC5208393E46}"/>
                </a:ext>
              </a:extLst>
            </p:cNvPr>
            <p:cNvSpPr txBox="1">
              <a:spLocks/>
            </p:cNvSpPr>
            <p:nvPr/>
          </p:nvSpPr>
          <p:spPr>
            <a:xfrm>
              <a:off x="8011878" y="2437241"/>
              <a:ext cx="1568431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обученных  нейросетей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600D9C0-24A6-95DC-8922-353E7ACD3A94}"/>
              </a:ext>
            </a:extLst>
          </p:cNvPr>
          <p:cNvGrpSpPr/>
          <p:nvPr/>
        </p:nvGrpSpPr>
        <p:grpSpPr>
          <a:xfrm>
            <a:off x="823615" y="1115227"/>
            <a:ext cx="2054188" cy="472334"/>
            <a:chOff x="823615" y="1115227"/>
            <a:chExt cx="2054188" cy="4723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D1DA5F4-385B-1DA5-5BEB-15BA93BDA73A}"/>
                </a:ext>
              </a:extLst>
            </p:cNvPr>
            <p:cNvSpPr/>
            <p:nvPr/>
          </p:nvSpPr>
          <p:spPr>
            <a:xfrm>
              <a:off x="1354601" y="1115227"/>
              <a:ext cx="467417" cy="467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F68A6BC4-A784-8FC2-1995-42C39C0BC7BE}"/>
                </a:ext>
              </a:extLst>
            </p:cNvPr>
            <p:cNvGrpSpPr/>
            <p:nvPr/>
          </p:nvGrpSpPr>
          <p:grpSpPr>
            <a:xfrm>
              <a:off x="823615" y="1118146"/>
              <a:ext cx="467418" cy="467418"/>
              <a:chOff x="857280" y="2736565"/>
              <a:chExt cx="467418" cy="467418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22E759BA-CCE5-FE02-3494-97322C020255}"/>
                  </a:ext>
                </a:extLst>
              </p:cNvPr>
              <p:cNvSpPr/>
              <p:nvPr/>
            </p:nvSpPr>
            <p:spPr>
              <a:xfrm>
                <a:off x="857280" y="2736565"/>
                <a:ext cx="467418" cy="4674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612CE445-8B0B-6540-76EB-D8761E49B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259" y="2809544"/>
                <a:ext cx="321462" cy="321462"/>
              </a:xfrm>
              <a:prstGeom prst="rect">
                <a:avLst/>
              </a:prstGeom>
            </p:spPr>
          </p:pic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D10168-2E05-EFA4-F2F8-623BE251F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578" y="1217674"/>
              <a:ext cx="293462" cy="293462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18F5CE7A-502B-92FE-BF92-4952F5605253}"/>
                </a:ext>
              </a:extLst>
            </p:cNvPr>
            <p:cNvSpPr/>
            <p:nvPr/>
          </p:nvSpPr>
          <p:spPr>
            <a:xfrm>
              <a:off x="2410386" y="1115227"/>
              <a:ext cx="467417" cy="467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1249FDA-F4F2-A6D8-00A3-D82F839A1E54}"/>
                </a:ext>
              </a:extLst>
            </p:cNvPr>
            <p:cNvSpPr/>
            <p:nvPr/>
          </p:nvSpPr>
          <p:spPr>
            <a:xfrm>
              <a:off x="1883012" y="1120143"/>
              <a:ext cx="467418" cy="467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97A8397-77D3-47AA-9DC7-09D36BB9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970" y="1211389"/>
              <a:ext cx="272125" cy="2721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BE89A53-BCC7-22AA-61E2-8CF48A18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811" y="1115227"/>
              <a:ext cx="423820" cy="436793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9DB547-1C6E-DFBC-605D-01DF64B0DC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33" y="224712"/>
            <a:ext cx="1576379" cy="430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70D7C-E716-B413-D770-C1628A7ACAD5}"/>
              </a:ext>
            </a:extLst>
          </p:cNvPr>
          <p:cNvSpPr txBox="1"/>
          <p:nvPr/>
        </p:nvSpPr>
        <p:spPr>
          <a:xfrm>
            <a:off x="8660666" y="6150797"/>
            <a:ext cx="155837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72000" rIns="7200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hlinkClick r:id="rId9"/>
              </a:rPr>
              <a:t>https://dgearth.ru/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</a:rPr>
              <a:t>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7FE19F3-7C76-C902-A845-C315012CE420}"/>
              </a:ext>
            </a:extLst>
          </p:cNvPr>
          <p:cNvSpPr txBox="1"/>
          <p:nvPr/>
        </p:nvSpPr>
        <p:spPr>
          <a:xfrm>
            <a:off x="2807507" y="223169"/>
            <a:ext cx="92271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Россия из космоса: </a:t>
            </a:r>
            <a:r>
              <a:rPr lang="ru-RU" sz="2500" dirty="0">
                <a:solidFill>
                  <a:prstClr val="black"/>
                </a:solidFill>
                <a:latin typeface="Noir Pro" panose="00000500000000000000" pitchFamily="50" charset="0"/>
              </a:rPr>
              <a:t>флагман </a:t>
            </a:r>
            <a:r>
              <a:rPr lang="ru-RU" sz="2500" dirty="0" err="1">
                <a:solidFill>
                  <a:prstClr val="black"/>
                </a:solidFill>
                <a:latin typeface="Noir Pro" panose="00000500000000000000" pitchFamily="50" charset="0"/>
              </a:rPr>
              <a:t>нейросетевых</a:t>
            </a:r>
            <a:r>
              <a:rPr lang="ru-RU" sz="2500" dirty="0">
                <a:solidFill>
                  <a:prstClr val="black"/>
                </a:solidFill>
                <a:latin typeface="Noir Pro" panose="00000500000000000000" pitchFamily="50" charset="0"/>
              </a:rPr>
              <a:t> гео</a:t>
            </a:r>
            <a:r>
              <a:rPr lang="ru-RU" sz="2500" dirty="0">
                <a:latin typeface="Noir Pro" panose="00000500000000000000" pitchFamily="50" charset="0"/>
              </a:rPr>
              <a:t>технологий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3C728F-6621-19C0-70A5-4DFD05063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41058" y="5075464"/>
            <a:ext cx="1361405" cy="1361405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6818617D-5835-39B1-54D2-1CD22C82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416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B305BC5-77C3-48BA-A20C-76DE7EB1BADA}"/>
              </a:ext>
            </a:extLst>
          </p:cNvPr>
          <p:cNvSpPr/>
          <p:nvPr/>
        </p:nvSpPr>
        <p:spPr>
          <a:xfrm>
            <a:off x="2369038" y="718164"/>
            <a:ext cx="931723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altLang="ru-RU" dirty="0">
                <a:latin typeface="Noir Pro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Оперативный мониторинг затоплений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98C75-B30B-1777-3AC1-F383CC1F945C}"/>
              </a:ext>
            </a:extLst>
          </p:cNvPr>
          <p:cNvSpPr txBox="1"/>
          <p:nvPr/>
        </p:nvSpPr>
        <p:spPr>
          <a:xfrm>
            <a:off x="2249161" y="212031"/>
            <a:ext cx="943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Сервис «Чрезвычайные ситуации»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1BFABB-C3C4-002C-1268-2DED34E7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7721" b="13581"/>
          <a:stretch/>
        </p:blipFill>
        <p:spPr>
          <a:xfrm>
            <a:off x="758456" y="1103136"/>
            <a:ext cx="10835510" cy="532956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C498DA-C2FB-C8A2-E5F1-870F7B0A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183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4F16D46-583C-4543-F886-1BAF751CC01B}"/>
              </a:ext>
            </a:extLst>
          </p:cNvPr>
          <p:cNvSpPr/>
          <p:nvPr/>
        </p:nvSpPr>
        <p:spPr>
          <a:xfrm>
            <a:off x="619125" y="1847850"/>
            <a:ext cx="5486400" cy="4429125"/>
          </a:xfrm>
          <a:prstGeom prst="rect">
            <a:avLst/>
          </a:prstGeom>
          <a:solidFill>
            <a:srgbClr val="0032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BF9A6A6A-7EA3-4718-86D9-A0B6CCEB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Платформа «Цифровая Земля» </a:t>
            </a: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F7B78F6E-E49F-4857-B2D5-C19EF939779D}"/>
              </a:ext>
            </a:extLst>
          </p:cNvPr>
          <p:cNvSpPr/>
          <p:nvPr/>
        </p:nvSpPr>
        <p:spPr>
          <a:xfrm>
            <a:off x="6438200" y="2435445"/>
            <a:ext cx="2570479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Микросервисная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 архитектура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Взаимодействие между модулями </a:t>
            </a:r>
            <a:b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</a:b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по REST API в формате JSON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Система очередей с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приоритизацией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и распределением задач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Набор удобных API для встраивания готовых продуктов в сторонние системы пользователей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oir Pro Light" panose="00000400000000000000" pitchFamily="50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24ACC8F-19FE-5D7F-6C76-810FB6E2B9C4}"/>
              </a:ext>
            </a:extLst>
          </p:cNvPr>
          <p:cNvGrpSpPr/>
          <p:nvPr/>
        </p:nvGrpSpPr>
        <p:grpSpPr>
          <a:xfrm>
            <a:off x="815865" y="2550673"/>
            <a:ext cx="5042010" cy="2759730"/>
            <a:chOff x="819806" y="1987319"/>
            <a:chExt cx="5042010" cy="27597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F0DEDC-1C5F-51D5-8F17-AC4FB19FD96A}"/>
                </a:ext>
              </a:extLst>
            </p:cNvPr>
            <p:cNvSpPr txBox="1"/>
            <p:nvPr/>
          </p:nvSpPr>
          <p:spPr>
            <a:xfrm>
              <a:off x="819806" y="1987319"/>
              <a:ext cx="2606565" cy="2759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Ubuntu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18.04 LTS,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Cent OS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Docker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Nginx</a:t>
              </a: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Python 3, Go, JavaScript</a:t>
              </a: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Flask –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фреймворк веб-приложений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Серверная ОС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с открытым кодом </a:t>
              </a:r>
              <a:b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на базе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ReactOS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8E0827-D27B-FB18-F6C3-006944B4E7E9}"/>
                </a:ext>
              </a:extLst>
            </p:cNvPr>
            <p:cNvSpPr txBox="1"/>
            <p:nvPr/>
          </p:nvSpPr>
          <p:spPr>
            <a:xfrm>
              <a:off x="3394840" y="1987319"/>
              <a:ext cx="2466976" cy="264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RabbitMQ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Mapnik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, GDAL</a:t>
              </a: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OpenLayers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PostgreSQL/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PostGIS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MongoDB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PyTorch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Keras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TenzorFlow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TenzorRT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Arial" panose="020B0604020202020204" pitchFamily="34" charset="0"/>
              </a:endParaRPr>
            </a:p>
            <a:p>
              <a:pPr marL="273050" marR="0" lvl="1" indent="-273050" algn="l" defTabSz="17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Scikit-image, scikit-learn,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Arial" panose="020B0604020202020204" pitchFamily="34" charset="0"/>
                </a:rPr>
                <a:t>opencv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749621C-BC57-B084-EC58-CB58C4522D98}"/>
              </a:ext>
            </a:extLst>
          </p:cNvPr>
          <p:cNvSpPr txBox="1"/>
          <p:nvPr/>
        </p:nvSpPr>
        <p:spPr>
          <a:xfrm>
            <a:off x="9017335" y="2442628"/>
            <a:ext cx="2818627" cy="330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Автоматическая </a:t>
            </a:r>
            <a:b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</a:b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загрузка данных ДЗЗ </a:t>
            </a:r>
            <a:b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</a:br>
            <a:r>
              <a:rPr kumimoji="0" lang="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из разнообразных источнико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в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Разноуровневые пользователи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Оповещения 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алерты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 Light" panose="00000400000000000000" pitchFamily="50" charset="0"/>
            </a:endParaRP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Управление проектами внутри системы</a:t>
            </a:r>
          </a:p>
          <a:p>
            <a:pPr marL="288000" marR="0" lvl="1" indent="-28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IaaS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: комплексная инфраструктура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для обработки данных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 Light" panose="00000400000000000000" pitchFamily="50" charset="0"/>
              </a:rPr>
              <a:t>и обучения 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663E47-ECBB-F65D-8480-266A2F566EB0}"/>
              </a:ext>
            </a:extLst>
          </p:cNvPr>
          <p:cNvSpPr txBox="1"/>
          <p:nvPr/>
        </p:nvSpPr>
        <p:spPr>
          <a:xfrm>
            <a:off x="1186683" y="12148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020137"/>
                </a:solidFill>
                <a:latin typeface="Noir Pro" panose="00000500000000000000" pitchFamily="50" charset="0"/>
                <a:sym typeface="Helvetica"/>
              </a:rPr>
              <a:t>СТЕК ТЕХНОЛОГИЙ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BD4671B-E5A3-3A12-B99C-36EB3DC25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0" y="1119088"/>
            <a:ext cx="2123512" cy="579952"/>
          </a:xfrm>
          <a:prstGeom prst="rect">
            <a:avLst/>
          </a:prstGeom>
        </p:spPr>
      </p:pic>
      <p:sp>
        <p:nvSpPr>
          <p:cNvPr id="30" name="Номер слайда 1">
            <a:extLst>
              <a:ext uri="{FF2B5EF4-FFF2-40B4-BE49-F238E27FC236}">
                <a16:creationId xmlns:a16="http://schemas.microsoft.com/office/drawing/2014/main" id="{84ED080E-CC47-72F0-2DFF-D15B3E3E35B9}"/>
              </a:ext>
            </a:extLst>
          </p:cNvPr>
          <p:cNvSpPr txBox="1">
            <a:spLocks/>
          </p:cNvSpPr>
          <p:nvPr/>
        </p:nvSpPr>
        <p:spPr>
          <a:xfrm>
            <a:off x="9182104" y="64235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9400382-09F0-4B93-B801-9A366561639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Noir Pro Light" panose="00000400000000000000" pitchFamily="50" charset="0"/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  <a:latin typeface="Noir Pro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63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301017-8F7F-6F78-DB6D-16631780B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9" y="1558486"/>
            <a:ext cx="5175208" cy="3049609"/>
          </a:xfrm>
          <a:prstGeom prst="rect">
            <a:avLst/>
          </a:prstGeom>
        </p:spPr>
      </p:pic>
      <p:sp>
        <p:nvSpPr>
          <p:cNvPr id="44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899694" y="321775"/>
            <a:ext cx="6802437" cy="7794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hangingPunct="1"/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</a:rPr>
              <a:t>Активность РОИВ по использованию </a:t>
            </a:r>
            <a:b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</a:rPr>
            </a:b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</a:rPr>
              <a:t>ДЗЗ продуктов «Цифровой Земли»</a:t>
            </a: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3AF1BF7-AF23-4D1B-85BC-47B672707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042051"/>
              </p:ext>
            </p:extLst>
          </p:nvPr>
        </p:nvGraphicFramePr>
        <p:xfrm>
          <a:off x="6010294" y="3861711"/>
          <a:ext cx="2693730" cy="48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865">
                  <a:extLst>
                    <a:ext uri="{9D8B030D-6E8A-4147-A177-3AD203B41FA5}">
                      <a16:colId xmlns:a16="http://schemas.microsoft.com/office/drawing/2014/main" val="1204642178"/>
                    </a:ext>
                  </a:extLst>
                </a:gridCol>
                <a:gridCol w="1346865">
                  <a:extLst>
                    <a:ext uri="{9D8B030D-6E8A-4147-A177-3AD203B41FA5}">
                      <a16:colId xmlns:a16="http://schemas.microsoft.com/office/drawing/2014/main" val="98918569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тип данных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обзорные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28474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обновление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по запросу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29863"/>
                  </a:ext>
                </a:extLst>
              </a:tr>
            </a:tbl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294707F-D695-4EE9-BEEF-B671846B866B}"/>
              </a:ext>
            </a:extLst>
          </p:cNvPr>
          <p:cNvSpPr/>
          <p:nvPr/>
        </p:nvSpPr>
        <p:spPr>
          <a:xfrm>
            <a:off x="5993013" y="1562741"/>
            <a:ext cx="5709119" cy="475655"/>
          </a:xfrm>
          <a:prstGeom prst="rect">
            <a:avLst/>
          </a:prstGeom>
          <a:solidFill>
            <a:srgbClr val="001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4000" rtlCol="0" anchor="ctr"/>
          <a:lstStyle/>
          <a:p>
            <a:pPr>
              <a:spcBef>
                <a:spcPct val="0"/>
              </a:spcBef>
              <a:defRPr/>
            </a:pPr>
            <a:r>
              <a:rPr lang="ru-RU" dirty="0">
                <a:solidFill>
                  <a:prstClr val="white"/>
                </a:solidFill>
                <a:latin typeface="Noir Pro" panose="00000500000000000000" pitchFamily="50" charset="0"/>
                <a:sym typeface="Helvetica"/>
              </a:rPr>
              <a:t>ПРОДУКТ «РЕГИОН»: АВТОМАТИЧЕСКИЙ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DB40BE6-4D3F-4E78-842D-6D6F05C63796}"/>
              </a:ext>
            </a:extLst>
          </p:cNvPr>
          <p:cNvSpPr/>
          <p:nvPr/>
        </p:nvSpPr>
        <p:spPr>
          <a:xfrm>
            <a:off x="5993013" y="3068146"/>
            <a:ext cx="5709119" cy="475655"/>
          </a:xfrm>
          <a:prstGeom prst="rect">
            <a:avLst/>
          </a:prstGeom>
          <a:solidFill>
            <a:srgbClr val="105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4000" rtlCol="0" anchor="ctr"/>
          <a:lstStyle/>
          <a:p>
            <a:pPr>
              <a:spcBef>
                <a:spcPct val="0"/>
              </a:spcBef>
              <a:defRPr/>
            </a:pPr>
            <a:r>
              <a:rPr lang="ru-RU" dirty="0">
                <a:solidFill>
                  <a:prstClr val="white"/>
                </a:solidFill>
                <a:latin typeface="Noir Pro" panose="00000500000000000000" pitchFamily="50" charset="0"/>
                <a:sym typeface="Helvetica"/>
              </a:rPr>
              <a:t>ПРОДУКТ «ТЕРРИТОРИЯ»: ЗАКАЗНОЙ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21BC9CA-4B30-49FC-9A89-4F1502BB00FE}"/>
              </a:ext>
            </a:extLst>
          </p:cNvPr>
          <p:cNvSpPr/>
          <p:nvPr/>
        </p:nvSpPr>
        <p:spPr>
          <a:xfrm>
            <a:off x="5993013" y="4583521"/>
            <a:ext cx="5709119" cy="475655"/>
          </a:xfrm>
          <a:prstGeom prst="rect">
            <a:avLst/>
          </a:prstGeom>
          <a:solidFill>
            <a:srgbClr val="00A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34000" rtlCol="0" anchor="ctr"/>
          <a:lstStyle/>
          <a:p>
            <a:pPr>
              <a:spcBef>
                <a:spcPct val="0"/>
              </a:spcBef>
              <a:defRPr/>
            </a:pPr>
            <a:r>
              <a:rPr lang="ru-RU" dirty="0">
                <a:solidFill>
                  <a:prstClr val="white"/>
                </a:solidFill>
                <a:latin typeface="VTB Group Book" panose="020B0503040504020204" pitchFamily="34" charset="-52"/>
                <a:sym typeface="Helvetica"/>
              </a:rPr>
              <a:t>ПРОДУКТ «ОБЪЕКТ»: ЗАКАЗНОЙ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3001B7-9336-42D4-B1D2-1E3665B9A30C}"/>
              </a:ext>
            </a:extLst>
          </p:cNvPr>
          <p:cNvSpPr txBox="1"/>
          <p:nvPr/>
        </p:nvSpPr>
        <p:spPr>
          <a:xfrm>
            <a:off x="5905189" y="2101633"/>
            <a:ext cx="578231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67">
                <a:latin typeface="Noir Pro" panose="00000500000000000000" pitchFamily="50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  <a:sym typeface="Helvetica"/>
              </a:rPr>
              <a:t>Формируется автоматически на весь регион с фиксированной периодичностью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EB7C6E-6F8D-486E-94A2-DED0FFA215C6}"/>
              </a:ext>
            </a:extLst>
          </p:cNvPr>
          <p:cNvSpPr txBox="1"/>
          <p:nvPr/>
        </p:nvSpPr>
        <p:spPr>
          <a:xfrm>
            <a:off x="5905190" y="3605213"/>
            <a:ext cx="508407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67">
                <a:latin typeface="Noir Pro" panose="00000500000000000000" pitchFamily="50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  <a:sym typeface="Helvetica"/>
              </a:rPr>
              <a:t>Формируется по заказам пользователей на указанную ими территорию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13320C-DB1C-473B-8FD8-554ADA9A19D5}"/>
              </a:ext>
            </a:extLst>
          </p:cNvPr>
          <p:cNvSpPr txBox="1"/>
          <p:nvPr/>
        </p:nvSpPr>
        <p:spPr>
          <a:xfrm>
            <a:off x="5905190" y="5145370"/>
            <a:ext cx="575050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867">
                <a:latin typeface="Noir Pro" panose="00000500000000000000" pitchFamily="50" charset="0"/>
              </a:defRPr>
            </a:lvl1pPr>
          </a:lstStyle>
          <a:p>
            <a:pPr>
              <a:defRPr/>
            </a:pPr>
            <a:r>
              <a:rPr lang="ru-RU" sz="1000" dirty="0">
                <a:solidFill>
                  <a:prstClr val="black"/>
                </a:solidFill>
                <a:latin typeface="Noir Pro Light" panose="00000400000000000000" pitchFamily="50" charset="0"/>
                <a:sym typeface="Helvetica"/>
              </a:rPr>
              <a:t>Формируется по заказам пользователей на указанный ими объект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9A2725F-08EE-4E3C-A59A-06870CA7E47B}"/>
              </a:ext>
            </a:extLst>
          </p:cNvPr>
          <p:cNvSpPr/>
          <p:nvPr/>
        </p:nvSpPr>
        <p:spPr>
          <a:xfrm>
            <a:off x="8830147" y="2346389"/>
            <a:ext cx="2871984" cy="528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rgbClr val="00194C"/>
                </a:solidFill>
                <a:latin typeface="Noir Pro" panose="00000500000000000000" pitchFamily="50" charset="0"/>
                <a:sym typeface="Helvetica"/>
              </a:rPr>
              <a:t>БЕСПЛАТНО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E7CC964-4478-4BD1-A073-197DD826FF91}"/>
              </a:ext>
            </a:extLst>
          </p:cNvPr>
          <p:cNvSpPr/>
          <p:nvPr/>
        </p:nvSpPr>
        <p:spPr>
          <a:xfrm>
            <a:off x="8830147" y="3774604"/>
            <a:ext cx="3030177" cy="67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rgbClr val="105FE0"/>
                </a:solidFill>
                <a:latin typeface="Noir Pro" panose="00000500000000000000" pitchFamily="50" charset="0"/>
                <a:sym typeface="Helvetica"/>
              </a:rPr>
              <a:t>ЧАСТИЧНО БЕСПЛАТНО</a:t>
            </a:r>
          </a:p>
        </p:txBody>
      </p:sp>
      <p:graphicFrame>
        <p:nvGraphicFramePr>
          <p:cNvPr id="44" name="Таблица 27">
            <a:extLst>
              <a:ext uri="{FF2B5EF4-FFF2-40B4-BE49-F238E27FC236}">
                <a16:creationId xmlns:a16="http://schemas.microsoft.com/office/drawing/2014/main" id="{3A6F37CB-7CB6-48D8-BB7A-D873B4470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877027"/>
              </p:ext>
            </p:extLst>
          </p:nvPr>
        </p:nvGraphicFramePr>
        <p:xfrm>
          <a:off x="6010294" y="2332796"/>
          <a:ext cx="2693730" cy="48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865">
                  <a:extLst>
                    <a:ext uri="{9D8B030D-6E8A-4147-A177-3AD203B41FA5}">
                      <a16:colId xmlns:a16="http://schemas.microsoft.com/office/drawing/2014/main" val="1204642178"/>
                    </a:ext>
                  </a:extLst>
                </a:gridCol>
                <a:gridCol w="1346865">
                  <a:extLst>
                    <a:ext uri="{9D8B030D-6E8A-4147-A177-3AD203B41FA5}">
                      <a16:colId xmlns:a16="http://schemas.microsoft.com/office/drawing/2014/main" val="98918569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тип данных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Noir Pro Light" panose="00000400000000000000" pitchFamily="50" charset="0"/>
                        </a:rPr>
                        <a:t>обзорные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28474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обновление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Noir Pro Light" panose="00000400000000000000" pitchFamily="50" charset="0"/>
                        </a:rPr>
                        <a:t>0,5 – 1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29863"/>
                  </a:ext>
                </a:extLst>
              </a:tr>
            </a:tbl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3D66288A-6571-455E-9BF1-E5DDEEF09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371799"/>
              </p:ext>
            </p:extLst>
          </p:nvPr>
        </p:nvGraphicFramePr>
        <p:xfrm>
          <a:off x="6010294" y="5409341"/>
          <a:ext cx="2693730" cy="48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865">
                  <a:extLst>
                    <a:ext uri="{9D8B030D-6E8A-4147-A177-3AD203B41FA5}">
                      <a16:colId xmlns:a16="http://schemas.microsoft.com/office/drawing/2014/main" val="1204642178"/>
                    </a:ext>
                  </a:extLst>
                </a:gridCol>
                <a:gridCol w="1346865">
                  <a:extLst>
                    <a:ext uri="{9D8B030D-6E8A-4147-A177-3AD203B41FA5}">
                      <a16:colId xmlns:a16="http://schemas.microsoft.com/office/drawing/2014/main" val="98918569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тип данных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детальные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28474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обновление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VTB Group Book" panose="020B0503040504020204" pitchFamily="34" charset="-52"/>
                        </a:rPr>
                        <a:t>по запросу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29863"/>
                  </a:ext>
                </a:extLst>
              </a:tr>
            </a:tbl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8BF11FD0-8C26-4FA4-85E4-B3E6C8647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409632"/>
              </p:ext>
            </p:extLst>
          </p:nvPr>
        </p:nvGraphicFramePr>
        <p:xfrm>
          <a:off x="550771" y="5037053"/>
          <a:ext cx="4849312" cy="94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3048C52-4B30-4118-8A7F-011AFCEEDBF9}"/>
              </a:ext>
            </a:extLst>
          </p:cNvPr>
          <p:cNvGrpSpPr/>
          <p:nvPr/>
        </p:nvGrpSpPr>
        <p:grpSpPr>
          <a:xfrm>
            <a:off x="780841" y="3452946"/>
            <a:ext cx="1827142" cy="777391"/>
            <a:chOff x="8307458" y="4235344"/>
            <a:chExt cx="1827142" cy="77739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91FD4E-401D-4FB3-802D-5B1098B634B8}"/>
                </a:ext>
              </a:extLst>
            </p:cNvPr>
            <p:cNvSpPr txBox="1"/>
            <p:nvPr/>
          </p:nvSpPr>
          <p:spPr>
            <a:xfrm>
              <a:off x="8383658" y="4235344"/>
              <a:ext cx="1750942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defRPr/>
              </a:pPr>
              <a:r>
                <a:rPr lang="ru-RU" sz="900" dirty="0">
                  <a:solidFill>
                    <a:prstClr val="black"/>
                  </a:solidFill>
                  <a:latin typeface="Noir Pro Light" panose="00000400000000000000" pitchFamily="50" charset="0"/>
                </a:rPr>
                <a:t>низкая активность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ru-RU" sz="900" dirty="0">
                  <a:solidFill>
                    <a:prstClr val="black"/>
                  </a:solidFill>
                  <a:latin typeface="Noir Pro Light" panose="00000400000000000000" pitchFamily="50" charset="0"/>
                </a:rPr>
                <a:t>средняя активность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5E3218-D03D-49CE-BABB-9886126EE8E5}"/>
                </a:ext>
              </a:extLst>
            </p:cNvPr>
            <p:cNvSpPr txBox="1"/>
            <p:nvPr/>
          </p:nvSpPr>
          <p:spPr>
            <a:xfrm>
              <a:off x="8383658" y="4604931"/>
              <a:ext cx="1750942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defRPr/>
              </a:pPr>
              <a:r>
                <a:rPr lang="ru-RU" sz="900" dirty="0">
                  <a:solidFill>
                    <a:prstClr val="black"/>
                  </a:solidFill>
                  <a:latin typeface="Noir Pro Light" panose="00000400000000000000" pitchFamily="50" charset="0"/>
                </a:rPr>
                <a:t>в</a:t>
              </a:r>
              <a:r>
                <a:rPr lang="ru-RU" sz="900" dirty="0" err="1">
                  <a:solidFill>
                    <a:prstClr val="black"/>
                  </a:solidFill>
                  <a:latin typeface="Noir Pro Light" panose="00000400000000000000" pitchFamily="50" charset="0"/>
                </a:rPr>
                <a:t>ысокая</a:t>
              </a:r>
              <a:r>
                <a:rPr lang="ru-RU" sz="900" dirty="0">
                  <a:solidFill>
                    <a:prstClr val="black"/>
                  </a:solidFill>
                  <a:latin typeface="Noir Pro Light" panose="00000400000000000000" pitchFamily="50" charset="0"/>
                </a:rPr>
                <a:t> активность</a:t>
              </a:r>
            </a:p>
            <a:p>
              <a:pPr>
                <a:spcAft>
                  <a:spcPts val="300"/>
                </a:spcAft>
                <a:defRPr/>
              </a:pPr>
              <a:r>
                <a:rPr lang="ru-RU" sz="900" dirty="0">
                  <a:solidFill>
                    <a:prstClr val="black"/>
                  </a:solidFill>
                  <a:latin typeface="Noir Pro Light" panose="00000400000000000000" pitchFamily="50" charset="0"/>
                </a:rPr>
                <a:t>м</a:t>
              </a:r>
              <a:r>
                <a:rPr lang="ru-RU" sz="900" dirty="0" err="1">
                  <a:solidFill>
                    <a:prstClr val="black"/>
                  </a:solidFill>
                  <a:latin typeface="Noir Pro Light" panose="00000400000000000000" pitchFamily="50" charset="0"/>
                </a:rPr>
                <a:t>аксимальная</a:t>
              </a:r>
              <a:r>
                <a:rPr lang="ru-RU" sz="900" dirty="0">
                  <a:solidFill>
                    <a:prstClr val="black"/>
                  </a:solidFill>
                  <a:latin typeface="Noir Pro Light" panose="00000400000000000000" pitchFamily="50" charset="0"/>
                </a:rPr>
                <a:t> активность</a:t>
              </a: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6F9F18B3-0298-46D2-B555-92596D8CF502}"/>
                </a:ext>
              </a:extLst>
            </p:cNvPr>
            <p:cNvSpPr/>
            <p:nvPr/>
          </p:nvSpPr>
          <p:spPr>
            <a:xfrm>
              <a:off x="8307458" y="4298950"/>
              <a:ext cx="76200" cy="76200"/>
            </a:xfrm>
            <a:prstGeom prst="ellipse">
              <a:avLst/>
            </a:prstGeom>
            <a:solidFill>
              <a:srgbClr val="F32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>
                <a:defRPr/>
              </a:pPr>
              <a:endParaRPr lang="ru-RU" sz="900">
                <a:solidFill>
                  <a:prstClr val="white"/>
                </a:solidFill>
                <a:latin typeface="Noir Pro Light" panose="00000400000000000000" pitchFamily="50" charset="0"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BE1C7D15-6D5C-4EA8-B48C-DFB66DE799DD}"/>
                </a:ext>
              </a:extLst>
            </p:cNvPr>
            <p:cNvSpPr/>
            <p:nvPr/>
          </p:nvSpPr>
          <p:spPr>
            <a:xfrm>
              <a:off x="8307458" y="4476696"/>
              <a:ext cx="76200" cy="76200"/>
            </a:xfrm>
            <a:prstGeom prst="ellipse">
              <a:avLst/>
            </a:prstGeom>
            <a:solidFill>
              <a:srgbClr val="F38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>
                <a:defRPr/>
              </a:pPr>
              <a:endParaRPr lang="ru-RU" sz="900">
                <a:solidFill>
                  <a:prstClr val="white"/>
                </a:solidFill>
                <a:latin typeface="Noir Pro Light" panose="00000400000000000000" pitchFamily="50" charset="0"/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47FC33C-A686-47C0-90AE-3F4C43D506BB}"/>
                </a:ext>
              </a:extLst>
            </p:cNvPr>
            <p:cNvSpPr/>
            <p:nvPr/>
          </p:nvSpPr>
          <p:spPr>
            <a:xfrm>
              <a:off x="8307458" y="4666938"/>
              <a:ext cx="76200" cy="76200"/>
            </a:xfrm>
            <a:prstGeom prst="ellipse">
              <a:avLst/>
            </a:prstGeom>
            <a:solidFill>
              <a:srgbClr val="89DA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>
                <a:defRPr/>
              </a:pPr>
              <a:endParaRPr lang="ru-RU" sz="900">
                <a:solidFill>
                  <a:prstClr val="white"/>
                </a:solidFill>
                <a:latin typeface="Noir Pro Light" panose="00000400000000000000" pitchFamily="50" charset="0"/>
              </a:endParaRPr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D01E227B-DB1B-4F43-B804-C86DB79CA5D7}"/>
                </a:ext>
              </a:extLst>
            </p:cNvPr>
            <p:cNvSpPr/>
            <p:nvPr/>
          </p:nvSpPr>
          <p:spPr>
            <a:xfrm>
              <a:off x="8307458" y="4833573"/>
              <a:ext cx="76200" cy="76200"/>
            </a:xfrm>
            <a:prstGeom prst="ellipse">
              <a:avLst/>
            </a:prstGeom>
            <a:solidFill>
              <a:srgbClr val="3E8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hangingPunct="1">
                <a:defRPr/>
              </a:pPr>
              <a:endParaRPr lang="ru-RU" sz="900">
                <a:solidFill>
                  <a:prstClr val="white"/>
                </a:solidFill>
                <a:latin typeface="Noir Pro Light" panose="00000400000000000000" pitchFamily="50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E54EE7A-554E-4D4B-A404-97334F35A3AE}"/>
              </a:ext>
            </a:extLst>
          </p:cNvPr>
          <p:cNvSpPr txBox="1"/>
          <p:nvPr/>
        </p:nvSpPr>
        <p:spPr>
          <a:xfrm>
            <a:off x="857041" y="4385320"/>
            <a:ext cx="446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1">
              <a:defRPr/>
            </a:pPr>
            <a:r>
              <a:rPr lang="ru-RU" sz="1400" dirty="0">
                <a:solidFill>
                  <a:prstClr val="black"/>
                </a:solidFill>
                <a:latin typeface="Noir Pro" panose="00000500000000000000" pitchFamily="50" charset="0"/>
              </a:rPr>
              <a:t>Активность использования РОИВ </a:t>
            </a:r>
          </a:p>
          <a:p>
            <a:pPr algn="ctr" hangingPunct="1">
              <a:defRPr/>
            </a:pPr>
            <a:r>
              <a:rPr lang="ru-RU" sz="1400" dirty="0">
                <a:solidFill>
                  <a:prstClr val="black"/>
                </a:solidFill>
                <a:latin typeface="Noir Pro" panose="00000500000000000000" pitchFamily="50" charset="0"/>
              </a:rPr>
              <a:t>платформы «Цифровая Земля» </a:t>
            </a:r>
          </a:p>
          <a:p>
            <a:pPr algn="ctr" hangingPunct="1">
              <a:defRPr/>
            </a:pPr>
            <a:r>
              <a:rPr lang="ru-RU" sz="1200" dirty="0">
                <a:solidFill>
                  <a:prstClr val="black"/>
                </a:solidFill>
                <a:latin typeface="Noir Pro Light" panose="00000400000000000000" pitchFamily="50" charset="0"/>
              </a:rPr>
              <a:t>(по состоянию на июнь 2024)</a:t>
            </a:r>
          </a:p>
        </p:txBody>
      </p: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3F49E5B6-E724-421C-83A4-67D9EAAE6407}"/>
              </a:ext>
            </a:extLst>
          </p:cNvPr>
          <p:cNvGrpSpPr/>
          <p:nvPr/>
        </p:nvGrpSpPr>
        <p:grpSpPr>
          <a:xfrm>
            <a:off x="672240" y="1119088"/>
            <a:ext cx="2191744" cy="620864"/>
            <a:chOff x="15240306" y="886484"/>
            <a:chExt cx="4383487" cy="1241727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1E7548C-313A-4731-8956-DE4DB0E5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306" y="886484"/>
              <a:ext cx="4247023" cy="115990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3EAD2BD-42E3-4311-BD2D-4FE08D79DB7D}"/>
                </a:ext>
              </a:extLst>
            </p:cNvPr>
            <p:cNvSpPr txBox="1"/>
            <p:nvPr/>
          </p:nvSpPr>
          <p:spPr>
            <a:xfrm>
              <a:off x="16832388" y="1635769"/>
              <a:ext cx="2791405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00" dirty="0">
                  <a:solidFill>
                    <a:srgbClr val="0070C0"/>
                  </a:solidFill>
                  <a:latin typeface="Noir Pro Light" panose="00000400000000000000" pitchFamily="50" charset="0"/>
                  <a:sym typeface="Helvetica"/>
                </a:rPr>
                <a:t>www.dgearth.ru</a:t>
              </a:r>
              <a:endParaRPr lang="ru-RU" sz="1000" dirty="0">
                <a:solidFill>
                  <a:srgbClr val="0070C0"/>
                </a:solidFill>
                <a:latin typeface="Noir Pro Light" panose="00000400000000000000" pitchFamily="50" charset="0"/>
                <a:sym typeface="Helvetica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E50B6A-FB32-30B5-3E2E-7A60954B3F94}"/>
              </a:ext>
            </a:extLst>
          </p:cNvPr>
          <p:cNvSpPr/>
          <p:nvPr/>
        </p:nvSpPr>
        <p:spPr>
          <a:xfrm>
            <a:off x="8883904" y="5259311"/>
            <a:ext cx="3030177" cy="674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rgbClr val="105FE0"/>
                </a:solidFill>
                <a:latin typeface="Noir Pro" panose="00000500000000000000" pitchFamily="50" charset="0"/>
                <a:sym typeface="Helvetica"/>
              </a:rPr>
              <a:t>ЧАСТИЧНО БЕСПЛАТНО</a:t>
            </a: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51014A6C-4D67-8599-9F74-5FADA64F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219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BF9A6A6A-7EA3-4718-86D9-A0B6CCEB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85" y="178110"/>
            <a:ext cx="90781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</a:rPr>
              <a:t>Текущее в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заимодействие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с ФОИВ</a:t>
            </a:r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CC07065D-28BC-61F2-4D34-3CBAD6283A30}"/>
              </a:ext>
            </a:extLst>
          </p:cNvPr>
          <p:cNvSpPr/>
          <p:nvPr/>
        </p:nvSpPr>
        <p:spPr>
          <a:xfrm>
            <a:off x="604808" y="1950541"/>
            <a:ext cx="2680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200" b="0" i="0" dirty="0">
                <a:effectLst/>
                <a:latin typeface="Noir Pro Light" panose="00000400000000000000" pitchFamily="50" charset="0"/>
              </a:rPr>
              <a:t>Федеральное агентство лесного хозяйства России (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ФГБУ «</a:t>
            </a:r>
            <a:r>
              <a:rPr kumimoji="0" lang="ru-RU" sz="120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Рослесинфорг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rPr>
              <a:t>»)</a:t>
            </a:r>
            <a:endParaRPr kumimoji="0" lang="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ir Pro Light" panose="000004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0A5FC9-E494-426F-9F52-50A4F09E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919" y="1031681"/>
            <a:ext cx="798419" cy="7984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ED30CD-6D4A-4FC4-AE60-B98F90BC8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29" y="1001520"/>
            <a:ext cx="573864" cy="8273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9058E8-07E9-434E-A1F9-E08DCB1F9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322" y="981907"/>
            <a:ext cx="1638326" cy="830418"/>
          </a:xfrm>
          <a:prstGeom prst="rect">
            <a:avLst/>
          </a:prstGeom>
        </p:spPr>
      </p:pic>
      <p:sp>
        <p:nvSpPr>
          <p:cNvPr id="25" name="Прямоугольник 3">
            <a:extLst>
              <a:ext uri="{FF2B5EF4-FFF2-40B4-BE49-F238E27FC236}">
                <a16:creationId xmlns:a16="http://schemas.microsoft.com/office/drawing/2014/main" id="{9A465AB5-F544-4F2B-8EDB-2C37E566D4A8}"/>
              </a:ext>
            </a:extLst>
          </p:cNvPr>
          <p:cNvSpPr/>
          <p:nvPr/>
        </p:nvSpPr>
        <p:spPr>
          <a:xfrm>
            <a:off x="3367103" y="1977692"/>
            <a:ext cx="2673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ru-RU" sz="1200" b="0" i="0" dirty="0">
                <a:effectLst/>
                <a:latin typeface="Noir Pro Light" panose="00000400000000000000" pitchFamily="50" charset="0"/>
              </a:rPr>
              <a:t>МЧС России</a:t>
            </a:r>
            <a:endParaRPr kumimoji="0" lang="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ir Pro Light" panose="000004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A98084-8946-4977-8A83-D2A5A61BF6C0}"/>
              </a:ext>
            </a:extLst>
          </p:cNvPr>
          <p:cNvSpPr txBox="1"/>
          <p:nvPr/>
        </p:nvSpPr>
        <p:spPr>
          <a:xfrm>
            <a:off x="6151230" y="1953427"/>
            <a:ext cx="268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i="0" dirty="0">
                <a:effectLst/>
                <a:latin typeface="Noir Pro Light" panose="00000400000000000000" pitchFamily="50" charset="0"/>
              </a:rPr>
              <a:t>Федеральное казначейство России</a:t>
            </a:r>
            <a:endParaRPr lang="ru-RU" sz="1200" dirty="0">
              <a:latin typeface="Noir Pro Light" panose="00000400000000000000" pitchFamily="50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23B21CD-5465-4678-B469-61BCC43F1526}"/>
              </a:ext>
            </a:extLst>
          </p:cNvPr>
          <p:cNvGrpSpPr/>
          <p:nvPr/>
        </p:nvGrpSpPr>
        <p:grpSpPr>
          <a:xfrm>
            <a:off x="611366" y="2636988"/>
            <a:ext cx="10969267" cy="3556570"/>
            <a:chOff x="489111" y="6721476"/>
            <a:chExt cx="10508993" cy="3861670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B7BA5641-9DCC-4797-9E0A-267BCC55DE1A}"/>
                </a:ext>
              </a:extLst>
            </p:cNvPr>
            <p:cNvSpPr/>
            <p:nvPr/>
          </p:nvSpPr>
          <p:spPr>
            <a:xfrm>
              <a:off x="489111" y="6721476"/>
              <a:ext cx="2561480" cy="386167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40DDE8D0-476F-497D-A7A4-653D1912B7FE}"/>
                </a:ext>
              </a:extLst>
            </p:cNvPr>
            <p:cNvSpPr/>
            <p:nvPr/>
          </p:nvSpPr>
          <p:spPr>
            <a:xfrm>
              <a:off x="3129216" y="6721476"/>
              <a:ext cx="2561480" cy="386167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539CFC7A-EEDF-4137-A459-5C73756120AC}"/>
                </a:ext>
              </a:extLst>
            </p:cNvPr>
            <p:cNvSpPr/>
            <p:nvPr/>
          </p:nvSpPr>
          <p:spPr>
            <a:xfrm>
              <a:off x="5782920" y="6721476"/>
              <a:ext cx="2561480" cy="386167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FBFBD5F-0378-45AE-AC14-B975F9283672}"/>
                </a:ext>
              </a:extLst>
            </p:cNvPr>
            <p:cNvSpPr/>
            <p:nvPr/>
          </p:nvSpPr>
          <p:spPr>
            <a:xfrm>
              <a:off x="8436624" y="6721476"/>
              <a:ext cx="2561480" cy="386167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F62E160-235D-4A2A-9DEE-73A868E542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349" y="981907"/>
            <a:ext cx="1637340" cy="7385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F9A7278-2184-4AD9-BBB1-8BBFEC96DB52}"/>
              </a:ext>
            </a:extLst>
          </p:cNvPr>
          <p:cNvSpPr txBox="1"/>
          <p:nvPr/>
        </p:nvSpPr>
        <p:spPr>
          <a:xfrm>
            <a:off x="8895184" y="1950541"/>
            <a:ext cx="26736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effectLst/>
                <a:latin typeface="Noir Pro Light" panose="00000400000000000000" pitchFamily="50" charset="0"/>
              </a:rPr>
              <a:t>ФНЦ Агроэкологии РАН </a:t>
            </a:r>
            <a:endParaRPr lang="ru-RU" sz="1200" dirty="0"/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95E309D7-58C2-903D-062D-F907B8E5E8A7}"/>
              </a:ext>
            </a:extLst>
          </p:cNvPr>
          <p:cNvSpPr/>
          <p:nvPr/>
        </p:nvSpPr>
        <p:spPr>
          <a:xfrm>
            <a:off x="3381299" y="2774614"/>
            <a:ext cx="2673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Мониторинг пожаров и паводков на территории страны</a:t>
            </a:r>
            <a:endParaRPr kumimoji="0" lang="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AEDD973A-A5EE-EDA3-4246-9D3A1782995E}"/>
              </a:ext>
            </a:extLst>
          </p:cNvPr>
          <p:cNvSpPr/>
          <p:nvPr/>
        </p:nvSpPr>
        <p:spPr>
          <a:xfrm>
            <a:off x="6151230" y="2779119"/>
            <a:ext cx="2659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Мониторинг объектов </a:t>
            </a:r>
            <a:r>
              <a:rPr lang="ru-RU" sz="1400" dirty="0">
                <a:solidFill>
                  <a:schemeClr val="bg1"/>
                </a:solidFill>
                <a:latin typeface="Noir Pro" panose="00000500000000000000" pitchFamily="50" charset="0"/>
              </a:rPr>
              <a:t>капитального строительства в рамках нацпроектов РФ</a:t>
            </a:r>
            <a:endParaRPr kumimoji="0" lang="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F7B78F6E-E49F-4857-B2D5-C19EF939779D}"/>
              </a:ext>
            </a:extLst>
          </p:cNvPr>
          <p:cNvSpPr/>
          <p:nvPr/>
        </p:nvSpPr>
        <p:spPr>
          <a:xfrm>
            <a:off x="611366" y="2774614"/>
            <a:ext cx="26594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Эксперимент по непрерывному мониторингу лесного комплекса</a:t>
            </a:r>
            <a:endParaRPr kumimoji="0" lang="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Прямоугольник 3">
            <a:extLst>
              <a:ext uri="{FF2B5EF4-FFF2-40B4-BE49-F238E27FC236}">
                <a16:creationId xmlns:a16="http://schemas.microsoft.com/office/drawing/2014/main" id="{BA5394B0-35D5-4B14-9743-F61D131FC5C8}"/>
              </a:ext>
            </a:extLst>
          </p:cNvPr>
          <p:cNvSpPr/>
          <p:nvPr/>
        </p:nvSpPr>
        <p:spPr>
          <a:xfrm>
            <a:off x="8906965" y="2774614"/>
            <a:ext cx="2661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Совместный проект по мониторингу опустынивания территорий РФ</a:t>
            </a:r>
            <a:endParaRPr kumimoji="0" lang="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AC3F4B2-A310-434E-84BA-DB69312E0987}"/>
              </a:ext>
            </a:extLst>
          </p:cNvPr>
          <p:cNvGrpSpPr/>
          <p:nvPr/>
        </p:nvGrpSpPr>
        <p:grpSpPr>
          <a:xfrm>
            <a:off x="752543" y="3677823"/>
            <a:ext cx="2607094" cy="1375595"/>
            <a:chOff x="678094" y="3455548"/>
            <a:chExt cx="2607094" cy="1375595"/>
          </a:xfrm>
        </p:grpSpPr>
        <p:sp>
          <p:nvSpPr>
            <p:cNvPr id="7" name="Прямоугольник 3">
              <a:extLst>
                <a:ext uri="{FF2B5EF4-FFF2-40B4-BE49-F238E27FC236}">
                  <a16:creationId xmlns:a16="http://schemas.microsoft.com/office/drawing/2014/main" id="{95CEB833-376D-5354-1F93-70E3A187DBB6}"/>
                </a:ext>
              </a:extLst>
            </p:cNvPr>
            <p:cNvSpPr/>
            <p:nvPr/>
          </p:nvSpPr>
          <p:spPr>
            <a:xfrm>
              <a:off x="1810766" y="3969369"/>
              <a:ext cx="1474422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ru-RU" sz="1000" dirty="0">
                  <a:solidFill>
                    <a:schemeClr val="bg1"/>
                  </a:solidFill>
                  <a:latin typeface="Noir Pro Light" panose="00000400000000000000" pitchFamily="50" charset="0"/>
                  <a:cs typeface="Arial" panose="020B0604020202020204" pitchFamily="34" charset="0"/>
                </a:rPr>
                <a:t>1 этап: </a:t>
              </a:r>
            </a:p>
            <a:p>
              <a:pPr marL="0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lang="ru-RU" sz="1000" dirty="0">
                  <a:solidFill>
                    <a:schemeClr val="bg1"/>
                  </a:solidFill>
                  <a:latin typeface="Noir Pro Light" panose="00000400000000000000" pitchFamily="50" charset="0"/>
                  <a:cs typeface="Arial" panose="020B0604020202020204" pitchFamily="34" charset="0"/>
                </a:rPr>
                <a:t>май-ноябрь 2022 г.</a:t>
              </a:r>
            </a:p>
            <a:p>
              <a:pPr marL="0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endParaRPr lang="ru-RU" sz="1000" dirty="0">
                <a:solidFill>
                  <a:schemeClr val="bg1"/>
                </a:solidFill>
                <a:latin typeface="Noir Pro Light" panose="00000400000000000000" pitchFamily="50" charset="0"/>
                <a:cs typeface="Arial" panose="020B0604020202020204" pitchFamily="34" charset="0"/>
              </a:endParaRPr>
            </a:p>
            <a:p>
              <a:pPr marL="0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cs typeface="Arial" panose="020B0604020202020204" pitchFamily="34" charset="0"/>
                </a:rPr>
                <a:t>2 этап: </a:t>
              </a:r>
            </a:p>
            <a:p>
              <a:pPr marL="0" marR="0" lvl="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cs typeface="Arial" panose="020B0604020202020204" pitchFamily="34" charset="0"/>
                </a:rPr>
                <a:t>с июня 2023г. по </a:t>
              </a:r>
              <a:r>
                <a:rPr kumimoji="0" lang="ru-R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cs typeface="Arial" panose="020B0604020202020204" pitchFamily="34" charset="0"/>
                </a:rPr>
                <a:t>н.в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Noir Pro Light" panose="00000400000000000000" pitchFamily="50" charset="0"/>
                  <a:cs typeface="Arial" panose="020B0604020202020204" pitchFamily="34" charset="0"/>
                </a:rPr>
                <a:t>. </a:t>
              </a:r>
              <a:endParaRPr kumimoji="0" lang="ru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 Light" panose="000004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6C86E9D-1FB2-4430-AF44-6DE6531DA519}"/>
                </a:ext>
              </a:extLst>
            </p:cNvPr>
            <p:cNvSpPr txBox="1"/>
            <p:nvPr/>
          </p:nvSpPr>
          <p:spPr>
            <a:xfrm>
              <a:off x="2037562" y="3543596"/>
              <a:ext cx="107170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effectLst/>
                  <a:latin typeface="Noir Pro" panose="00000500000000000000" pitchFamily="50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Лесничеств </a:t>
              </a:r>
              <a:endParaRPr lang="ru-RU" sz="1200" dirty="0">
                <a:solidFill>
                  <a:schemeClr val="bg1"/>
                </a:solidFill>
                <a:latin typeface="Noir Pro" panose="00000500000000000000" pitchFamily="50" charset="0"/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D14D3AF-2F56-4CB0-942D-7294001CA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786" t="25722" r="27178" b="10154"/>
            <a:stretch/>
          </p:blipFill>
          <p:spPr>
            <a:xfrm>
              <a:off x="678094" y="3455548"/>
              <a:ext cx="1085631" cy="1371104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E1CCD7B-206F-44F8-B726-105154A7FE21}"/>
              </a:ext>
            </a:extLst>
          </p:cNvPr>
          <p:cNvSpPr txBox="1"/>
          <p:nvPr/>
        </p:nvSpPr>
        <p:spPr>
          <a:xfrm>
            <a:off x="1876734" y="3717649"/>
            <a:ext cx="730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Noir Pro Bold" panose="00000800000000000000" pitchFamily="50" charset="0"/>
                <a:cs typeface="Arial" panose="020B0604020202020204" pitchFamily="34" charset="0"/>
              </a:rPr>
              <a:t>8</a:t>
            </a:r>
            <a:endParaRPr lang="ru-RU" sz="2000" dirty="0"/>
          </a:p>
        </p:txBody>
      </p:sp>
      <p:sp>
        <p:nvSpPr>
          <p:cNvPr id="37" name="Прямоугольник 3">
            <a:extLst>
              <a:ext uri="{FF2B5EF4-FFF2-40B4-BE49-F238E27FC236}">
                <a16:creationId xmlns:a16="http://schemas.microsoft.com/office/drawing/2014/main" id="{2B0DF651-FACC-41C8-92CC-44791C269865}"/>
              </a:ext>
            </a:extLst>
          </p:cNvPr>
          <p:cNvSpPr/>
          <p:nvPr/>
        </p:nvSpPr>
        <p:spPr>
          <a:xfrm>
            <a:off x="611367" y="5917979"/>
            <a:ext cx="2673668" cy="642262"/>
          </a:xfrm>
          <a:prstGeom prst="rect">
            <a:avLst/>
          </a:prstGeom>
          <a:solidFill>
            <a:srgbClr val="00B0F0"/>
          </a:solidFill>
        </p:spPr>
        <p:txBody>
          <a:bodyPr wrap="square" anchor="ctr">
            <a:no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API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Прямоугольник 3">
            <a:extLst>
              <a:ext uri="{FF2B5EF4-FFF2-40B4-BE49-F238E27FC236}">
                <a16:creationId xmlns:a16="http://schemas.microsoft.com/office/drawing/2014/main" id="{D22CBC15-08A8-4550-BDD8-EEA82178EE04}"/>
              </a:ext>
            </a:extLst>
          </p:cNvPr>
          <p:cNvSpPr/>
          <p:nvPr/>
        </p:nvSpPr>
        <p:spPr>
          <a:xfrm>
            <a:off x="3367101" y="5917979"/>
            <a:ext cx="2673670" cy="642262"/>
          </a:xfrm>
          <a:prstGeom prst="rect">
            <a:avLst/>
          </a:prstGeom>
          <a:solidFill>
            <a:srgbClr val="00B0F0"/>
          </a:solidFill>
        </p:spPr>
        <p:txBody>
          <a:bodyPr wrap="square" anchor="ctr">
            <a:no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API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Прямоугольник 3">
            <a:extLst>
              <a:ext uri="{FF2B5EF4-FFF2-40B4-BE49-F238E27FC236}">
                <a16:creationId xmlns:a16="http://schemas.microsoft.com/office/drawing/2014/main" id="{7BBBB3C3-BCC8-46D1-BE72-DCFCAFAD120B}"/>
              </a:ext>
            </a:extLst>
          </p:cNvPr>
          <p:cNvSpPr/>
          <p:nvPr/>
        </p:nvSpPr>
        <p:spPr>
          <a:xfrm>
            <a:off x="6137034" y="5917979"/>
            <a:ext cx="2673668" cy="646330"/>
          </a:xfrm>
          <a:prstGeom prst="rect">
            <a:avLst/>
          </a:prstGeom>
          <a:solidFill>
            <a:srgbClr val="00B0F0"/>
          </a:solidFill>
        </p:spPr>
        <p:txBody>
          <a:bodyPr wrap="square" anchor="ctr">
            <a:no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Отчеты/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Arial" panose="020B0604020202020204" pitchFamily="34" charset="0"/>
              </a:rPr>
              <a:t>API</a:t>
            </a:r>
            <a:endParaRPr kumimoji="0" lang="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Прямоугольник 3">
            <a:extLst>
              <a:ext uri="{FF2B5EF4-FFF2-40B4-BE49-F238E27FC236}">
                <a16:creationId xmlns:a16="http://schemas.microsoft.com/office/drawing/2014/main" id="{90B66E6E-A452-417E-9E86-C68E9B6ABF0D}"/>
              </a:ext>
            </a:extLst>
          </p:cNvPr>
          <p:cNvSpPr/>
          <p:nvPr/>
        </p:nvSpPr>
        <p:spPr>
          <a:xfrm>
            <a:off x="8906965" y="5906771"/>
            <a:ext cx="2673668" cy="642262"/>
          </a:xfrm>
          <a:prstGeom prst="rect">
            <a:avLst/>
          </a:prstGeom>
          <a:solidFill>
            <a:srgbClr val="00B0F0"/>
          </a:solidFill>
        </p:spPr>
        <p:txBody>
          <a:bodyPr wrap="square" anchor="ctr">
            <a:noAutofit/>
          </a:bodyPr>
          <a:lstStyle/>
          <a:p>
            <a:pPr marL="0" marR="0" lvl="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ru-RU" sz="2000" dirty="0">
                <a:solidFill>
                  <a:schemeClr val="bg1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Сервис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F5C104D-3727-4F8B-99F9-B9A3B8A793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73" r="8115"/>
          <a:stretch/>
        </p:blipFill>
        <p:spPr>
          <a:xfrm>
            <a:off x="3531418" y="3622973"/>
            <a:ext cx="1172242" cy="19895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9C9318-FDE1-6CE3-EDF5-1E9BA593B2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867"/>
          <a:stretch/>
        </p:blipFill>
        <p:spPr>
          <a:xfrm>
            <a:off x="4788729" y="3622973"/>
            <a:ext cx="1091108" cy="198956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509727-C73B-4DED-BDFF-081D80AC0FE4}"/>
              </a:ext>
            </a:extLst>
          </p:cNvPr>
          <p:cNvSpPr/>
          <p:nvPr/>
        </p:nvSpPr>
        <p:spPr>
          <a:xfrm>
            <a:off x="608595" y="5217963"/>
            <a:ext cx="2676440" cy="7139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8D6F8B-378B-42B8-B002-BCFE5EEC6E55}"/>
              </a:ext>
            </a:extLst>
          </p:cNvPr>
          <p:cNvSpPr txBox="1"/>
          <p:nvPr/>
        </p:nvSpPr>
        <p:spPr>
          <a:xfrm>
            <a:off x="604205" y="5337139"/>
            <a:ext cx="2659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ИИ на </a:t>
            </a:r>
            <a:r>
              <a:rPr lang="ru-RU" sz="1200" dirty="0">
                <a:solidFill>
                  <a:srgbClr val="FFFF00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70% </a:t>
            </a:r>
            <a:r>
              <a:rPr lang="ru-RU" sz="1200" dirty="0">
                <a:solidFill>
                  <a:schemeClr val="bg1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быстрее и на </a:t>
            </a:r>
            <a:r>
              <a:rPr lang="ru-RU" sz="1200" dirty="0">
                <a:solidFill>
                  <a:srgbClr val="FFFF00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12% </a:t>
            </a:r>
            <a:r>
              <a:rPr lang="ru-RU" sz="1200" dirty="0">
                <a:solidFill>
                  <a:schemeClr val="bg1"/>
                </a:solidFill>
                <a:latin typeface="Noir Pro" panose="00000500000000000000" pitchFamily="50" charset="0"/>
                <a:cs typeface="Arial" panose="020B0604020202020204" pitchFamily="34" charset="0"/>
              </a:rPr>
              <a:t>точнее человека выявляет рубки</a:t>
            </a:r>
            <a:endParaRPr lang="ru-RU" sz="1200" dirty="0">
              <a:latin typeface="Noir Pro" panose="00000500000000000000" pitchFamily="50" charset="0"/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E84B8EE3-2826-4BAD-BB79-F90AAFD597A3}"/>
              </a:ext>
            </a:extLst>
          </p:cNvPr>
          <p:cNvGrpSpPr/>
          <p:nvPr/>
        </p:nvGrpSpPr>
        <p:grpSpPr>
          <a:xfrm>
            <a:off x="6316189" y="5034972"/>
            <a:ext cx="1371645" cy="732714"/>
            <a:chOff x="8344351" y="5304852"/>
            <a:chExt cx="1371645" cy="73271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56CEFD-522A-47CF-AD6B-89F719A75EC3}"/>
                </a:ext>
              </a:extLst>
            </p:cNvPr>
            <p:cNvSpPr txBox="1"/>
            <p:nvPr/>
          </p:nvSpPr>
          <p:spPr>
            <a:xfrm>
              <a:off x="8344351" y="5575901"/>
              <a:ext cx="13716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effectLst/>
                  <a:latin typeface="Noir Pro" panose="00000500000000000000" pitchFamily="50" charset="0"/>
                  <a:ea typeface="Times New Roman" panose="02020603050405020304" pitchFamily="18" charset="0"/>
                </a:rPr>
                <a:t>объектов строительства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F5708BB-9824-440A-A5A3-FD329D1DFCD4}"/>
                </a:ext>
              </a:extLst>
            </p:cNvPr>
            <p:cNvSpPr txBox="1"/>
            <p:nvPr/>
          </p:nvSpPr>
          <p:spPr>
            <a:xfrm>
              <a:off x="8351751" y="5304852"/>
              <a:ext cx="94145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Noir Pro Bold" panose="00000800000000000000" pitchFamily="50" charset="0"/>
                  <a:cs typeface="Arial" panose="020B0604020202020204" pitchFamily="34" charset="0"/>
                </a:rPr>
                <a:t>300+</a:t>
              </a:r>
              <a:endParaRPr lang="ru-RU" sz="1600" dirty="0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AB8F1-BC97-4855-38E4-5B246CA3E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8468" y="3623284"/>
            <a:ext cx="2370799" cy="11756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61E034-2F4B-4C7E-37A1-B88CD6DA9F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3788" y="4720010"/>
            <a:ext cx="695088" cy="995905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7F0C57-C2C5-45D8-AA7D-4A0AA59CA7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7762"/>
          <a:stretch/>
        </p:blipFill>
        <p:spPr>
          <a:xfrm>
            <a:off x="9117625" y="3619439"/>
            <a:ext cx="2321832" cy="20485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72113A-E318-DF09-3BC8-8CF892215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32" y="981907"/>
            <a:ext cx="659280" cy="905866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3711AF2D-F761-727E-C2F7-A3238C0B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00382-09F0-4B93-B801-9A36656163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Noir Pro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8512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1901</Words>
  <Application>Microsoft Office PowerPoint</Application>
  <PresentationFormat>Широкоэкранный</PresentationFormat>
  <Paragraphs>503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6" baseType="lpstr">
      <vt:lpstr>Arial</vt:lpstr>
      <vt:lpstr>Calibri</vt:lpstr>
      <vt:lpstr>Calibri Light</vt:lpstr>
      <vt:lpstr>Inter</vt:lpstr>
      <vt:lpstr>Noir Pro</vt:lpstr>
      <vt:lpstr>Noir Pro Bold</vt:lpstr>
      <vt:lpstr>Noir Pro Bold Italic</vt:lpstr>
      <vt:lpstr>Noir Pro Light</vt:lpstr>
      <vt:lpstr>Noir Pro Medium</vt:lpstr>
      <vt:lpstr>Noir Pro Semi Bold</vt:lpstr>
      <vt:lpstr>Roboto</vt:lpstr>
      <vt:lpstr>Roboto Light</vt:lpstr>
      <vt:lpstr>VTB Group Book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Активность РОИВ по использованию  ДЗЗ продуктов «Цифровой Земли»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 Черных</dc:creator>
  <cp:lastModifiedBy>User</cp:lastModifiedBy>
  <cp:revision>294</cp:revision>
  <dcterms:created xsi:type="dcterms:W3CDTF">2024-02-18T11:54:03Z</dcterms:created>
  <dcterms:modified xsi:type="dcterms:W3CDTF">2024-08-22T15:07:03Z</dcterms:modified>
</cp:coreProperties>
</file>