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79" r:id="rId5"/>
    <p:sldId id="281" r:id="rId6"/>
    <p:sldId id="282" r:id="rId7"/>
    <p:sldId id="278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3033"/>
    <a:srgbClr val="008E5B"/>
    <a:srgbClr val="F2C0C1"/>
    <a:srgbClr val="C5E5D7"/>
    <a:srgbClr val="7CC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90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62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459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18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19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155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49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67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22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57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13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716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099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5288D-E110-4E17-B435-968F7143B998}" type="datetimeFigureOut">
              <a:rPr lang="ru-RU" smtClean="0"/>
              <a:t>20.08.2024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98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1288" y="4075714"/>
            <a:ext cx="5707988" cy="820273"/>
          </a:xfrm>
        </p:spPr>
        <p:txBody>
          <a:bodyPr>
            <a:noAutofit/>
          </a:bodyPr>
          <a:lstStyle/>
          <a:p>
            <a:pPr algn="l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Аминов Азат Римович- ведущий инженер маркшейдерско-землеустроительного центра ПАО «Татнефть»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3" y="4136371"/>
            <a:ext cx="396036" cy="2317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75" y="0"/>
            <a:ext cx="442595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1288" y="1707202"/>
            <a:ext cx="8029026" cy="1721798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ОСОБЕННОСТИ ВЫПОЛНЕНИЯ ИНЖЕНЕРНО-ГЕОДЕЗИЧЕСКИХ ИЗЫСКАНИЙ С ПРИМЕНЕНИЕМ </a:t>
            </a:r>
            <a:br>
              <a:rPr lang="ru-RU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БПЛА С ВЛС С НАПРАВЛЕНИЕМ РЕЗУЛЬТАТОВ НА ГЛАВГОСЭКСПЕРТИЗУ</a:t>
            </a:r>
            <a:endParaRPr lang="ru-RU" sz="2400" b="1" dirty="0">
              <a:solidFill>
                <a:srgbClr val="008E5B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650EE4-A9D0-4D80-8DF1-5FDAABF90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5647" y="0"/>
            <a:ext cx="11049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3" y="6037727"/>
            <a:ext cx="1798635" cy="8202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3" y="261449"/>
            <a:ext cx="2202792" cy="628862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45537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E29545-5BAA-4A08-B610-899F6CE07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726" y="419989"/>
            <a:ext cx="8679363" cy="6263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3E4A71-D28B-43EC-8723-F1DE4AA8C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11" y="1382108"/>
            <a:ext cx="6875874" cy="5155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643" y="278751"/>
            <a:ext cx="1103357" cy="110335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8" y="109808"/>
            <a:ext cx="1183552" cy="337885"/>
          </a:xfrm>
          <a:prstGeom prst="rect">
            <a:avLst/>
          </a:prstGeom>
        </p:spPr>
      </p:pic>
      <p:sp>
        <p:nvSpPr>
          <p:cNvPr id="13" name="Google Shape;62;p14"/>
          <p:cNvSpPr txBox="1">
            <a:spLocks/>
          </p:cNvSpPr>
          <p:nvPr/>
        </p:nvSpPr>
        <p:spPr>
          <a:xfrm>
            <a:off x="7039799" y="1266941"/>
            <a:ext cx="4600522" cy="461315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44500" algn="just">
              <a:buClr>
                <a:schemeClr val="dk1"/>
              </a:buClr>
              <a:buSzPts val="990"/>
            </a:pPr>
            <a:r>
              <a:rPr lang="ru-RU" sz="1800" b="1" dirty="0">
                <a:solidFill>
                  <a:srgbClr val="0A9B69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На сегодняшний день в ПАО «Татнефть» успешно реализуется проект по использованию беспилотных летальных аппаратов с воздушно-лазерным сканером, а также наземных лазерных сканеров для решения производственных задач.</a:t>
            </a:r>
          </a:p>
          <a:p>
            <a:pPr indent="444500" algn="just">
              <a:buClr>
                <a:schemeClr val="dk1"/>
              </a:buClr>
              <a:buSzPts val="990"/>
            </a:pPr>
            <a:r>
              <a:rPr lang="ru-RU" sz="1800" b="1" dirty="0">
                <a:solidFill>
                  <a:srgbClr val="0A9B69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В 2023 году в рамках ТНГФ был представлен успешно реализованный проект «Особенности выполнения инженерно- геодезических изысканий с применением БПЛА с ВЛС и направлением результатов на Главгосэкспертизу» с полученным решением: «Результаты инженерно-геодезических изысканий соответствуют действующим регламентам»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0F8C51-D929-4232-B5C7-0DB6C96BED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37" y="593403"/>
            <a:ext cx="915524" cy="651102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C6B10C45-9503-4B97-849E-BCC06862B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7467" y="147658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AA98685-E85D-4A1A-B17A-998147746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7467" y="19337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E65CC2-8EAA-4C5D-958D-BA9D1F77FF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821" y="3429000"/>
            <a:ext cx="475529" cy="34289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15BA3F-A903-4492-B88D-A3A12EC5F9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821" y="1"/>
            <a:ext cx="47552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16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3AC71C-3B3D-42B2-8549-8173AC82A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57" y="18367"/>
            <a:ext cx="11792471" cy="6839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3C514C-138B-4EC6-84BB-FA61AF0ECC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15667" b="4303"/>
          <a:stretch/>
        </p:blipFill>
        <p:spPr>
          <a:xfrm>
            <a:off x="540377" y="400396"/>
            <a:ext cx="4669653" cy="5152251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0" y="70628"/>
            <a:ext cx="1183552" cy="337810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BB12967-A747-4744-93B9-32794856657A}"/>
              </a:ext>
            </a:extLst>
          </p:cNvPr>
          <p:cNvSpPr/>
          <p:nvPr/>
        </p:nvSpPr>
        <p:spPr>
          <a:xfrm>
            <a:off x="5162149" y="4523002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457" y="5652503"/>
            <a:ext cx="848037" cy="848037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DA3654F-5EE5-408A-8257-3C55838930F5}"/>
              </a:ext>
            </a:extLst>
          </p:cNvPr>
          <p:cNvSpPr/>
          <p:nvPr/>
        </p:nvSpPr>
        <p:spPr>
          <a:xfrm>
            <a:off x="6366728" y="6231402"/>
            <a:ext cx="48323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со сканирующим тахеометром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Trimble SX-10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объекте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«Татнефть» </a:t>
            </a:r>
          </a:p>
        </p:txBody>
      </p:sp>
      <p:sp>
        <p:nvSpPr>
          <p:cNvPr id="11" name="Google Shape;62;p14">
            <a:extLst>
              <a:ext uri="{FF2B5EF4-FFF2-40B4-BE49-F238E27FC236}">
                <a16:creationId xmlns:a16="http://schemas.microsoft.com/office/drawing/2014/main" id="{C952BA3D-697B-4CA5-A18A-1C584E4BB041}"/>
              </a:ext>
            </a:extLst>
          </p:cNvPr>
          <p:cNvSpPr txBox="1">
            <a:spLocks/>
          </p:cNvSpPr>
          <p:nvPr/>
        </p:nvSpPr>
        <p:spPr>
          <a:xfrm>
            <a:off x="3681798" y="0"/>
            <a:ext cx="4828403" cy="479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400" b="1" dirty="0">
                <a:solidFill>
                  <a:srgbClr val="0A9B69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Подготовка и производство работ</a:t>
            </a:r>
          </a:p>
          <a:p>
            <a:pPr algn="l">
              <a:buClr>
                <a:schemeClr val="dk1"/>
              </a:buClr>
              <a:buSzPts val="990"/>
            </a:pPr>
            <a:endParaRPr lang="ru-RU" sz="2400" b="1" dirty="0">
              <a:solidFill>
                <a:srgbClr val="0A9B69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77295" y="6391354"/>
            <a:ext cx="479581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Настройка оборудования перед началом воздушно-лазерного сканирования объекта ПАО «Татнефть»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5AE81B-FD31-4C31-A2BA-DEF2F1442C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8" r="6835"/>
          <a:stretch/>
        </p:blipFill>
        <p:spPr>
          <a:xfrm>
            <a:off x="6366728" y="420129"/>
            <a:ext cx="4832300" cy="57929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6D0AD7-FFEC-475B-8D48-90310196D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9" t="18635" r="19967" b="40447"/>
          <a:stretch/>
        </p:blipFill>
        <p:spPr>
          <a:xfrm>
            <a:off x="540377" y="4444461"/>
            <a:ext cx="4669653" cy="20131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146B19-BFC2-462D-A7C6-F035309D30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999"/>
          <a:stretch/>
        </p:blipFill>
        <p:spPr>
          <a:xfrm>
            <a:off x="518427" y="4381875"/>
            <a:ext cx="4691603" cy="206845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CFAA841-2007-43D6-A8A2-FABA4C39E3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61" y="420129"/>
            <a:ext cx="943067" cy="78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26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50" y="123075"/>
            <a:ext cx="1183552" cy="3378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F5B448-5A71-4E21-B81D-842FD623A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82" y="739460"/>
            <a:ext cx="5878731" cy="6126969"/>
          </a:xfrm>
          <a:prstGeom prst="rect">
            <a:avLst/>
          </a:prstGeom>
        </p:spPr>
      </p:pic>
      <p:sp>
        <p:nvSpPr>
          <p:cNvPr id="13" name="Google Shape;62;p14">
            <a:extLst>
              <a:ext uri="{FF2B5EF4-FFF2-40B4-BE49-F238E27FC236}">
                <a16:creationId xmlns:a16="http://schemas.microsoft.com/office/drawing/2014/main" id="{9D0D67FD-9CBA-4CBF-9087-7F6DD574B90F}"/>
              </a:ext>
            </a:extLst>
          </p:cNvPr>
          <p:cNvSpPr txBox="1">
            <a:spLocks/>
          </p:cNvSpPr>
          <p:nvPr/>
        </p:nvSpPr>
        <p:spPr>
          <a:xfrm>
            <a:off x="2393501" y="112674"/>
            <a:ext cx="9536522" cy="479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400" b="1" dirty="0">
                <a:solidFill>
                  <a:srgbClr val="0A9B69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Оценка точности полученных материалов</a:t>
            </a:r>
          </a:p>
          <a:p>
            <a:pPr algn="l">
              <a:buClr>
                <a:schemeClr val="dk1"/>
              </a:buClr>
              <a:buSzPts val="990"/>
            </a:pPr>
            <a:endParaRPr lang="ru-RU" sz="2400" b="1" dirty="0">
              <a:solidFill>
                <a:srgbClr val="0A9B69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3605D2CE-B0C1-404F-897F-0D934B8D32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552251"/>
              </p:ext>
            </p:extLst>
          </p:nvPr>
        </p:nvGraphicFramePr>
        <p:xfrm>
          <a:off x="447644" y="1212436"/>
          <a:ext cx="5353051" cy="2159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852">
                  <a:extLst>
                    <a:ext uri="{9D8B030D-6E8A-4147-A177-3AD203B41FA5}">
                      <a16:colId xmlns:a16="http://schemas.microsoft.com/office/drawing/2014/main" val="3465635720"/>
                    </a:ext>
                  </a:extLst>
                </a:gridCol>
                <a:gridCol w="1020206">
                  <a:extLst>
                    <a:ext uri="{9D8B030D-6E8A-4147-A177-3AD203B41FA5}">
                      <a16:colId xmlns:a16="http://schemas.microsoft.com/office/drawing/2014/main" val="3923378118"/>
                    </a:ext>
                  </a:extLst>
                </a:gridCol>
                <a:gridCol w="972975">
                  <a:extLst>
                    <a:ext uri="{9D8B030D-6E8A-4147-A177-3AD203B41FA5}">
                      <a16:colId xmlns:a16="http://schemas.microsoft.com/office/drawing/2014/main" val="2732039049"/>
                    </a:ext>
                  </a:extLst>
                </a:gridCol>
                <a:gridCol w="680137">
                  <a:extLst>
                    <a:ext uri="{9D8B030D-6E8A-4147-A177-3AD203B41FA5}">
                      <a16:colId xmlns:a16="http://schemas.microsoft.com/office/drawing/2014/main" val="1837919097"/>
                    </a:ext>
                  </a:extLst>
                </a:gridCol>
                <a:gridCol w="642353">
                  <a:extLst>
                    <a:ext uri="{9D8B030D-6E8A-4147-A177-3AD203B41FA5}">
                      <a16:colId xmlns:a16="http://schemas.microsoft.com/office/drawing/2014/main" val="1316297832"/>
                    </a:ext>
                  </a:extLst>
                </a:gridCol>
                <a:gridCol w="708477">
                  <a:extLst>
                    <a:ext uri="{9D8B030D-6E8A-4147-A177-3AD203B41FA5}">
                      <a16:colId xmlns:a16="http://schemas.microsoft.com/office/drawing/2014/main" val="4147745307"/>
                    </a:ext>
                  </a:extLst>
                </a:gridCol>
                <a:gridCol w="716051">
                  <a:extLst>
                    <a:ext uri="{9D8B030D-6E8A-4147-A177-3AD203B41FA5}">
                      <a16:colId xmlns:a16="http://schemas.microsoft.com/office/drawing/2014/main" val="3372766341"/>
                    </a:ext>
                  </a:extLst>
                </a:gridCol>
              </a:tblGrid>
              <a:tr h="2696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Имя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008E5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 м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008E5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м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008E5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 м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008E5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dN. м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008E5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dE. м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008E5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dH. м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008E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410200"/>
                  </a:ext>
                </a:extLst>
              </a:tr>
              <a:tr h="3149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Rp1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**71462.325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**23839.466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*21.483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-0,031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0,017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0,032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999686"/>
                  </a:ext>
                </a:extLst>
              </a:tr>
              <a:tr h="3149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Rp6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**74042.699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**24387.672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*06.230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-0,037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-0,029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0,030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904975"/>
                  </a:ext>
                </a:extLst>
              </a:tr>
              <a:tr h="3149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Rp4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**72971.277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**23078.471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*35.990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0,035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-0,024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0,030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156362"/>
                  </a:ext>
                </a:extLst>
              </a:tr>
              <a:tr h="3149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Rp3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**72853.191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**22976.048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*37.821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0,020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0,016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0,027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275029"/>
                  </a:ext>
                </a:extLst>
              </a:tr>
              <a:tr h="3149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Rp5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**74086.857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**24353.922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*07.133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0,012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-0,025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0,029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606388"/>
                  </a:ext>
                </a:extLst>
              </a:tr>
              <a:tr h="3149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Rp2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**71504.400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**23807.421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*22.772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-0,018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-0,012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0,028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387707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3460B1-88F7-4D2B-BB04-A5002447489E}"/>
              </a:ext>
            </a:extLst>
          </p:cNvPr>
          <p:cNvSpPr/>
          <p:nvPr/>
        </p:nvSpPr>
        <p:spPr>
          <a:xfrm>
            <a:off x="5800695" y="5813007"/>
            <a:ext cx="633435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полученных данных соответствуют действующим техническим регламентам:</a:t>
            </a:r>
          </a:p>
          <a:p>
            <a:pPr marL="171450" lvl="0" indent="-171450">
              <a:buFontTx/>
              <a:buChar char="-"/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Свод правил СП 47.13330.2016. Инженерные изыскания для строительства. Основные положения» (утв. приказом Федерального агентства по строительству и жилищно-коммунальному хозяйству от 30 декабря 2016 г. №1033/</a:t>
            </a:r>
            <a:r>
              <a:rPr lang="ru-RU" sz="12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F7C1B6-45C9-4D24-B867-A11BD9E292F4}"/>
              </a:ext>
            </a:extLst>
          </p:cNvPr>
          <p:cNvSpPr/>
          <p:nvPr/>
        </p:nvSpPr>
        <p:spPr>
          <a:xfrm>
            <a:off x="5857647" y="796937"/>
            <a:ext cx="633435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работы:</a:t>
            </a:r>
          </a:p>
          <a:p>
            <a:pPr marL="285750" lvl="0" indent="-285750">
              <a:buFontTx/>
              <a:buChar char="-"/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Статистические измерения, раскладка марок;</a:t>
            </a:r>
          </a:p>
          <a:p>
            <a:pPr marL="285750" lvl="0" indent="-285750">
              <a:buFontTx/>
              <a:buChar char="-"/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Кредо ДАТ5 обработка статистических данных;</a:t>
            </a:r>
          </a:p>
          <a:p>
            <a:pPr marL="285750" lvl="0" indent="-285750">
              <a:buFontTx/>
              <a:buChar char="-"/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результатов ВЛС и НЛС.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FCE07F-5879-4A50-ABA8-E20941D2A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50" y="4587326"/>
            <a:ext cx="5353050" cy="227067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929A048-4012-4AA8-9851-57D1A89A8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21" y="3429000"/>
            <a:ext cx="475529" cy="34289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B3133D9-7980-4347-83CC-770DDBC9D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21" y="1"/>
            <a:ext cx="475529" cy="3428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B4E41C-CA25-4F1A-93B3-DEC83839E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15424"/>
            <a:ext cx="5231659" cy="428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37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>
            <a:extLst>
              <a:ext uri="{FF2B5EF4-FFF2-40B4-BE49-F238E27FC236}">
                <a16:creationId xmlns:a16="http://schemas.microsoft.com/office/drawing/2014/main" id="{876B8D10-4649-40D7-859E-A386C8662A1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90" y="2566"/>
            <a:ext cx="6096190" cy="46112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5804B2-3E4A-4D90-8C9E-0586C873B2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2" y="4071182"/>
            <a:ext cx="4830871" cy="26963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AB8B15-ED33-4405-9817-27BCCB44F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2" y="841303"/>
            <a:ext cx="11315890" cy="330194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9" y="193774"/>
            <a:ext cx="1183552" cy="337885"/>
          </a:xfrm>
          <a:prstGeom prst="rect">
            <a:avLst/>
          </a:prstGeom>
        </p:spPr>
      </p:pic>
      <p:sp>
        <p:nvSpPr>
          <p:cNvPr id="13" name="Google Shape;62;p14">
            <a:extLst>
              <a:ext uri="{FF2B5EF4-FFF2-40B4-BE49-F238E27FC236}">
                <a16:creationId xmlns:a16="http://schemas.microsoft.com/office/drawing/2014/main" id="{9D0D67FD-9CBA-4CBF-9087-7F6DD574B90F}"/>
              </a:ext>
            </a:extLst>
          </p:cNvPr>
          <p:cNvSpPr txBox="1">
            <a:spLocks/>
          </p:cNvSpPr>
          <p:nvPr/>
        </p:nvSpPr>
        <p:spPr>
          <a:xfrm>
            <a:off x="2393501" y="112674"/>
            <a:ext cx="9536522" cy="479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400" b="1" dirty="0">
                <a:solidFill>
                  <a:srgbClr val="0A9B69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Камеральная обработка данных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3D18E85-E880-4794-A767-A366080BA572}"/>
              </a:ext>
            </a:extLst>
          </p:cNvPr>
          <p:cNvSpPr/>
          <p:nvPr/>
        </p:nvSpPr>
        <p:spPr>
          <a:xfrm>
            <a:off x="5393384" y="4118584"/>
            <a:ext cx="608853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Лазерное сканирование выполнялось с достаточным перекрытием соседних станций и съёмкой размещенных на объекте меток для обеспечения процесса регистрации и полноты данных. Работы проводились с нескольких станций для захвата всех необходимых сторон и граней объектов и обеспечения полноты данных. В целях исключения шума во время проведения работ по сканированию исключено попадание посторонних объектов в область съемки.</a:t>
            </a:r>
          </a:p>
          <a:p>
            <a:pPr lvl="0">
              <a:defRPr/>
            </a:pPr>
            <a:r>
              <a:rPr lang="ru-RU"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уникальных объектов были созданы элементы согласно геометрическим размерам из модели в виде облака точек. Наименование элементов и основные характеристики узла были извлечены из проектной документации. Модели выполнялись в масштабе 1:1, геометрические параметры и взаимное расположение соответствует реальному положению.</a:t>
            </a:r>
          </a:p>
        </p:txBody>
      </p:sp>
      <p:pic>
        <p:nvPicPr>
          <p:cNvPr id="10" name="object 3">
            <a:extLst>
              <a:ext uri="{FF2B5EF4-FFF2-40B4-BE49-F238E27FC236}">
                <a16:creationId xmlns:a16="http://schemas.microsoft.com/office/drawing/2014/main" id="{5F2FA50B-9936-41DD-82E0-BC4A5BEEB33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716290" y="0"/>
            <a:ext cx="475710" cy="3429000"/>
          </a:xfrm>
          <a:prstGeom prst="rect">
            <a:avLst/>
          </a:prstGeom>
        </p:spPr>
      </p:pic>
      <p:grpSp>
        <p:nvGrpSpPr>
          <p:cNvPr id="11" name="object 4">
            <a:extLst>
              <a:ext uri="{FF2B5EF4-FFF2-40B4-BE49-F238E27FC236}">
                <a16:creationId xmlns:a16="http://schemas.microsoft.com/office/drawing/2014/main" id="{E8685689-EDE5-4A14-9342-62855A5036E2}"/>
              </a:ext>
            </a:extLst>
          </p:cNvPr>
          <p:cNvGrpSpPr/>
          <p:nvPr/>
        </p:nvGrpSpPr>
        <p:grpSpPr>
          <a:xfrm>
            <a:off x="18965" y="6374497"/>
            <a:ext cx="288925" cy="393065"/>
            <a:chOff x="206434" y="3281831"/>
            <a:chExt cx="288925" cy="393065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54154307-20C8-4131-A798-3767314F8DD5}"/>
                </a:ext>
              </a:extLst>
            </p:cNvPr>
            <p:cNvSpPr/>
            <p:nvPr/>
          </p:nvSpPr>
          <p:spPr>
            <a:xfrm>
              <a:off x="240116" y="3531394"/>
              <a:ext cx="255270" cy="143510"/>
            </a:xfrm>
            <a:custGeom>
              <a:avLst/>
              <a:gdLst/>
              <a:ahLst/>
              <a:cxnLst/>
              <a:rect l="l" t="t" r="r" b="b"/>
              <a:pathLst>
                <a:path w="255270" h="143510">
                  <a:moveTo>
                    <a:pt x="219413" y="0"/>
                  </a:moveTo>
                  <a:lnTo>
                    <a:pt x="182961" y="10489"/>
                  </a:lnTo>
                  <a:lnTo>
                    <a:pt x="150918" y="31206"/>
                  </a:lnTo>
                  <a:lnTo>
                    <a:pt x="128447" y="50392"/>
                  </a:lnTo>
                  <a:lnTo>
                    <a:pt x="104373" y="70333"/>
                  </a:lnTo>
                  <a:lnTo>
                    <a:pt x="71797" y="90274"/>
                  </a:lnTo>
                  <a:lnTo>
                    <a:pt x="35434" y="100126"/>
                  </a:lnTo>
                  <a:lnTo>
                    <a:pt x="0" y="89797"/>
                  </a:lnTo>
                  <a:lnTo>
                    <a:pt x="4518" y="95683"/>
                  </a:lnTo>
                  <a:lnTo>
                    <a:pt x="34427" y="120524"/>
                  </a:lnTo>
                  <a:lnTo>
                    <a:pt x="107225" y="143421"/>
                  </a:lnTo>
                  <a:lnTo>
                    <a:pt x="151507" y="136706"/>
                  </a:lnTo>
                  <a:lnTo>
                    <a:pt x="191733" y="116968"/>
                  </a:lnTo>
                  <a:lnTo>
                    <a:pt x="224608" y="87394"/>
                  </a:lnTo>
                  <a:lnTo>
                    <a:pt x="246833" y="51173"/>
                  </a:lnTo>
                  <a:lnTo>
                    <a:pt x="255113" y="11494"/>
                  </a:lnTo>
                  <a:lnTo>
                    <a:pt x="219413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6">
              <a:extLst>
                <a:ext uri="{FF2B5EF4-FFF2-40B4-BE49-F238E27FC236}">
                  <a16:creationId xmlns:a16="http://schemas.microsoft.com/office/drawing/2014/main" id="{C90FE7AD-90E3-4B2C-97C0-6BE13C2689C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6434" y="3281831"/>
              <a:ext cx="287103" cy="340710"/>
            </a:xfrm>
            <a:prstGeom prst="rect">
              <a:avLst/>
            </a:prstGeom>
          </p:spPr>
        </p:pic>
      </p:grpSp>
      <p:pic>
        <p:nvPicPr>
          <p:cNvPr id="15" name="object 7">
            <a:extLst>
              <a:ext uri="{FF2B5EF4-FFF2-40B4-BE49-F238E27FC236}">
                <a16:creationId xmlns:a16="http://schemas.microsoft.com/office/drawing/2014/main" id="{8A2B0ED3-F985-45AE-B161-F03411C140A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7976" y="6387889"/>
            <a:ext cx="1803849" cy="357437"/>
          </a:xfrm>
          <a:prstGeom prst="rect">
            <a:avLst/>
          </a:prstGeom>
        </p:spPr>
      </p:pic>
      <p:pic>
        <p:nvPicPr>
          <p:cNvPr id="16" name="object 3">
            <a:extLst>
              <a:ext uri="{FF2B5EF4-FFF2-40B4-BE49-F238E27FC236}">
                <a16:creationId xmlns:a16="http://schemas.microsoft.com/office/drawing/2014/main" id="{83CAB211-DEA3-4D03-9630-67675DDA080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716290" y="3429000"/>
            <a:ext cx="47571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33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B10A72-33CA-4675-8DB3-A18E96EF4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1" y="0"/>
            <a:ext cx="9502589" cy="6858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4" y="183264"/>
            <a:ext cx="1183552" cy="337885"/>
          </a:xfrm>
          <a:prstGeom prst="rect">
            <a:avLst/>
          </a:prstGeom>
        </p:spPr>
      </p:pic>
      <p:sp>
        <p:nvSpPr>
          <p:cNvPr id="13" name="Google Shape;62;p14">
            <a:extLst>
              <a:ext uri="{FF2B5EF4-FFF2-40B4-BE49-F238E27FC236}">
                <a16:creationId xmlns:a16="http://schemas.microsoft.com/office/drawing/2014/main" id="{9D0D67FD-9CBA-4CBF-9087-7F6DD574B90F}"/>
              </a:ext>
            </a:extLst>
          </p:cNvPr>
          <p:cNvSpPr txBox="1">
            <a:spLocks/>
          </p:cNvSpPr>
          <p:nvPr/>
        </p:nvSpPr>
        <p:spPr>
          <a:xfrm>
            <a:off x="1885501" y="139646"/>
            <a:ext cx="5004249" cy="479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1800" b="1" dirty="0">
                <a:solidFill>
                  <a:srgbClr val="0A9B69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Геодезическая сеть специального назначения ПАО «Татнефть»</a:t>
            </a:r>
          </a:p>
          <a:p>
            <a:pPr algn="l">
              <a:buClr>
                <a:schemeClr val="dk1"/>
              </a:buClr>
              <a:buSzPts val="990"/>
            </a:pPr>
            <a:endParaRPr lang="ru-RU" sz="1800" b="1" dirty="0">
              <a:solidFill>
                <a:srgbClr val="0A9B69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3460B1-88F7-4D2B-BB04-A5002447489E}"/>
              </a:ext>
            </a:extLst>
          </p:cNvPr>
          <p:cNvSpPr/>
          <p:nvPr/>
        </p:nvSpPr>
        <p:spPr>
          <a:xfrm>
            <a:off x="5776618" y="51259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опорной сети выполнено с использованием данных референцных</a:t>
            </a:r>
          </a:p>
          <a:p>
            <a:pPr lvl="0"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станций геодезической сети специального назначения ПАО «Татнефть»: ALMN, BAVL,</a:t>
            </a:r>
          </a:p>
          <a:p>
            <a:pPr lvl="0"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MKTM, GZU1, ELHN, AZNN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16092D-4852-4928-BEB4-87771DF003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831"/>
          <a:stretch/>
        </p:blipFill>
        <p:spPr>
          <a:xfrm>
            <a:off x="488394" y="716275"/>
            <a:ext cx="5057273" cy="44096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0F240B-06A1-40F9-B5BB-6B61ED5B1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618" y="716274"/>
            <a:ext cx="6153406" cy="440966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3D18E85-E880-4794-A767-A366080BA572}"/>
              </a:ext>
            </a:extLst>
          </p:cNvPr>
          <p:cNvSpPr/>
          <p:nvPr/>
        </p:nvSpPr>
        <p:spPr>
          <a:xfrm>
            <a:off x="2154675" y="5223500"/>
            <a:ext cx="17247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ГССН ПАО «Татнефть»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4BCCA0-14A3-4099-B454-8CD1E5093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940" y="0"/>
            <a:ext cx="475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83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567FC2-6092-4728-9435-7EE9D5BCE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512" y="0"/>
            <a:ext cx="475488" cy="6858000"/>
          </a:xfrm>
          <a:prstGeom prst="rect">
            <a:avLst/>
          </a:prstGeom>
        </p:spPr>
      </p:pic>
      <p:sp>
        <p:nvSpPr>
          <p:cNvPr id="13" name="Google Shape;62;p14"/>
          <p:cNvSpPr txBox="1">
            <a:spLocks/>
          </p:cNvSpPr>
          <p:nvPr/>
        </p:nvSpPr>
        <p:spPr>
          <a:xfrm>
            <a:off x="1594023" y="193774"/>
            <a:ext cx="10292798" cy="11778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chemeClr val="dk1"/>
              </a:buClr>
              <a:buSzPts val="990"/>
            </a:pPr>
            <a:r>
              <a:rPr lang="ru-RU" sz="2400" b="1" dirty="0">
                <a:solidFill>
                  <a:srgbClr val="0A9B69"/>
                </a:solidFill>
                <a:latin typeface="Montserrat Medium" panose="00000600000000000000" pitchFamily="2" charset="-52"/>
                <a:ea typeface="Montserrat SemiBold"/>
                <a:cs typeface="Gotham Pro" panose="02000503040000020004" pitchFamily="2" charset="0"/>
                <a:sym typeface="Montserrat SemiBold"/>
              </a:rPr>
              <a:t>Сводное экспертное заключение по результатам оказания консультационных услуг от ФАУ «ГЛАВГОСЭКСПЕРТИЗА РОССИИ»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9" y="193774"/>
            <a:ext cx="1183552" cy="3378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E2345D-C6E4-43BC-9304-254C43794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781" y="1370968"/>
            <a:ext cx="4388952" cy="53486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169E74-3CBE-48C4-9D2F-0757E03E0E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7" y="626012"/>
            <a:ext cx="993579" cy="65060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E0B9F-FDA5-4B4B-8CF4-1536E7ED8E73}"/>
              </a:ext>
            </a:extLst>
          </p:cNvPr>
          <p:cNvSpPr/>
          <p:nvPr/>
        </p:nvSpPr>
        <p:spPr>
          <a:xfrm>
            <a:off x="6364781" y="1587843"/>
            <a:ext cx="4552414" cy="407773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239B38-9ED2-4D0E-9821-A67A6D3086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693" y="1513398"/>
            <a:ext cx="557468" cy="5566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BF9559-0626-47ED-9928-92BF044BAC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10" r="1618"/>
          <a:stretch/>
        </p:blipFill>
        <p:spPr>
          <a:xfrm>
            <a:off x="256081" y="1513398"/>
            <a:ext cx="6108700" cy="410845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16762DF-BF79-4765-B1FF-4FE4B2424DEE}"/>
              </a:ext>
            </a:extLst>
          </p:cNvPr>
          <p:cNvSpPr/>
          <p:nvPr/>
        </p:nvSpPr>
        <p:spPr>
          <a:xfrm>
            <a:off x="158749" y="5621848"/>
            <a:ext cx="59833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полученным 3Д-моделям объектов Компании формируется топографический план объекта с нанесением имеющихся подземных коммуникаций.</a:t>
            </a:r>
          </a:p>
        </p:txBody>
      </p:sp>
    </p:spTree>
    <p:extLst>
      <p:ext uri="{BB962C8B-B14F-4D97-AF65-F5344CB8AC3E}">
        <p14:creationId xmlns:p14="http://schemas.microsoft.com/office/powerpoint/2010/main" val="3787811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DAB38E-71F5-4B6E-9B97-100B80938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614"/>
            <a:ext cx="6298403" cy="558138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381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AFBAC2-C796-4096-BC32-1CD3BFC18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403" y="1276615"/>
            <a:ext cx="5893597" cy="55813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91641" y="601721"/>
            <a:ext cx="5796909" cy="596924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008E5B"/>
                </a:solidFill>
                <a:latin typeface="Montserrat Medium" panose="00000600000000000000" pitchFamily="2" charset="-52"/>
                <a:cs typeface="Gotham Pro" panose="02000503040000020004" pitchFamily="2" charset="0"/>
              </a:rPr>
              <a:t>СПАСИБО ЗА ВНИМАНИЕ!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2" y="271321"/>
            <a:ext cx="2202792" cy="6288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75" y="0"/>
            <a:ext cx="442595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6" y="5986832"/>
            <a:ext cx="1798635" cy="82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659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11821</TotalTime>
  <Words>455</Words>
  <Application>Microsoft Office PowerPoint</Application>
  <PresentationFormat>Широкоэкранный</PresentationFormat>
  <Paragraphs>75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8" baseType="lpstr">
      <vt:lpstr>Andale Sans UI;Arial Unicode MS</vt:lpstr>
      <vt:lpstr>Arial</vt:lpstr>
      <vt:lpstr>Calibri</vt:lpstr>
      <vt:lpstr>Calibri Light</vt:lpstr>
      <vt:lpstr>Gotham Pro</vt:lpstr>
      <vt:lpstr>Montserrat Medium</vt:lpstr>
      <vt:lpstr>Montserrat SemiBold</vt:lpstr>
      <vt:lpstr>Times New Roman</vt:lpstr>
      <vt:lpstr>Verdana</vt:lpstr>
      <vt:lpstr>Тема Office</vt:lpstr>
      <vt:lpstr>ОСОБЕННОСТИ ВЫПОЛНЕНИЯ ИНЖЕНЕРНО-ГЕОДЕЗИЧЕСКИХ ИЗЫСКАНИЙ С ПРИМЕНЕНИЕМ  БПЛА С ВЛС С НАПРАВЛЕНИЕМ РЕЗУЛЬТАТОВ НА ГЛАВГОСЭКСПЕРТИЗУ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РЕГИОНАЛЬНАЯ КОНФЕРЕНЦИЯ ТРУДОВЫХ КОЛЛЕКТИВОВ ГРУППЫ «ТАТНЕФТЬ»</dc:title>
  <dc:creator>Мария Степанова</dc:creator>
  <cp:lastModifiedBy>Аминов Азат Римович</cp:lastModifiedBy>
  <cp:revision>160</cp:revision>
  <dcterms:created xsi:type="dcterms:W3CDTF">2023-04-24T06:50:16Z</dcterms:created>
  <dcterms:modified xsi:type="dcterms:W3CDTF">2024-08-20T10:17:42Z</dcterms:modified>
</cp:coreProperties>
</file>