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5" r:id="rId3"/>
    <p:sldId id="494" r:id="rId4"/>
    <p:sldId id="490" r:id="rId5"/>
    <p:sldId id="492" r:id="rId6"/>
    <p:sldId id="463" r:id="rId7"/>
    <p:sldId id="493" r:id="rId8"/>
    <p:sldId id="462" r:id="rId9"/>
    <p:sldId id="484" r:id="rId10"/>
    <p:sldId id="479" r:id="rId11"/>
    <p:sldId id="481" r:id="rId12"/>
    <p:sldId id="480" r:id="rId13"/>
    <p:sldId id="476" r:id="rId14"/>
    <p:sldId id="464" r:id="rId15"/>
    <p:sldId id="465" r:id="rId16"/>
    <p:sldId id="468" r:id="rId17"/>
    <p:sldId id="466" r:id="rId18"/>
    <p:sldId id="477" r:id="rId19"/>
    <p:sldId id="478" r:id="rId20"/>
    <p:sldId id="489" r:id="rId21"/>
    <p:sldId id="471" r:id="rId22"/>
    <p:sldId id="469" r:id="rId23"/>
    <p:sldId id="277" r:id="rId24"/>
    <p:sldId id="266" r:id="rId25"/>
    <p:sldId id="279" r:id="rId26"/>
    <p:sldId id="483" r:id="rId27"/>
    <p:sldId id="486" r:id="rId28"/>
    <p:sldId id="461" r:id="rId29"/>
    <p:sldId id="485" r:id="rId30"/>
    <p:sldId id="270" r:id="rId31"/>
    <p:sldId id="261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BB5"/>
    <a:srgbClr val="005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23" autoAdjust="0"/>
    <p:restoredTop sz="92841" autoAdjust="0"/>
  </p:normalViewPr>
  <p:slideViewPr>
    <p:cSldViewPr>
      <p:cViewPr varScale="1">
        <p:scale>
          <a:sx n="141" d="100"/>
          <a:sy n="141" d="100"/>
        </p:scale>
        <p:origin x="984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1BDCD-EBE6-4678-8413-13BFAA387E1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570D4-9143-4E91-8959-8D963457B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6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035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856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13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aseline="0" dirty="0"/>
              <a:t>Станции СВАГП – Самара, Оренбург, Пенза, Ульяновск, Чебоксары</a:t>
            </a: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635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331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29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aseline="0" dirty="0"/>
              <a:t>«Стабильные» станции имеют периоды измерений 3 года и более</a:t>
            </a: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404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rgbClr val="FFFFFF"/>
                </a:solidFill>
                <a:effectLst/>
                <a:latin typeface="+mn-lt"/>
              </a:rPr>
              <a:t>По состоянию на июнь 2022 года общая протяженность выработок рудника превышает 40 км.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292929"/>
                </a:solidFill>
                <a:effectLst/>
                <a:latin typeface="+mn-lt"/>
              </a:rPr>
              <a:t>Светлинское золоторудное месторождение (Челябинская область)</a:t>
            </a:r>
          </a:p>
          <a:p>
            <a:pPr algn="just"/>
            <a:r>
              <a:rPr lang="ru-RU" b="0" i="0" dirty="0">
                <a:solidFill>
                  <a:srgbClr val="292929"/>
                </a:solidFill>
                <a:effectLst/>
                <a:latin typeface="+mn-lt"/>
              </a:rPr>
              <a:t>Одним из крупнейших золотых месторождений в России на сегодняшний день считается Светлинское месторождение, которое  эксплуатируется карьером с 1992 г.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791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aseline="0" dirty="0"/>
              <a:t>«Стабильные» станции имеют периоды измерений 3 года и более</a:t>
            </a: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94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430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6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03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716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Центральным пунктом сети первого уровня следует выбрать пункт MAKT ТГРУ ПАО «Татнефть» (пос. Н. Мактама Альметьевского р-на) а в</a:t>
            </a:r>
          </a:p>
          <a:p>
            <a:r>
              <a:rPr lang="ru-RU" sz="1200" dirty="0"/>
              <a:t>качестве дополнительных, один из наиболее стабильных пунктов, расположенного на</a:t>
            </a:r>
          </a:p>
          <a:p>
            <a:r>
              <a:rPr lang="ru-RU" sz="1200" dirty="0" err="1"/>
              <a:t>Ашальчинском</a:t>
            </a:r>
            <a:r>
              <a:rPr lang="ru-RU" sz="1200" dirty="0"/>
              <a:t> месторождении сверхвязких нефтей – пункт GZU1, а также пункт</a:t>
            </a:r>
          </a:p>
          <a:p>
            <a:r>
              <a:rPr lang="ru-RU" sz="1200" dirty="0"/>
              <a:t>заложенный на здании ТатНИПИнефть (г. Бугульма). Поскольку на пункте MAKT и</a:t>
            </a:r>
          </a:p>
          <a:p>
            <a:r>
              <a:rPr lang="ru-RU" sz="1200" dirty="0"/>
              <a:t>пункте GZU1 </a:t>
            </a:r>
            <a:r>
              <a:rPr lang="ru-RU" sz="1200" dirty="0" err="1"/>
              <a:t>Ашальчинского</a:t>
            </a:r>
            <a:r>
              <a:rPr lang="ru-RU" sz="1200" dirty="0"/>
              <a:t> месторождения сверхвязких нефтей ГНСС наблюдения</a:t>
            </a:r>
          </a:p>
          <a:p>
            <a:r>
              <a:rPr lang="ru-RU" sz="1200" dirty="0"/>
              <a:t>ведутся постоянно, это позволит практически ежесуточно контролировать стабильность</a:t>
            </a:r>
          </a:p>
          <a:p>
            <a:r>
              <a:rPr lang="ru-RU" sz="1200" dirty="0"/>
              <a:t>пунктов первого уровня ГССН ПАО «Татнефть», а относительно них и стабильность</a:t>
            </a:r>
          </a:p>
          <a:p>
            <a:r>
              <a:rPr lang="ru-RU" sz="1200" dirty="0"/>
              <a:t>пунктов ГССН второго уровня.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95976-5AB7-4BD4-BC9F-765738FA10A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205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52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02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666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7766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9611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714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5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590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446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IGS станции с возможностью рисовки временных серий от AIUB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Исходной геодезической основой для базового пункта являются станции международной ГНСС сети IGS. Привязка базового пункта к пунктам отсчетной сети ITRF (в геоцентрической системе координат ITRS) осуществляется посредством организации длительных (не менее 2 суток) сеансов спутниковых наблюдений. Координаты базового пункта определяются относительно не менее трех близлежащих IGS-пунктов в геоцентрической системе координат со СКП не более 20-30 мм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181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35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375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451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800" b="1" i="0" u="none" strike="noStrike" baseline="0" dirty="0">
                <a:latin typeface="Calibri-Bold"/>
              </a:rPr>
              <a:t>ОСНОВНЫЕ ЦЕЛИ СОЗДАНИЯ ФСГС: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800" dirty="0">
                <a:solidFill>
                  <a:srgbClr val="37373A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Перевод всего пользовательского сектора на работу в единой государственной системе координат;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800" dirty="0">
                <a:solidFill>
                  <a:srgbClr val="37373A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Повышение оперативности выполнения кадастровых, инженерно-геодезических и др. работ;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800" dirty="0">
                <a:solidFill>
                  <a:srgbClr val="37373A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Выявление и анализ различного рода смещений и деформаций. Решение задач геодинамики геодезическими методами;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1800" dirty="0">
                <a:solidFill>
                  <a:srgbClr val="37373A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Различные задачи навигации транспортных средств.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fsgs.cgkipd.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ftp://178.213.241.23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hyperlink" Target="http://www.trimblertx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ftp://178.213.241.23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изайн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798EAF1E-8B23-6888-0150-8C6C5D404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8763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2735613"/>
            <a:ext cx="835292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100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/>
                <a:sym typeface="Arial"/>
              </a:rPr>
              <a:t>Актуальные вопросы геодезии и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/>
                <a:sym typeface="Arial"/>
              </a:rPr>
              <a:t>геоинформационных систем</a:t>
            </a:r>
          </a:p>
          <a:p>
            <a:pPr lvl="0" algn="r">
              <a:buClr>
                <a:srgbClr val="000000"/>
              </a:buClr>
              <a:buSzPts val="1100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/>
                <a:sym typeface="Arial"/>
              </a:rPr>
              <a:t>				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PT Sans" panose="020B0503020203020204" pitchFamily="34" charset="-52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1100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/>
                <a:sym typeface="Arial"/>
              </a:rPr>
              <a:t>Загретдинов Р.В.</a:t>
            </a:r>
          </a:p>
          <a:p>
            <a:pPr lvl="0">
              <a:buClr>
                <a:srgbClr val="000000"/>
              </a:buClr>
              <a:buSzPts val="1100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/>
                <a:sym typeface="Arial"/>
              </a:rPr>
              <a:t>Бахтиаров В.Ф.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PT Sans" panose="020B0503020203020204" pitchFamily="34" charset="-52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1100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/>
                <a:sym typeface="Arial"/>
              </a:rPr>
              <a:t>Загретдинов А.А.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-52"/>
                <a:cs typeface="Arial"/>
                <a:sym typeface="Arial"/>
              </a:rPr>
              <a:t>Казань, 31.08 - 01.09.2023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2339753" y="2058086"/>
            <a:ext cx="446449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F35FA31-2CBF-4D1B-BE9D-357D5EFFAFB2}"/>
              </a:ext>
            </a:extLst>
          </p:cNvPr>
          <p:cNvSpPr txBox="1"/>
          <p:nvPr/>
        </p:nvSpPr>
        <p:spPr>
          <a:xfrm>
            <a:off x="827584" y="508754"/>
            <a:ext cx="77048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ИСПОЛЬЗОВАНИЕ ПОСТОЯННО ДЕЙСТВУЮЩИХ ГНСС СТАНЦИЙ ДЛЯ ИЗУЧЕНИЯ ГЕОДИНАМИКИ ЕВРОПЕЙСКОЙ ЧАСТИ РФ</a:t>
            </a:r>
          </a:p>
        </p:txBody>
      </p:sp>
      <p:pic>
        <p:nvPicPr>
          <p:cNvPr id="9" name="Picture 2" descr="C:\Users\MSShafigullin\Desktop\2020\Презентация КФУ\kfu_logo_circle_rus.png">
            <a:extLst>
              <a:ext uri="{FF2B5EF4-FFF2-40B4-BE49-F238E27FC236}">
                <a16:creationId xmlns:a16="http://schemas.microsoft.com/office/drawing/2014/main" id="{4B5D9B62-EB75-5CF4-1830-CBB79ACEF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8007"/>
            <a:ext cx="1011442" cy="987575"/>
          </a:xfrm>
          <a:prstGeom prst="rect">
            <a:avLst/>
          </a:prstGeom>
          <a:solidFill>
            <a:srgbClr val="1B0BB5"/>
          </a:solidFill>
        </p:spPr>
      </p:pic>
    </p:spTree>
    <p:extLst>
      <p:ext uri="{BB962C8B-B14F-4D97-AF65-F5344CB8AC3E}">
        <p14:creationId xmlns:p14="http://schemas.microsoft.com/office/powerpoint/2010/main" val="3220840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87534"/>
            <a:ext cx="817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Пункты ФАГС 2023 (Лапшин А.Ю., КВНО-2023)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F38326-F7B6-3FCD-E221-15A3EAD02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51" y="605860"/>
            <a:ext cx="8068883" cy="4570244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D6958B69-62FC-4F4A-ED8F-FE09AEA656E5}"/>
              </a:ext>
            </a:extLst>
          </p:cNvPr>
          <p:cNvSpPr/>
          <p:nvPr/>
        </p:nvSpPr>
        <p:spPr>
          <a:xfrm>
            <a:off x="2627784" y="307580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24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0287" y="6455"/>
            <a:ext cx="8179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Пункт ФАГС </a:t>
            </a:r>
            <a:r>
              <a:rPr lang="en-US" sz="2800" dirty="0">
                <a:latin typeface="+mj-lt"/>
              </a:rPr>
              <a:t>OKTB</a:t>
            </a:r>
            <a:r>
              <a:rPr lang="ru-RU" sz="2800" dirty="0">
                <a:latin typeface="+mj-lt"/>
              </a:rPr>
              <a:t> в астрономической обсерватории  им. Энгельгардта (контракт </a:t>
            </a:r>
            <a:r>
              <a:rPr lang="ru-RU" sz="2800" dirty="0" err="1">
                <a:latin typeface="+mj-lt"/>
              </a:rPr>
              <a:t>Роскадастр</a:t>
            </a:r>
            <a:r>
              <a:rPr lang="ru-RU" sz="2800" dirty="0">
                <a:latin typeface="+mj-lt"/>
              </a:rPr>
              <a:t>, осень 2022)</a:t>
            </a:r>
          </a:p>
        </p:txBody>
      </p:sp>
      <p:pic>
        <p:nvPicPr>
          <p:cNvPr id="3" name="Рисунок 2" descr="Изображение выглядит как текст, внутренний, полка, торговый автомат&#10;&#10;Автоматически созданное описание">
            <a:extLst>
              <a:ext uri="{FF2B5EF4-FFF2-40B4-BE49-F238E27FC236}">
                <a16:creationId xmlns:a16="http://schemas.microsoft.com/office/drawing/2014/main" id="{C2105CC8-BD49-D079-0AF3-13FCAF4E4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09" y="960562"/>
            <a:ext cx="2304256" cy="4084817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ешний, здани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87BC52E0-AFBF-6237-B627-FD505648DF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48" y="971149"/>
            <a:ext cx="2808714" cy="409167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ва, внешний, неб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02A2CA3-DCD0-4F4E-C2ED-B05942197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789" y="971149"/>
            <a:ext cx="2808715" cy="409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01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7705"/>
            <a:ext cx="8316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Пункты ФСГС (Лапшин А.Ю.) </a:t>
            </a:r>
            <a:r>
              <a:rPr lang="en-US" sz="2800" dirty="0">
                <a:latin typeface="+mj-lt"/>
                <a:hlinkClick r:id="rId4"/>
              </a:rPr>
              <a:t>https://fsgs.cgkipd.ru/</a:t>
            </a:r>
            <a:r>
              <a:rPr lang="en-US" sz="2800" dirty="0">
                <a:latin typeface="+mj-lt"/>
              </a:rPr>
              <a:t> 2367 (1802 </a:t>
            </a:r>
            <a:r>
              <a:rPr lang="ru-RU" sz="2800" dirty="0">
                <a:latin typeface="+mj-lt"/>
              </a:rPr>
              <a:t>стабильных, 8 недействующих</a:t>
            </a:r>
            <a:r>
              <a:rPr lang="en-US" sz="2800" dirty="0">
                <a:latin typeface="+mj-lt"/>
              </a:rPr>
              <a:t>) </a:t>
            </a:r>
            <a:r>
              <a:rPr lang="ru-RU" sz="2800" dirty="0">
                <a:latin typeface="+mj-lt"/>
              </a:rPr>
              <a:t>станции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69B589-9291-2472-EACA-3BA5F849DF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" t="8832" r="462"/>
          <a:stretch/>
        </p:blipFill>
        <p:spPr>
          <a:xfrm>
            <a:off x="845949" y="885054"/>
            <a:ext cx="8238675" cy="42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99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-43543"/>
            <a:ext cx="8179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Обработка ГНСС станций в Казанском университете </a:t>
            </a:r>
            <a:r>
              <a:rPr lang="en-US" sz="2000" dirty="0">
                <a:latin typeface="+mj-lt"/>
                <a:hlinkClick r:id="rId4"/>
              </a:rPr>
              <a:t>ftp://178.213.241.23</a:t>
            </a:r>
            <a:r>
              <a:rPr lang="en-US" sz="2000" dirty="0">
                <a:latin typeface="+mj-lt"/>
              </a:rPr>
              <a:t> </a:t>
            </a:r>
          </a:p>
          <a:p>
            <a:pPr algn="ctr"/>
            <a:endParaRPr lang="en-US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  <a:p>
            <a:pPr algn="ctr"/>
            <a:endParaRPr lang="ru-RU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3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8F9A81D-9A7B-BE71-EAB8-8F53104A9B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29359"/>
            <a:ext cx="8316416" cy="4314141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DF28332E-C630-F9A1-3169-E2AE22BF9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197462"/>
              </p:ext>
            </p:extLst>
          </p:nvPr>
        </p:nvGraphicFramePr>
        <p:xfrm>
          <a:off x="8311721" y="987574"/>
          <a:ext cx="817659" cy="16794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9712">
                  <a:extLst>
                    <a:ext uri="{9D8B030D-6E8A-4147-A177-3AD203B41FA5}">
                      <a16:colId xmlns:a16="http://schemas.microsoft.com/office/drawing/2014/main" val="2762626663"/>
                    </a:ext>
                  </a:extLst>
                </a:gridCol>
                <a:gridCol w="367947">
                  <a:extLst>
                    <a:ext uri="{9D8B030D-6E8A-4147-A177-3AD203B41FA5}">
                      <a16:colId xmlns:a16="http://schemas.microsoft.com/office/drawing/2014/main" val="2832033946"/>
                    </a:ext>
                  </a:extLst>
                </a:gridCol>
              </a:tblGrid>
              <a:tr h="151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CORS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</a:rPr>
                        <a:t>1</a:t>
                      </a:r>
                      <a:r>
                        <a:rPr lang="en-US" sz="1000" b="1" u="none" strike="noStrike" dirty="0">
                          <a:effectLst/>
                        </a:rPr>
                        <a:t>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9566336"/>
                  </a:ext>
                </a:extLst>
              </a:tr>
              <a:tr h="151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KPFU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80581899"/>
                  </a:ext>
                </a:extLst>
              </a:tr>
              <a:tr h="151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PRIN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04475174"/>
                  </a:ext>
                </a:extLst>
              </a:tr>
              <a:tr h="151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RUSS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90369656"/>
                  </a:ext>
                </a:extLst>
              </a:tr>
              <a:tr h="151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SMAN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49611156"/>
                  </a:ext>
                </a:extLst>
              </a:tr>
              <a:tr h="151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TATN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effectLst/>
                        </a:rPr>
                        <a:t>43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2514714"/>
                  </a:ext>
                </a:extLst>
              </a:tr>
              <a:tr h="151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TOPN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</a:rPr>
                        <a:t>3</a:t>
                      </a:r>
                      <a:r>
                        <a:rPr lang="en-US" sz="1000" b="1" u="none" strike="noStrike" dirty="0">
                          <a:effectLst/>
                        </a:rPr>
                        <a:t>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75390163"/>
                  </a:ext>
                </a:extLst>
              </a:tr>
              <a:tr h="1512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VOLG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r>
                        <a:rPr lang="en-US" sz="1000" b="1" u="none" strike="noStrike" dirty="0">
                          <a:effectLst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21731139"/>
                  </a:ext>
                </a:extLst>
              </a:tr>
              <a:tr h="23922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90457709"/>
                  </a:ext>
                </a:extLst>
              </a:tr>
              <a:tr h="15121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ВСЕГО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36516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09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87534"/>
            <a:ext cx="81791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Обработка ГНСС станций в Казанском университете</a:t>
            </a:r>
            <a:endParaRPr lang="en-US" sz="2800" dirty="0">
              <a:latin typeface="+mj-lt"/>
            </a:endParaRPr>
          </a:p>
          <a:p>
            <a:pPr algn="ctr"/>
            <a:endParaRPr lang="en-US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  <a:p>
            <a:pPr algn="ctr"/>
            <a:endParaRPr lang="ru-RU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25411A-5154-8049-1258-2B46FD2B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656920"/>
            <a:ext cx="7704856" cy="44492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1E53F2-DBA7-8A1C-D30D-B18DF3110F07}"/>
              </a:ext>
            </a:extLst>
          </p:cNvPr>
          <p:cNvSpPr txBox="1"/>
          <p:nvPr/>
        </p:nvSpPr>
        <p:spPr>
          <a:xfrm>
            <a:off x="4937686" y="2427296"/>
            <a:ext cx="4434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The Bernese GNSS Software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FB7C12-DC5F-7CD1-4457-CD9E628AB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8"/>
          <a:stretch/>
        </p:blipFill>
        <p:spPr bwMode="auto">
          <a:xfrm>
            <a:off x="5436096" y="663745"/>
            <a:ext cx="3384376" cy="17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283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2" y="53171"/>
            <a:ext cx="817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Статистика по продолжительности ГНСС измерений</a:t>
            </a:r>
            <a:endParaRPr lang="en-US" sz="2800" dirty="0"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F3E3CD-E9B7-908C-8BFD-2478D7BEF8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t="6497"/>
          <a:stretch/>
        </p:blipFill>
        <p:spPr>
          <a:xfrm>
            <a:off x="35496" y="1017152"/>
            <a:ext cx="5769110" cy="41452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217E4E-D313-F05C-3736-349C0BE636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3"/>
          <a:stretch/>
        </p:blipFill>
        <p:spPr>
          <a:xfrm>
            <a:off x="4860032" y="1964682"/>
            <a:ext cx="4218709" cy="241209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FD47D5-831F-2730-7776-06C2B6CC24E0}"/>
              </a:ext>
            </a:extLst>
          </p:cNvPr>
          <p:cNvSpPr txBox="1"/>
          <p:nvPr/>
        </p:nvSpPr>
        <p:spPr>
          <a:xfrm>
            <a:off x="6804248" y="4365201"/>
            <a:ext cx="1923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SAMR0RUSS</a:t>
            </a:r>
            <a:r>
              <a:rPr lang="en-US" dirty="0"/>
              <a:t> – </a:t>
            </a:r>
            <a:r>
              <a:rPr lang="ru-RU" dirty="0"/>
              <a:t>СВАГП (Самара)</a:t>
            </a:r>
          </a:p>
        </p:txBody>
      </p:sp>
      <p:sp>
        <p:nvSpPr>
          <p:cNvPr id="10" name="Стрелка: влево-вправо 9">
            <a:extLst>
              <a:ext uri="{FF2B5EF4-FFF2-40B4-BE49-F238E27FC236}">
                <a16:creationId xmlns:a16="http://schemas.microsoft.com/office/drawing/2014/main" id="{E9B4F56F-491B-A1B5-1855-7AB3F567F794}"/>
              </a:ext>
            </a:extLst>
          </p:cNvPr>
          <p:cNvSpPr/>
          <p:nvPr/>
        </p:nvSpPr>
        <p:spPr>
          <a:xfrm>
            <a:off x="584987" y="4640414"/>
            <a:ext cx="792088" cy="305219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C599CB-B31B-E698-7D70-D3AAA18801F8}"/>
              </a:ext>
            </a:extLst>
          </p:cNvPr>
          <p:cNvSpPr txBox="1"/>
          <p:nvPr/>
        </p:nvSpPr>
        <p:spPr>
          <a:xfrm>
            <a:off x="706607" y="4793024"/>
            <a:ext cx="6355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3154953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87534"/>
            <a:ext cx="8179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Статистика по определению </a:t>
            </a:r>
          </a:p>
          <a:p>
            <a:pPr algn="ctr"/>
            <a:r>
              <a:rPr lang="ru-RU" sz="2800" dirty="0">
                <a:latin typeface="+mj-lt"/>
              </a:rPr>
              <a:t>глобальных координат и скоростей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8A9CC9-94E7-6619-A8FC-364A0E83E1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6602" r="5006" b="3801"/>
          <a:stretch/>
        </p:blipFill>
        <p:spPr>
          <a:xfrm>
            <a:off x="0" y="1833954"/>
            <a:ext cx="4572000" cy="3309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EEC0C9-470A-1B1C-D4C9-2FFE4DABB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" t="5201" r="5006" b="3801"/>
          <a:stretch/>
        </p:blipFill>
        <p:spPr>
          <a:xfrm>
            <a:off x="4555566" y="1833954"/>
            <a:ext cx="4588434" cy="33095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3873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44750" y="70036"/>
            <a:ext cx="734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latin typeface="+mj-lt"/>
              </a:rPr>
              <a:t>Смещения станций после учета модели </a:t>
            </a:r>
            <a:r>
              <a:rPr lang="en-US" sz="2600" dirty="0">
                <a:latin typeface="+mj-lt"/>
              </a:rPr>
              <a:t>NUVEL 1A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ACB321-A3B0-C207-AD35-F63DEB5860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79" t="33627" r="30542" b="5859"/>
          <a:stretch/>
        </p:blipFill>
        <p:spPr>
          <a:xfrm>
            <a:off x="1388766" y="642096"/>
            <a:ext cx="7056784" cy="44313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8673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87534"/>
            <a:ext cx="81791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Обработка «стабильных» ГНСС станций (</a:t>
            </a:r>
            <a:r>
              <a:rPr lang="en-US" sz="2800" dirty="0">
                <a:latin typeface="+mj-lt"/>
              </a:rPr>
              <a:t>~</a:t>
            </a:r>
            <a:r>
              <a:rPr lang="ru-RU" sz="2800" dirty="0">
                <a:latin typeface="+mj-lt"/>
              </a:rPr>
              <a:t>400 ст.)</a:t>
            </a:r>
            <a:endParaRPr lang="en-US" sz="2800" dirty="0">
              <a:latin typeface="+mj-lt"/>
            </a:endParaRPr>
          </a:p>
          <a:p>
            <a:pPr algn="ctr"/>
            <a:endParaRPr lang="en-US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  <a:p>
            <a:pPr algn="ctr"/>
            <a:endParaRPr lang="ru-RU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39C2F7-C203-B082-C888-06DACAEF6D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"/>
          <a:stretch/>
        </p:blipFill>
        <p:spPr>
          <a:xfrm>
            <a:off x="1197070" y="627534"/>
            <a:ext cx="7939259" cy="448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9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6175" y="9278"/>
            <a:ext cx="817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Постоянно «опускающиеся» ГНСС станции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7EB809-CB60-9CFA-A2D8-89D9BFFE4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3" y="2909482"/>
            <a:ext cx="4290098" cy="21464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C3C3CD-65FD-9724-C928-B7A2F35267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2" y="627534"/>
            <a:ext cx="4278800" cy="22396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4DAF77-3753-7637-A7FF-44E572590D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50" y="613186"/>
            <a:ext cx="4278800" cy="22396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608457-27FF-1E8C-1581-2A58C2C42F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33" y="2876923"/>
            <a:ext cx="4278800" cy="20635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0F6A52-5AE2-D95B-4B14-83FC1B1AFE4F}"/>
              </a:ext>
            </a:extLst>
          </p:cNvPr>
          <p:cNvSpPr txBox="1"/>
          <p:nvPr/>
        </p:nvSpPr>
        <p:spPr>
          <a:xfrm>
            <a:off x="4883193" y="660969"/>
            <a:ext cx="142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23KR0TOPN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E28EFC-C07C-0D03-2B40-B9D003244251}"/>
              </a:ext>
            </a:extLst>
          </p:cNvPr>
          <p:cNvSpPr txBox="1"/>
          <p:nvPr/>
        </p:nvSpPr>
        <p:spPr>
          <a:xfrm>
            <a:off x="4788024" y="4482531"/>
            <a:ext cx="1277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74PL0TOPN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48B47F-1B2E-E497-04A3-94144D5B18AA}"/>
              </a:ext>
            </a:extLst>
          </p:cNvPr>
          <p:cNvSpPr txBox="1"/>
          <p:nvPr/>
        </p:nvSpPr>
        <p:spPr>
          <a:xfrm>
            <a:off x="116632" y="4553241"/>
            <a:ext cx="1421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KOTE0VOLG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87D130-92C2-9F3D-EAFD-4B8210563C82}"/>
              </a:ext>
            </a:extLst>
          </p:cNvPr>
          <p:cNvSpPr txBox="1"/>
          <p:nvPr/>
        </p:nvSpPr>
        <p:spPr>
          <a:xfrm>
            <a:off x="138614" y="686091"/>
            <a:ext cx="1527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KRD40PRIN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AC139E-D4CB-0EBB-89C8-3816C7347D14}"/>
              </a:ext>
            </a:extLst>
          </p:cNvPr>
          <p:cNvSpPr txBox="1"/>
          <p:nvPr/>
        </p:nvSpPr>
        <p:spPr>
          <a:xfrm>
            <a:off x="3825390" y="1319928"/>
            <a:ext cx="1637240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Краснодар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EC7D7A-9FC0-39BB-EFAF-33FF7728E4C4}"/>
              </a:ext>
            </a:extLst>
          </p:cNvPr>
          <p:cNvSpPr txBox="1"/>
          <p:nvPr/>
        </p:nvSpPr>
        <p:spPr>
          <a:xfrm>
            <a:off x="1329589" y="4571146"/>
            <a:ext cx="3366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- </a:t>
            </a:r>
            <a:r>
              <a:rPr lang="ru-RU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ГОК "ЕвроХим-</a:t>
            </a:r>
            <a:r>
              <a:rPr lang="ru-RU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ВолгаКалий</a:t>
            </a:r>
            <a:r>
              <a:rPr lang="ru-RU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"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B37DF-8726-4089-87A2-06111B5B05CE}"/>
              </a:ext>
            </a:extLst>
          </p:cNvPr>
          <p:cNvSpPr txBox="1"/>
          <p:nvPr/>
        </p:nvSpPr>
        <p:spPr>
          <a:xfrm>
            <a:off x="6065912" y="4482531"/>
            <a:ext cx="2682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- </a:t>
            </a:r>
            <a:r>
              <a:rPr lang="ru-RU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Светлинский карьер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779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>
            <a:extLst>
              <a:ext uri="{FF2B5EF4-FFF2-40B4-BE49-F238E27FC236}">
                <a16:creationId xmlns:a16="http://schemas.microsoft.com/office/drawing/2014/main" id="{DC2C729D-5880-8598-36A8-AD959BE8D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b="245"/>
          <a:stretch/>
        </p:blipFill>
        <p:spPr bwMode="auto">
          <a:xfrm>
            <a:off x="1331640" y="1147018"/>
            <a:ext cx="3600400" cy="37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2">
            <a:extLst>
              <a:ext uri="{FF2B5EF4-FFF2-40B4-BE49-F238E27FC236}">
                <a16:creationId xmlns:a16="http://schemas.microsoft.com/office/drawing/2014/main" id="{1DA8C502-F7D5-F0ED-C688-7B140BF79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1354" y="0"/>
            <a:ext cx="7036149" cy="960140"/>
          </a:xfrm>
        </p:spPr>
        <p:txBody>
          <a:bodyPr>
            <a:noAutofit/>
          </a:bodyPr>
          <a:lstStyle/>
          <a:p>
            <a:r>
              <a:rPr lang="ru-RU" altLang="ru-RU" sz="2800" dirty="0"/>
              <a:t>До 1901 г. АО КИУ была источником точных координат и времени для востока России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6A7C7BFE-FEE9-E80D-FA9E-C7C35620E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00" y="1132036"/>
            <a:ext cx="2888616" cy="37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1443AF-8074-FF40-AA0D-C49F02137C06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MSShafigullin\Desktop\2020\Презентация КФУ\kfu_logo_circle_rus.png">
            <a:extLst>
              <a:ext uri="{FF2B5EF4-FFF2-40B4-BE49-F238E27FC236}">
                <a16:creationId xmlns:a16="http://schemas.microsoft.com/office/drawing/2014/main" id="{E3E696FE-6361-A2FC-A73F-79014D43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384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>
            <a:extLst>
              <a:ext uri="{FF2B5EF4-FFF2-40B4-BE49-F238E27FC236}">
                <a16:creationId xmlns:a16="http://schemas.microsoft.com/office/drawing/2014/main" id="{0EC3EA66-C0E6-7990-7482-7B3F3B070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15566"/>
            <a:ext cx="8329612" cy="3834027"/>
          </a:xfrm>
        </p:spPr>
        <p:txBody>
          <a:bodyPr>
            <a:normAutofit/>
          </a:bodyPr>
          <a:lstStyle/>
          <a:p>
            <a:r>
              <a:rPr lang="ru-RU" sz="2000" dirty="0"/>
              <a:t>загрузка файла сырых </a:t>
            </a:r>
            <a:r>
              <a:rPr lang="en-US" sz="2000" dirty="0"/>
              <a:t>GNSS</a:t>
            </a:r>
            <a:r>
              <a:rPr lang="ru-RU" sz="2000" dirty="0"/>
              <a:t> измерений на сайт </a:t>
            </a:r>
            <a:r>
              <a:rPr lang="ru-RU" sz="2000" u="sng" dirty="0">
                <a:hlinkClick r:id="rId4"/>
              </a:rPr>
              <a:t>http://www.trimblertx.com/</a:t>
            </a:r>
            <a:r>
              <a:rPr lang="ru-RU" sz="2000" dirty="0"/>
              <a:t> </a:t>
            </a:r>
          </a:p>
          <a:p>
            <a:r>
              <a:rPr lang="ru-RU" sz="2000" dirty="0"/>
              <a:t>Получение на </a:t>
            </a:r>
            <a:r>
              <a:rPr lang="en-US" sz="2000" dirty="0"/>
              <a:t>email </a:t>
            </a:r>
            <a:r>
              <a:rPr lang="ru-RU" sz="2000" dirty="0"/>
              <a:t>координат пункта, вычисленные в выбранной общеземной системе отсчета (на текущую эпоху </a:t>
            </a:r>
            <a:br>
              <a:rPr lang="ru-RU" sz="2000" dirty="0"/>
            </a:br>
            <a:r>
              <a:rPr lang="ru-RU" sz="2000" dirty="0"/>
              <a:t>и на фиксированную)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368425D-0645-4C1C-3EBB-D4C45B4F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54" y="119015"/>
            <a:ext cx="8334375" cy="571500"/>
          </a:xfrm>
        </p:spPr>
        <p:txBody>
          <a:bodyPr>
            <a:noAutofit/>
          </a:bodyPr>
          <a:lstStyle/>
          <a:p>
            <a:r>
              <a:rPr lang="en-US" sz="3200" dirty="0"/>
              <a:t>Trimble RTX-PP</a:t>
            </a:r>
            <a:endParaRPr lang="ru-RU" sz="3200" dirty="0"/>
          </a:p>
        </p:txBody>
      </p:sp>
      <p:pic>
        <p:nvPicPr>
          <p:cNvPr id="9" name="Picture 2" descr="Tectonic_plates">
            <a:extLst>
              <a:ext uri="{FF2B5EF4-FFF2-40B4-BE49-F238E27FC236}">
                <a16:creationId xmlns:a16="http://schemas.microsoft.com/office/drawing/2014/main" id="{D6765AF6-4F80-1C6D-8155-CBE56EAEC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9" b="51732"/>
          <a:stretch/>
        </p:blipFill>
        <p:spPr bwMode="auto">
          <a:xfrm>
            <a:off x="2851691" y="2636856"/>
            <a:ext cx="6184805" cy="250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Plates">
            <a:extLst>
              <a:ext uri="{FF2B5EF4-FFF2-40B4-BE49-F238E27FC236}">
                <a16:creationId xmlns:a16="http://schemas.microsoft.com/office/drawing/2014/main" id="{7D06ACA0-6DD1-E571-B26C-DB4249B3F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66" y="2636050"/>
            <a:ext cx="735719" cy="250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oordinate frame">
            <a:extLst>
              <a:ext uri="{FF2B5EF4-FFF2-40B4-BE49-F238E27FC236}">
                <a16:creationId xmlns:a16="http://schemas.microsoft.com/office/drawing/2014/main" id="{B3B2B408-6DEA-9903-7241-96EC2434D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82" y="2651901"/>
            <a:ext cx="722639" cy="24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943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87534"/>
            <a:ext cx="81791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UNAVCO Plate Motion Calculator</a:t>
            </a:r>
          </a:p>
          <a:p>
            <a:pPr algn="ctr"/>
            <a:endParaRPr lang="en-US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  <a:p>
            <a:pPr algn="ctr"/>
            <a:endParaRPr lang="ru-RU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9A1B47A-51B1-01E7-EAD3-0247604865F4}"/>
              </a:ext>
            </a:extLst>
          </p:cNvPr>
          <p:cNvGraphicFramePr>
            <a:graphicFrameLocks noGrp="1"/>
          </p:cNvGraphicFramePr>
          <p:nvPr/>
        </p:nvGraphicFramePr>
        <p:xfrm>
          <a:off x="1187624" y="699543"/>
          <a:ext cx="7560840" cy="4356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6165">
                  <a:extLst>
                    <a:ext uri="{9D8B030D-6E8A-4147-A177-3AD203B41FA5}">
                      <a16:colId xmlns:a16="http://schemas.microsoft.com/office/drawing/2014/main" val="3446762007"/>
                    </a:ext>
                  </a:extLst>
                </a:gridCol>
                <a:gridCol w="5474675">
                  <a:extLst>
                    <a:ext uri="{9D8B030D-6E8A-4147-A177-3AD203B41FA5}">
                      <a16:colId xmlns:a16="http://schemas.microsoft.com/office/drawing/2014/main" val="4251858508"/>
                    </a:ext>
                  </a:extLst>
                </a:gridCol>
              </a:tblGrid>
              <a:tr h="25597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Модель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Ссылка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13" marR="5113" marT="5113" marB="0" anchor="b"/>
                </a:tc>
                <a:extLst>
                  <a:ext uri="{0D108BD9-81ED-4DB2-BD59-A6C34878D82A}">
                    <a16:rowId xmlns:a16="http://schemas.microsoft.com/office/drawing/2014/main" val="600605282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GSRM v2.1 (2014)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</a:rPr>
                        <a:t>Kreemer</a:t>
                      </a:r>
                      <a:r>
                        <a:rPr lang="en-US" sz="1400" u="none" strike="noStrike" dirty="0">
                          <a:effectLst/>
                        </a:rPr>
                        <a:t>, Blewitt, and Klein [2014]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1548721808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ITRF2014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Altamimi, Rebischung, Métivier, and Collilieux [2016]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879137263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ITRF2008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Altamimi, Métivier, and Collilieux [2012]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1050912107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NNR-MORVEL56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Argus, Gordon, and DeMets [2011]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917674493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MORVEL (2010)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DeMets, Gordon, and Argus [2010]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1875216479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GEODVEL (2010)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Argus, Gordon, Heflin, Ma, Eanes, Willis, Peltier, and Owen [2010]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1180206477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APKIM2005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Drewes [2009]: ITRF2005 site solutions by DGFI or IGN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4201385749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GSRM v1.2 (2004)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Kreemer, Holt, and Haines [2004]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1987686895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CGPS (2004)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Prawirodirdjo and Bock [2004]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591160659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REVEL 2000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Sella, Dixon, and Mao [2002]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4244544787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ITRF2000 (AS&amp;B [2002])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Altamimi, Sillard, and Boucher [2002]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4033806166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HS3-NUVEL 1A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Gripp and Gordon [2002]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246722697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APKIM2000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u="none" strike="noStrike">
                          <a:effectLst/>
                        </a:rPr>
                        <a:t>Drewes [1998], Drewes and Angermann [2001]</a:t>
                      </a:r>
                      <a:endParaRPr lang="de-DE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1988492078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ITRF2000 (D&amp;A [2001])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Drewes and </a:t>
                      </a:r>
                      <a:r>
                        <a:rPr lang="en-US" sz="1400" u="none" strike="noStrike" dirty="0" err="1">
                          <a:effectLst/>
                        </a:rPr>
                        <a:t>Angermann</a:t>
                      </a:r>
                      <a:r>
                        <a:rPr lang="en-US" sz="1400" u="none" strike="noStrike" dirty="0">
                          <a:effectLst/>
                        </a:rPr>
                        <a:t> [2001]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398232549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HS2-NUVEL 1A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Gripp and Gordon [1990], DeMets, Gordon, Argus, and Stein [1994]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3854220713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NUVEL 1A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DeMets, Gordon, Argus, and Stein [1994]</a:t>
                      </a:r>
                      <a:endParaRPr lang="en-US" sz="1400" b="0" i="1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1625691720"/>
                  </a:ext>
                </a:extLst>
              </a:tr>
              <a:tr h="2412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NUVEL 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Argus and Gordon [1991]</a:t>
                      </a:r>
                      <a:endParaRPr lang="en-US" sz="1400" b="0" i="1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5113" marR="5113" marT="5113" marB="0" anchor="ctr"/>
                </a:tc>
                <a:extLst>
                  <a:ext uri="{0D108BD9-81ED-4DB2-BD59-A6C34878D82A}">
                    <a16:rowId xmlns:a16="http://schemas.microsoft.com/office/drawing/2014/main" val="4154791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791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173378"/>
            <a:ext cx="8179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Обработка ГНСС станций ПАО Татнефть</a:t>
            </a:r>
            <a:endParaRPr lang="en-US" sz="2800" dirty="0"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EF1FE1-1D6E-18D0-D520-60EE8924D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915566"/>
            <a:ext cx="7596336" cy="40751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688095-34F0-F7A8-36A2-14C33E62E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648" y="2953125"/>
            <a:ext cx="2618142" cy="20169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071FE6-E8B7-7C9A-B726-970660731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237" y="915566"/>
            <a:ext cx="1934739" cy="141183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0330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0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Постоянно действующие ГНСС</a:t>
            </a:r>
            <a:r>
              <a:rPr lang="en-GB" sz="2800" dirty="0">
                <a:latin typeface="+mj-lt"/>
              </a:rPr>
              <a:t> </a:t>
            </a:r>
            <a:r>
              <a:rPr lang="ru-RU" sz="2800" dirty="0">
                <a:latin typeface="+mj-lt"/>
              </a:rPr>
              <a:t>станции на территории Республики Татарстан</a:t>
            </a:r>
            <a:endParaRPr lang="ru-RU" sz="2800" b="1" dirty="0">
              <a:latin typeface="+mj-lt"/>
            </a:endParaRPr>
          </a:p>
        </p:txBody>
      </p:sp>
      <p:pic>
        <p:nvPicPr>
          <p:cNvPr id="2051" name="Picture 3" descr="D:\Научная работа\Выступление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72196"/>
            <a:ext cx="7344816" cy="403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255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2E71E-4B7D-43CB-A636-42939FAF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549"/>
            <a:ext cx="8229600" cy="857250"/>
          </a:xfrm>
        </p:spPr>
        <p:txBody>
          <a:bodyPr>
            <a:normAutofit/>
          </a:bodyPr>
          <a:lstStyle/>
          <a:p>
            <a:r>
              <a:rPr lang="ru-RU" sz="2800" dirty="0"/>
              <a:t>Базовые пункты ГДП сети ПАО ТАТНЕФТЬ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FAC0B0-61C4-4BF8-87A3-7F451D93BA2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7" t="9762" r="22372" b="58031"/>
          <a:stretch/>
        </p:blipFill>
        <p:spPr bwMode="auto">
          <a:xfrm>
            <a:off x="905712" y="1063229"/>
            <a:ext cx="5462340" cy="2228601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A631B6D1-BEEA-4D42-9500-BF90FD7F7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4" r="17055" b="6697"/>
          <a:stretch/>
        </p:blipFill>
        <p:spPr bwMode="auto">
          <a:xfrm>
            <a:off x="6664571" y="1070519"/>
            <a:ext cx="2095881" cy="386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8529DC-A4D7-4008-9D43-F44AAC141591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MSShafigullin\Desktop\2020\Презентация КФУ\kfu_logo_circle_rus.png">
            <a:extLst>
              <a:ext uri="{FF2B5EF4-FFF2-40B4-BE49-F238E27FC236}">
                <a16:creationId xmlns:a16="http://schemas.microsoft.com/office/drawing/2014/main" id="{D1CCB29E-C7DF-4C20-8B0C-0BABCA39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91BE57-406B-61DD-27B4-5B4BBD8163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498"/>
          <a:stretch/>
        </p:blipFill>
        <p:spPr>
          <a:xfrm>
            <a:off x="965784" y="3129320"/>
            <a:ext cx="5342196" cy="19019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1228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0739" y="0"/>
            <a:ext cx="8005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Пространственно-временной анализ данных систем наблюдений стационарных ГНСС</a:t>
            </a:r>
            <a:r>
              <a:rPr lang="en-US" sz="2400" dirty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станций </a:t>
            </a:r>
            <a:endParaRPr lang="ru-RU" sz="2400" b="1" dirty="0"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6C5381F-F745-1BFA-369D-77CAE01839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r="11686"/>
          <a:stretch/>
        </p:blipFill>
        <p:spPr>
          <a:xfrm>
            <a:off x="1619672" y="856474"/>
            <a:ext cx="7034192" cy="12832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E537F8-C07D-9344-CB9A-3DC9A58454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r="11686"/>
          <a:stretch/>
        </p:blipFill>
        <p:spPr>
          <a:xfrm>
            <a:off x="1619672" y="3590532"/>
            <a:ext cx="7034187" cy="12832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7E5A85A-2C7C-49D6-16B0-B6C9603B71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r="11634"/>
          <a:stretch/>
        </p:blipFill>
        <p:spPr>
          <a:xfrm>
            <a:off x="1619672" y="2215487"/>
            <a:ext cx="7034187" cy="12832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174C54-7553-4DFC-871E-BB781F284EA4}"/>
              </a:ext>
            </a:extLst>
          </p:cNvPr>
          <p:cNvSpPr txBox="1"/>
          <p:nvPr/>
        </p:nvSpPr>
        <p:spPr>
          <a:xfrm>
            <a:off x="766287" y="1371746"/>
            <a:ext cx="91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MKTM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504822-FA36-4B0F-AA94-D195E02F78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r="11634"/>
          <a:stretch/>
        </p:blipFill>
        <p:spPr>
          <a:xfrm>
            <a:off x="1647438" y="2215487"/>
            <a:ext cx="7034187" cy="12832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9DB5D1-23D5-2A3F-1394-781511E72125}"/>
              </a:ext>
            </a:extLst>
          </p:cNvPr>
          <p:cNvSpPr txBox="1"/>
          <p:nvPr/>
        </p:nvSpPr>
        <p:spPr>
          <a:xfrm>
            <a:off x="732756" y="2695097"/>
            <a:ext cx="91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GZU1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733D62-F3A5-AFDF-AA21-CBFE0746D717}"/>
              </a:ext>
            </a:extLst>
          </p:cNvPr>
          <p:cNvSpPr txBox="1"/>
          <p:nvPr/>
        </p:nvSpPr>
        <p:spPr>
          <a:xfrm>
            <a:off x="766287" y="4054109"/>
            <a:ext cx="91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3204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463281-0796-19E7-991E-B4E9E5124CD2}"/>
              </a:ext>
            </a:extLst>
          </p:cNvPr>
          <p:cNvSpPr txBox="1"/>
          <p:nvPr/>
        </p:nvSpPr>
        <p:spPr>
          <a:xfrm>
            <a:off x="2123728" y="4657800"/>
            <a:ext cx="6696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2012     2013     2014    2015     2016     2017    2018     2019      2020    2021     2022    2023</a:t>
            </a:r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2A2D57-3A6D-736F-CD41-E00B31DFFE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3887" y="837406"/>
            <a:ext cx="641053" cy="4987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7E2D32-4431-7803-D12E-B4EFF8934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7368" y="2196337"/>
            <a:ext cx="641053" cy="4987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D25872-1529-A9C8-D73F-01A8834C6A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280" y="3579497"/>
            <a:ext cx="641053" cy="4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2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95924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333625" algn="l"/>
              </a:tabLst>
            </a:pPr>
            <a:r>
              <a:rPr lang="ru-RU" sz="2400" dirty="0">
                <a:latin typeface="+mj-lt"/>
              </a:rPr>
              <a:t>Сравнение трех моделей движения ЕА плиты на Юго-востоке Татарстана с результатами ГНСС мониторинга </a:t>
            </a:r>
          </a:p>
        </p:txBody>
      </p:sp>
      <p:pic>
        <p:nvPicPr>
          <p:cNvPr id="3" name="Рисунок 2" descr="Изображение выглядит как текст, письменная принадлежность, канцелярские 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76121728-8BDA-840B-BC50-9FE7C3E76F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r="10626"/>
          <a:stretch/>
        </p:blipFill>
        <p:spPr>
          <a:xfrm>
            <a:off x="827584" y="1203598"/>
            <a:ext cx="8310488" cy="369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45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00739" y="0"/>
            <a:ext cx="8005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Пространственно-временной анализ ГНСС</a:t>
            </a:r>
            <a:r>
              <a:rPr lang="en-US" sz="2400" dirty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станции на Ашальчинском месторождении СВН </a:t>
            </a:r>
            <a:endParaRPr lang="ru-RU" sz="24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463281-0796-19E7-991E-B4E9E5124CD2}"/>
              </a:ext>
            </a:extLst>
          </p:cNvPr>
          <p:cNvSpPr txBox="1"/>
          <p:nvPr/>
        </p:nvSpPr>
        <p:spPr>
          <a:xfrm>
            <a:off x="1612017" y="4595431"/>
            <a:ext cx="6696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2013     2014    2015     2016   </a:t>
            </a:r>
            <a:r>
              <a:rPr lang="ru-RU" sz="1400" dirty="0"/>
              <a:t> </a:t>
            </a:r>
            <a:r>
              <a:rPr lang="en-US" sz="1400" dirty="0"/>
              <a:t>  2017    2018     2019      2020    2021     2022    2023</a:t>
            </a:r>
            <a:endParaRPr lang="ru-RU" sz="1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D25872-1529-A9C8-D73F-01A8834C6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305" y="3237225"/>
            <a:ext cx="641053" cy="4987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DD2E57-191E-FA75-AE4B-E1703A386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26" y="830997"/>
            <a:ext cx="6296358" cy="19856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0ECC72-23AA-E89A-A2C3-3658DE847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52" y="2647993"/>
            <a:ext cx="6297132" cy="20557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3A2694-2067-FE16-F7F5-53DCDC7C56C3}"/>
              </a:ext>
            </a:extLst>
          </p:cNvPr>
          <p:cNvSpPr txBox="1"/>
          <p:nvPr/>
        </p:nvSpPr>
        <p:spPr>
          <a:xfrm>
            <a:off x="798464" y="1678497"/>
            <a:ext cx="91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ITRF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209223-062A-681D-B208-42C341D3B60B}"/>
              </a:ext>
            </a:extLst>
          </p:cNvPr>
          <p:cNvSpPr txBox="1"/>
          <p:nvPr/>
        </p:nvSpPr>
        <p:spPr>
          <a:xfrm>
            <a:off x="762460" y="3541660"/>
            <a:ext cx="1073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ITRF-</a:t>
            </a:r>
          </a:p>
          <a:p>
            <a:pPr algn="ctr"/>
            <a:r>
              <a:rPr lang="en-US" dirty="0"/>
              <a:t>Velocities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2A2D57-3A6D-736F-CD41-E00B31DFF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701" y="1407515"/>
            <a:ext cx="641053" cy="498760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E7CF7BFC-E7CB-E77E-FF02-34B8DC923AE7}"/>
              </a:ext>
            </a:extLst>
          </p:cNvPr>
          <p:cNvCxnSpPr>
            <a:cxnSpLocks/>
          </p:cNvCxnSpPr>
          <p:nvPr/>
        </p:nvCxnSpPr>
        <p:spPr>
          <a:xfrm flipV="1">
            <a:off x="1835696" y="881282"/>
            <a:ext cx="6120680" cy="5156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E854674-9743-D316-1E2B-98F7B71287D5}"/>
              </a:ext>
            </a:extLst>
          </p:cNvPr>
          <p:cNvCxnSpPr>
            <a:cxnSpLocks/>
          </p:cNvCxnSpPr>
          <p:nvPr/>
        </p:nvCxnSpPr>
        <p:spPr>
          <a:xfrm>
            <a:off x="1835696" y="2290635"/>
            <a:ext cx="61206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658F2109-04C7-1E52-9C1B-9DFCBA31A19D}"/>
              </a:ext>
            </a:extLst>
          </p:cNvPr>
          <p:cNvCxnSpPr>
            <a:cxnSpLocks/>
          </p:cNvCxnSpPr>
          <p:nvPr/>
        </p:nvCxnSpPr>
        <p:spPr>
          <a:xfrm flipV="1">
            <a:off x="1835696" y="861413"/>
            <a:ext cx="5184576" cy="160790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757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0875" y="94148"/>
            <a:ext cx="771160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+mj-lt"/>
              </a:rPr>
              <a:t>Заключение</a:t>
            </a:r>
          </a:p>
          <a:p>
            <a:pPr algn="ctr"/>
            <a:endParaRPr lang="ru-RU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  <a:p>
            <a:pPr marL="457200" indent="-457200">
              <a:buAutoNum type="arabicPeriod"/>
            </a:pPr>
            <a:r>
              <a:rPr lang="ru-RU" sz="2200" dirty="0"/>
              <a:t>Для европейской части РФ глобальные модели движения Евроазиатской плиты имеют хорошее согласие с нашими результатами</a:t>
            </a:r>
          </a:p>
          <a:p>
            <a:pPr marL="457200" indent="-457200">
              <a:buAutoNum type="arabicPeriod"/>
            </a:pPr>
            <a:r>
              <a:rPr lang="ru-RU" sz="2200" dirty="0"/>
              <a:t>Для выявления региональных плановых движений требуется не менее 5-6 лет регулярных ГНСС измерений</a:t>
            </a:r>
            <a:r>
              <a:rPr lang="en-US" sz="2200" dirty="0"/>
              <a:t>. </a:t>
            </a:r>
            <a:r>
              <a:rPr lang="ru-RU" sz="2200" dirty="0"/>
              <a:t>Для ряда пунктов выявлены систематические опускания земной поверхности.</a:t>
            </a:r>
          </a:p>
          <a:p>
            <a:pPr marL="457200" indent="-457200">
              <a:buFontTx/>
              <a:buAutoNum type="arabicPeriod"/>
            </a:pPr>
            <a:r>
              <a:rPr lang="en-US" sz="2200" dirty="0">
                <a:hlinkClick r:id="rId4"/>
              </a:rPr>
              <a:t>ftp://178.213.241.23</a:t>
            </a:r>
            <a:r>
              <a:rPr lang="en-US" sz="2200" dirty="0"/>
              <a:t> </a:t>
            </a:r>
            <a:r>
              <a:rPr lang="ru-RU" sz="2200" dirty="0"/>
              <a:t>– Архив </a:t>
            </a:r>
            <a:r>
              <a:rPr lang="en-US" sz="2200" dirty="0"/>
              <a:t>RF.7z</a:t>
            </a:r>
            <a:r>
              <a:rPr lang="ru-RU" sz="2200" dirty="0"/>
              <a:t> - Пакет визуализации результатов обработки центра обработки КФУ можно использовать для анализа долговременного поведения ГНСС станций регионов и вычисления координат на требуемую эпоху, например 1.01.2011</a:t>
            </a:r>
          </a:p>
          <a:p>
            <a:pPr marL="457200" indent="-457200">
              <a:buAutoNum type="arabicPeriod"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5114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263426"/>
            <a:ext cx="771160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+mj-lt"/>
              </a:rPr>
              <a:t>Заключение</a:t>
            </a:r>
          </a:p>
          <a:p>
            <a:pPr algn="ctr"/>
            <a:endParaRPr lang="ru-RU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ru-RU" sz="2200" dirty="0"/>
              <a:t>Приглашаем к сотрудничеству держателей ГНСС станций и длительных архивных ГНСС измерений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sz="2200" dirty="0"/>
              <a:t>Выражаем благодарность компаниям ООО «ГЕОСТРОЙ ИЗЫСКАНИЯ»</a:t>
            </a:r>
            <a:r>
              <a:rPr lang="en-US" sz="2200" dirty="0"/>
              <a:t> (</a:t>
            </a:r>
            <a:r>
              <a:rPr lang="en-US" sz="2200" dirty="0" err="1"/>
              <a:t>TopNETlive</a:t>
            </a:r>
            <a:r>
              <a:rPr lang="en-US" sz="2200" dirty="0"/>
              <a:t>-</a:t>
            </a:r>
            <a:r>
              <a:rPr lang="ru-RU" sz="2200" dirty="0"/>
              <a:t>Россия</a:t>
            </a:r>
            <a:r>
              <a:rPr lang="en-US" sz="2200" dirty="0"/>
              <a:t>),  </a:t>
            </a:r>
            <a:r>
              <a:rPr lang="ru-RU" sz="2200" dirty="0"/>
              <a:t>АО</a:t>
            </a:r>
            <a:r>
              <a:rPr lang="en-US" sz="2200" dirty="0"/>
              <a:t> </a:t>
            </a:r>
            <a:r>
              <a:rPr lang="ru-RU" sz="2200" dirty="0"/>
              <a:t>ПРИН (</a:t>
            </a:r>
            <a:r>
              <a:rPr lang="en-US" sz="2200" dirty="0"/>
              <a:t>PRINNET</a:t>
            </a:r>
            <a:r>
              <a:rPr lang="ru-RU" sz="2200" dirty="0"/>
              <a:t>), ООО “ГЕКСАГОН ГЕОСИСТЕМС РУС” (</a:t>
            </a:r>
            <a:r>
              <a:rPr lang="en-US" sz="2200" dirty="0"/>
              <a:t>SmartNet Russia</a:t>
            </a:r>
            <a:r>
              <a:rPr lang="ru-RU" sz="2200" dirty="0"/>
              <a:t>) и др. за предоставленный доступ к архивам ГНСС измерений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sz="2200" dirty="0"/>
              <a:t>Приглашаем завтра 1 сентября 202</a:t>
            </a:r>
            <a:r>
              <a:rPr lang="en-US" sz="2200" dirty="0"/>
              <a:t>3</a:t>
            </a:r>
            <a:r>
              <a:rPr lang="ru-RU" sz="2200" dirty="0"/>
              <a:t> в Казанский федеральный университет (кафедра астрономии и КГ) и астрономическая обсерватория им. В.П. Энгельгардта (АОЭ)</a:t>
            </a:r>
          </a:p>
          <a:p>
            <a:endParaRPr lang="ru-RU" sz="2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21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DA8C502-F7D5-F0ED-C688-7B140BF79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0317" y="186110"/>
            <a:ext cx="8453683" cy="960140"/>
          </a:xfrm>
        </p:spPr>
        <p:txBody>
          <a:bodyPr>
            <a:noAutofit/>
          </a:bodyPr>
          <a:lstStyle/>
          <a:p>
            <a:r>
              <a:rPr lang="ru-RU" altLang="ru-RU" sz="2800" dirty="0"/>
              <a:t>К середине 20 века АОЭ им. В.П. Энгельгардта </a:t>
            </a:r>
            <a:br>
              <a:rPr lang="ru-RU" altLang="ru-RU" sz="2800" dirty="0"/>
            </a:br>
            <a:r>
              <a:rPr lang="ru-RU" altLang="ru-RU" sz="2800" dirty="0"/>
              <a:t>одна из ведущих мировых астрометрических обсерваторий - </a:t>
            </a:r>
            <a:r>
              <a:rPr lang="en-US" altLang="ru-RU" sz="2800" dirty="0"/>
              <a:t>https://astro.kpfu.ru/</a:t>
            </a:r>
            <a:endParaRPr lang="ru-RU" altLang="ru-RU" sz="2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1443AF-8074-FF40-AA0D-C49F02137C06}"/>
              </a:ext>
            </a:extLst>
          </p:cNvPr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MSShafigullin\Desktop\2020\Презентация КФУ\kfu_logo_circle_rus.png">
            <a:extLst>
              <a:ext uri="{FF2B5EF4-FFF2-40B4-BE49-F238E27FC236}">
                <a16:creationId xmlns:a16="http://schemas.microsoft.com/office/drawing/2014/main" id="{E3E696FE-6361-A2FC-A73F-79014D43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3462550-0BAD-A670-B250-AE912A0B6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94" y="1586146"/>
            <a:ext cx="4440167" cy="296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3A438910-1E2E-B6B8-8D9A-A4E76A5C7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576" y="4550284"/>
            <a:ext cx="375173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/>
              <a:t>Зенит-телескоп ЗТЛ-180 </a:t>
            </a:r>
            <a:r>
              <a:rPr lang="ru-RU" altLang="ru-RU" sz="1400" b="0" dirty="0"/>
              <a:t>участвовал в</a:t>
            </a:r>
          </a:p>
          <a:p>
            <a:r>
              <a:rPr lang="ru-RU" altLang="ru-RU" sz="1400" b="0" dirty="0"/>
              <a:t>широтных наблюдениях по программам ГСВЧ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1FD58BD-B047-B618-195A-79D3CD9B9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98" y="1586146"/>
            <a:ext cx="4040402" cy="296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42E31108-941A-932C-7C48-1CF5A833B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55" y="4621625"/>
            <a:ext cx="321126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400" b="1" i="0" dirty="0">
                <a:effectLst/>
              </a:rPr>
              <a:t>Меридианный</a:t>
            </a:r>
            <a:r>
              <a:rPr lang="ru-RU" sz="1400" b="0" i="0" dirty="0">
                <a:effectLst/>
              </a:rPr>
              <a:t> </a:t>
            </a:r>
            <a:r>
              <a:rPr lang="ru-RU" sz="1400" b="1" i="0" dirty="0">
                <a:effectLst/>
              </a:rPr>
              <a:t>круг</a:t>
            </a:r>
            <a:r>
              <a:rPr lang="ru-RU" sz="1400" b="0" i="0" dirty="0">
                <a:effectLst/>
              </a:rPr>
              <a:t> </a:t>
            </a:r>
            <a:r>
              <a:rPr lang="ru-RU" sz="1400" b="0" i="0" dirty="0" err="1">
                <a:effectLst/>
              </a:rPr>
              <a:t>Репсольда</a:t>
            </a:r>
            <a:r>
              <a:rPr lang="ru-RU" sz="1400" b="0" i="0" dirty="0">
                <a:effectLst/>
              </a:rPr>
              <a:t> (1845 г.)</a:t>
            </a:r>
            <a:endParaRPr lang="ru-RU" altLang="ru-RU" sz="1400" b="0" dirty="0"/>
          </a:p>
        </p:txBody>
      </p:sp>
    </p:spTree>
    <p:extLst>
      <p:ext uri="{BB962C8B-B14F-4D97-AF65-F5344CB8AC3E}">
        <p14:creationId xmlns:p14="http://schemas.microsoft.com/office/powerpoint/2010/main" val="1032080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SShafigullin\Desktop\Проекты\Брендбук\Гайдлайн\Презентация\презентация шаблон КФУ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2"/>
          <a:stretch/>
        </p:blipFill>
        <p:spPr bwMode="auto">
          <a:xfrm>
            <a:off x="0" y="1786"/>
            <a:ext cx="9144000" cy="51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1510"/>
            <a:ext cx="1152128" cy="11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898;g89d9307d70_13_164"/>
          <p:cNvSpPr txBox="1"/>
          <p:nvPr/>
        </p:nvSpPr>
        <p:spPr>
          <a:xfrm>
            <a:off x="2267744" y="2355726"/>
            <a:ext cx="5904656" cy="9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67"/>
              <a:buFont typeface="Arial"/>
              <a:buNone/>
            </a:pPr>
            <a:r>
              <a:rPr lang="en-US" sz="3600" b="1" i="0" u="none" strike="noStrike" cap="none" dirty="0" err="1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Спасибо</a:t>
            </a:r>
            <a:r>
              <a:rPr lang="en-US" sz="3600" b="1" i="0" u="none" strike="noStrike" cap="none" dirty="0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за</a:t>
            </a:r>
            <a:r>
              <a:rPr lang="en-US" sz="3600" b="1" i="0" u="none" strike="noStrike" cap="none" dirty="0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внимание</a:t>
            </a:r>
            <a:r>
              <a:rPr lang="en-US" sz="3600" b="1" i="0" u="none" strike="noStrike" cap="none" dirty="0">
                <a:solidFill>
                  <a:schemeClr val="bg1"/>
                </a:solidFill>
                <a:latin typeface="PT Sans" panose="020B0503020203020204" pitchFamily="34" charset="-52"/>
                <a:ea typeface="Arial"/>
                <a:cs typeface="Arial"/>
                <a:sym typeface="Arial"/>
              </a:rPr>
              <a:t>!</a:t>
            </a:r>
            <a:endParaRPr sz="3600" b="1" i="0" u="none" strike="noStrike" cap="none" dirty="0">
              <a:solidFill>
                <a:schemeClr val="bg1"/>
              </a:solidFill>
              <a:latin typeface="PT Sans" panose="020B0503020203020204" pitchFamily="34" charset="-52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990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292893E-F8D3-49E3-A3A5-BF7E1261A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482" y="377550"/>
            <a:ext cx="6048672" cy="1110222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latin typeface="+mn-lt"/>
              </a:rPr>
              <a:t>Загретдинов Р.В., доцент каф. астрономии и космической геодезии Казанского федерального университета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97F466F-CD60-4C62-B094-9F4D1202C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"/>
          <a:stretch/>
        </p:blipFill>
        <p:spPr bwMode="auto">
          <a:xfrm>
            <a:off x="1049918" y="1923678"/>
            <a:ext cx="1433850" cy="126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7A7443-B0C3-412E-8A0A-185EFE8441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573" b="13804"/>
          <a:stretch/>
        </p:blipFill>
        <p:spPr>
          <a:xfrm>
            <a:off x="1043608" y="109345"/>
            <a:ext cx="1440160" cy="1533623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F346C2B-116A-46C4-898C-5B2977087C65}"/>
              </a:ext>
            </a:extLst>
          </p:cNvPr>
          <p:cNvSpPr txBox="1">
            <a:spLocks/>
          </p:cNvSpPr>
          <p:nvPr/>
        </p:nvSpPr>
        <p:spPr>
          <a:xfrm>
            <a:off x="3203848" y="2355726"/>
            <a:ext cx="5616624" cy="1015663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2000" dirty="0">
                <a:latin typeface="+mn-lt"/>
              </a:rPr>
              <a:t>Бахтиаров В.Ф., инженер-геодезист ООО «НПК ГЕОПОЛИГОН КФУ»	</a:t>
            </a:r>
          </a:p>
        </p:txBody>
      </p:sp>
      <p:pic>
        <p:nvPicPr>
          <p:cNvPr id="3" name="Рисунок 2" descr="Изображение выглядит как человек, стена, внутрен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E1EFB51D-76FA-4BFC-A294-85C5ED7D27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t="5201" r="5786" b="13413"/>
          <a:stretch/>
        </p:blipFill>
        <p:spPr>
          <a:xfrm>
            <a:off x="1018602" y="3472759"/>
            <a:ext cx="1465165" cy="15684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F6A70A-5A24-4102-96A9-8AFA9B45828D}"/>
              </a:ext>
            </a:extLst>
          </p:cNvPr>
          <p:cNvSpPr txBox="1"/>
          <p:nvPr/>
        </p:nvSpPr>
        <p:spPr>
          <a:xfrm>
            <a:off x="3203848" y="3579862"/>
            <a:ext cx="6012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dirty="0"/>
          </a:p>
          <a:p>
            <a:r>
              <a:rPr lang="ru-RU" sz="2000" dirty="0"/>
              <a:t>Загретдинов А.А., ассистент каф. астрономии и космической геодезии Казанского федерального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3684344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337947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  <a:p>
            <a:pPr algn="ctr"/>
            <a:endParaRPr lang="ru-RU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AD16F59-AD42-FF8E-C139-FE2464D56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663" y="98382"/>
            <a:ext cx="7036149" cy="960140"/>
          </a:xfrm>
        </p:spPr>
        <p:txBody>
          <a:bodyPr>
            <a:noAutofit/>
          </a:bodyPr>
          <a:lstStyle/>
          <a:p>
            <a:r>
              <a:rPr lang="ru-RU" altLang="ru-RU" sz="2800" dirty="0"/>
              <a:t>Служба </a:t>
            </a:r>
            <a:r>
              <a:rPr lang="en-US" altLang="ru-RU" sz="2800" dirty="0"/>
              <a:t>IGS</a:t>
            </a:r>
            <a:r>
              <a:rPr lang="ru-RU" altLang="ru-RU" sz="2800" dirty="0"/>
              <a:t> – 30 лет истории</a:t>
            </a:r>
          </a:p>
        </p:txBody>
      </p:sp>
      <p:pic>
        <p:nvPicPr>
          <p:cNvPr id="9" name="Рисунок 8" descr="Изображение выглядит как на открытом воздухе, земля, дерево, чайник&#10;&#10;Автоматически созданное описание">
            <a:extLst>
              <a:ext uri="{FF2B5EF4-FFF2-40B4-BE49-F238E27FC236}">
                <a16:creationId xmlns:a16="http://schemas.microsoft.com/office/drawing/2014/main" id="{1D91BBF5-2C57-C13F-B4FE-FAD1C1B9D1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0937" r="11407" b="10266"/>
          <a:stretch/>
        </p:blipFill>
        <p:spPr>
          <a:xfrm>
            <a:off x="5065738" y="1183725"/>
            <a:ext cx="3949532" cy="30927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FE1650-E091-6D0E-EC11-1086B8828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65" y="1165528"/>
            <a:ext cx="4779242" cy="3214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6FEB11-0108-A1FC-B216-F9643C443C67}"/>
              </a:ext>
            </a:extLst>
          </p:cNvPr>
          <p:cNvSpPr txBox="1"/>
          <p:nvPr/>
        </p:nvSpPr>
        <p:spPr>
          <a:xfrm>
            <a:off x="1259632" y="4502072"/>
            <a:ext cx="214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Сеть </a:t>
            </a:r>
            <a:r>
              <a:rPr lang="en-US" dirty="0"/>
              <a:t>IGS</a:t>
            </a:r>
            <a:r>
              <a:rPr lang="ru-RU" dirty="0"/>
              <a:t> в 1993 году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A08B0D-3EF3-595B-1305-B54ACF9A8788}"/>
              </a:ext>
            </a:extLst>
          </p:cNvPr>
          <p:cNvSpPr txBox="1"/>
          <p:nvPr/>
        </p:nvSpPr>
        <p:spPr>
          <a:xfrm>
            <a:off x="5847213" y="4497169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Антенна пункта </a:t>
            </a:r>
            <a:r>
              <a:rPr lang="en-US" dirty="0"/>
              <a:t>JPLM NASA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720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337947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  <a:p>
            <a:pPr algn="ctr"/>
            <a:endParaRPr lang="ru-RU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AD16F59-AD42-FF8E-C139-FE2464D56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664" y="0"/>
            <a:ext cx="7036149" cy="960140"/>
          </a:xfrm>
        </p:spPr>
        <p:txBody>
          <a:bodyPr>
            <a:noAutofit/>
          </a:bodyPr>
          <a:lstStyle/>
          <a:p>
            <a:r>
              <a:rPr lang="ru-RU" altLang="ru-RU" sz="2800" dirty="0"/>
              <a:t>Служба </a:t>
            </a:r>
            <a:r>
              <a:rPr lang="en-US" altLang="ru-RU" sz="2800" dirty="0"/>
              <a:t>IGS</a:t>
            </a:r>
            <a:r>
              <a:rPr lang="ru-RU" altLang="ru-RU" sz="2800" dirty="0"/>
              <a:t> – 30 лет истории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6FEB11-0108-A1FC-B216-F9643C443C67}"/>
              </a:ext>
            </a:extLst>
          </p:cNvPr>
          <p:cNvSpPr txBox="1"/>
          <p:nvPr/>
        </p:nvSpPr>
        <p:spPr>
          <a:xfrm>
            <a:off x="3203848" y="4774168"/>
            <a:ext cx="3566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Сеть </a:t>
            </a:r>
            <a:r>
              <a:rPr lang="en-US" dirty="0"/>
              <a:t>IGS</a:t>
            </a:r>
            <a:r>
              <a:rPr lang="ru-RU" dirty="0"/>
              <a:t> в </a:t>
            </a:r>
            <a:r>
              <a:rPr lang="en-US" dirty="0"/>
              <a:t>202</a:t>
            </a:r>
            <a:r>
              <a:rPr lang="ru-RU" dirty="0"/>
              <a:t>3 году</a:t>
            </a:r>
            <a:r>
              <a:rPr lang="en-US" dirty="0"/>
              <a:t> – 516 </a:t>
            </a:r>
            <a:r>
              <a:rPr lang="ru-RU" dirty="0"/>
              <a:t>станций</a:t>
            </a:r>
          </a:p>
        </p:txBody>
      </p:sp>
      <p:pic>
        <p:nvPicPr>
          <p:cNvPr id="2" name="Объект 4">
            <a:extLst>
              <a:ext uri="{FF2B5EF4-FFF2-40B4-BE49-F238E27FC236}">
                <a16:creationId xmlns:a16="http://schemas.microsoft.com/office/drawing/2014/main" id="{15171D7C-1ABA-F314-1247-7D4E2EEB1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17" r="691" b="4346"/>
          <a:stretch/>
        </p:blipFill>
        <p:spPr>
          <a:xfrm>
            <a:off x="827584" y="853516"/>
            <a:ext cx="8225167" cy="3930610"/>
          </a:xfrm>
        </p:spPr>
      </p:pic>
    </p:spTree>
    <p:extLst>
      <p:ext uri="{BB962C8B-B14F-4D97-AF65-F5344CB8AC3E}">
        <p14:creationId xmlns:p14="http://schemas.microsoft.com/office/powerpoint/2010/main" val="2939679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337947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  <a:p>
            <a:pPr algn="ctr"/>
            <a:endParaRPr lang="ru-RU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AD16F59-AD42-FF8E-C139-FE2464D56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1957" y="87077"/>
            <a:ext cx="7036149" cy="960140"/>
          </a:xfrm>
        </p:spPr>
        <p:txBody>
          <a:bodyPr>
            <a:noAutofit/>
          </a:bodyPr>
          <a:lstStyle/>
          <a:p>
            <a:r>
              <a:rPr lang="ru-RU" altLang="ru-RU" sz="2800" dirty="0"/>
              <a:t>Пункт </a:t>
            </a:r>
            <a:r>
              <a:rPr lang="en-US" altLang="ru-RU" sz="2800" dirty="0"/>
              <a:t>KZN2 </a:t>
            </a:r>
            <a:r>
              <a:rPr lang="ru-RU" altLang="ru-RU" sz="2800" dirty="0"/>
              <a:t>в составе сети </a:t>
            </a:r>
            <a:r>
              <a:rPr lang="en-US" altLang="ru-RU" sz="2800" dirty="0"/>
              <a:t>IGS </a:t>
            </a:r>
            <a:r>
              <a:rPr lang="ru-RU" altLang="ru-RU" sz="2800" dirty="0"/>
              <a:t>с 2012 года</a:t>
            </a:r>
          </a:p>
        </p:txBody>
      </p:sp>
      <p:pic>
        <p:nvPicPr>
          <p:cNvPr id="11" name="Рисунок 10" descr="Изображение выглядит как внешний, дерево, земля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A1F10C38-030A-47CD-28F0-8709347CE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74" y="1188676"/>
            <a:ext cx="2592288" cy="38884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4587B2-3FDF-7A1E-7857-F30DC22E7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1167992"/>
            <a:ext cx="3030104" cy="38884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71B4EF-0F9C-0B0B-4A7F-7388F4399E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06" r="13835"/>
          <a:stretch/>
        </p:blipFill>
        <p:spPr>
          <a:xfrm>
            <a:off x="6876256" y="1188676"/>
            <a:ext cx="2118590" cy="388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2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337947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  <a:p>
            <a:pPr algn="ctr"/>
            <a:endParaRPr lang="ru-RU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AD16F59-AD42-FF8E-C139-FE2464D56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9659" y="0"/>
            <a:ext cx="7550523" cy="960140"/>
          </a:xfrm>
        </p:spPr>
        <p:txBody>
          <a:bodyPr>
            <a:noAutofit/>
          </a:bodyPr>
          <a:lstStyle/>
          <a:p>
            <a:r>
              <a:rPr lang="ru-RU" altLang="ru-RU" sz="2800" dirty="0"/>
              <a:t>Пункт </a:t>
            </a:r>
            <a:r>
              <a:rPr lang="en-US" altLang="ru-RU" sz="2800" dirty="0"/>
              <a:t>KZN2 </a:t>
            </a:r>
            <a:r>
              <a:rPr lang="ru-RU" altLang="ru-RU" sz="2800" dirty="0"/>
              <a:t>среди 55 опорных станций </a:t>
            </a:r>
            <a:r>
              <a:rPr lang="en-US" altLang="ru-RU" sz="2800" dirty="0"/>
              <a:t>ITRF 2020</a:t>
            </a:r>
            <a:endParaRPr lang="ru-RU" altLang="ru-RU" sz="2800" dirty="0"/>
          </a:p>
        </p:txBody>
      </p:sp>
      <p:pic>
        <p:nvPicPr>
          <p:cNvPr id="3" name="Рисунок 2" descr="Изображение выглядит как карт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EB79AAA-1B98-6A46-F6EF-4787FF3ADA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5201" r="4528" b="26200"/>
          <a:stretch/>
        </p:blipFill>
        <p:spPr>
          <a:xfrm>
            <a:off x="1259632" y="753445"/>
            <a:ext cx="7362129" cy="3885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42580F-3A1D-DA0B-CE32-FC5BF379C642}"/>
              </a:ext>
            </a:extLst>
          </p:cNvPr>
          <p:cNvSpPr txBox="1"/>
          <p:nvPr/>
        </p:nvSpPr>
        <p:spPr>
          <a:xfrm>
            <a:off x="2209156" y="4582734"/>
            <a:ext cx="6840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Reference Frame Working Group</a:t>
            </a:r>
            <a:r>
              <a:rPr lang="ru-RU" dirty="0"/>
              <a:t> </a:t>
            </a:r>
            <a:r>
              <a:rPr lang="en-US" dirty="0"/>
              <a:t>Technical Report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0325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F25FD97-CCB2-D4AE-5E8E-01DCACA5C3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2" r="2276"/>
          <a:stretch/>
        </p:blipFill>
        <p:spPr>
          <a:xfrm>
            <a:off x="1146810" y="963516"/>
            <a:ext cx="7618244" cy="41550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24952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IGS</a:t>
            </a:r>
            <a:r>
              <a:rPr lang="ru-RU" sz="2800" dirty="0">
                <a:latin typeface="+mj-lt"/>
              </a:rPr>
              <a:t> станции по данным </a:t>
            </a:r>
            <a:r>
              <a:rPr lang="en-US" sz="2800" dirty="0">
                <a:latin typeface="+mj-lt"/>
              </a:rPr>
              <a:t>Astronomical Institute of the University of Bern (AUIB)</a:t>
            </a:r>
          </a:p>
          <a:p>
            <a:pPr algn="ctr"/>
            <a:endParaRPr lang="en-US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  <a:p>
            <a:pPr algn="ctr"/>
            <a:endParaRPr lang="ru-RU" sz="2000" b="1" dirty="0">
              <a:solidFill>
                <a:schemeClr val="bg1">
                  <a:lumMod val="50000"/>
                </a:schemeClr>
              </a:solidFill>
              <a:latin typeface="PT Sans" panose="020B0503020203020204" pitchFamily="34" charset="-52"/>
            </a:endParaRPr>
          </a:p>
        </p:txBody>
      </p:sp>
      <p:sp>
        <p:nvSpPr>
          <p:cNvPr id="2" name="Блок-схема: узел 1">
            <a:extLst>
              <a:ext uri="{FF2B5EF4-FFF2-40B4-BE49-F238E27FC236}">
                <a16:creationId xmlns:a16="http://schemas.microsoft.com/office/drawing/2014/main" id="{B2B62388-F6E1-9830-0D83-6B660F0E7FF1}"/>
              </a:ext>
            </a:extLst>
          </p:cNvPr>
          <p:cNvSpPr/>
          <p:nvPr/>
        </p:nvSpPr>
        <p:spPr>
          <a:xfrm>
            <a:off x="6300192" y="1369929"/>
            <a:ext cx="191800" cy="19370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2C1FB715-676E-7007-B243-66EC78BBC425}"/>
              </a:ext>
            </a:extLst>
          </p:cNvPr>
          <p:cNvSpPr/>
          <p:nvPr/>
        </p:nvSpPr>
        <p:spPr>
          <a:xfrm>
            <a:off x="7260520" y="1528584"/>
            <a:ext cx="191800" cy="17907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231EC0AF-B0F3-88D1-C56B-E21DA0920EF2}"/>
              </a:ext>
            </a:extLst>
          </p:cNvPr>
          <p:cNvSpPr/>
          <p:nvPr/>
        </p:nvSpPr>
        <p:spPr>
          <a:xfrm>
            <a:off x="5652120" y="1635646"/>
            <a:ext cx="191800" cy="216024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3DF9F11B-FB86-5D9E-832C-92CA2A80C55C}"/>
              </a:ext>
            </a:extLst>
          </p:cNvPr>
          <p:cNvSpPr/>
          <p:nvPr/>
        </p:nvSpPr>
        <p:spPr>
          <a:xfrm>
            <a:off x="5148064" y="1635646"/>
            <a:ext cx="191800" cy="216024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8ED454FF-F48F-8422-8AD0-E7543BD443EE}"/>
              </a:ext>
            </a:extLst>
          </p:cNvPr>
          <p:cNvSpPr/>
          <p:nvPr/>
        </p:nvSpPr>
        <p:spPr>
          <a:xfrm>
            <a:off x="7956376" y="1654123"/>
            <a:ext cx="191800" cy="197547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B888DC65-A049-667C-832D-EB058ED05312}"/>
              </a:ext>
            </a:extLst>
          </p:cNvPr>
          <p:cNvSpPr/>
          <p:nvPr/>
        </p:nvSpPr>
        <p:spPr>
          <a:xfrm>
            <a:off x="7548552" y="1855463"/>
            <a:ext cx="191800" cy="17907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8BACECF0-F860-0A03-E6C6-3CD3465B1A59}"/>
              </a:ext>
            </a:extLst>
          </p:cNvPr>
          <p:cNvSpPr/>
          <p:nvPr/>
        </p:nvSpPr>
        <p:spPr>
          <a:xfrm>
            <a:off x="7236296" y="1312560"/>
            <a:ext cx="191800" cy="17907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D72F93D3-7677-6BD6-1D8C-C5DC930F55BB}"/>
              </a:ext>
            </a:extLst>
          </p:cNvPr>
          <p:cNvSpPr/>
          <p:nvPr/>
        </p:nvSpPr>
        <p:spPr>
          <a:xfrm>
            <a:off x="7740352" y="1556258"/>
            <a:ext cx="191800" cy="211544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474F3F8D-FB4D-C16E-390F-85C1F56725A5}"/>
              </a:ext>
            </a:extLst>
          </p:cNvPr>
          <p:cNvSpPr/>
          <p:nvPr/>
        </p:nvSpPr>
        <p:spPr>
          <a:xfrm>
            <a:off x="8100392" y="1369929"/>
            <a:ext cx="191800" cy="19370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1AF7AD05-DD1F-C742-B23A-F5397E8ADDA2}"/>
              </a:ext>
            </a:extLst>
          </p:cNvPr>
          <p:cNvSpPr/>
          <p:nvPr/>
        </p:nvSpPr>
        <p:spPr>
          <a:xfrm>
            <a:off x="6180400" y="1707654"/>
            <a:ext cx="191800" cy="179070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9FA35343-5E85-A488-636F-B3704B028327}"/>
              </a:ext>
            </a:extLst>
          </p:cNvPr>
          <p:cNvSpPr/>
          <p:nvPr/>
        </p:nvSpPr>
        <p:spPr>
          <a:xfrm>
            <a:off x="6660232" y="1739789"/>
            <a:ext cx="191800" cy="179070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3D664279-2A21-4962-0572-8FD8189B49F1}"/>
              </a:ext>
            </a:extLst>
          </p:cNvPr>
          <p:cNvSpPr/>
          <p:nvPr/>
        </p:nvSpPr>
        <p:spPr>
          <a:xfrm>
            <a:off x="5172288" y="1920295"/>
            <a:ext cx="191800" cy="179070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85F80033-32BF-C9E9-3309-BC05B64C1049}"/>
              </a:ext>
            </a:extLst>
          </p:cNvPr>
          <p:cNvSpPr/>
          <p:nvPr/>
        </p:nvSpPr>
        <p:spPr>
          <a:xfrm>
            <a:off x="4860032" y="1600592"/>
            <a:ext cx="191800" cy="179070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039746AB-4206-70FA-0ECE-B5653B3FECAC}"/>
              </a:ext>
            </a:extLst>
          </p:cNvPr>
          <p:cNvSpPr/>
          <p:nvPr/>
        </p:nvSpPr>
        <p:spPr>
          <a:xfrm>
            <a:off x="5148064" y="1707654"/>
            <a:ext cx="191800" cy="179070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FD788F-FA53-CB53-59EA-1B848DEC9539}"/>
              </a:ext>
            </a:extLst>
          </p:cNvPr>
          <p:cNvSpPr txBox="1"/>
          <p:nvPr/>
        </p:nvSpPr>
        <p:spPr>
          <a:xfrm>
            <a:off x="827584" y="4515966"/>
            <a:ext cx="8179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+mj-lt"/>
              </a:rPr>
              <a:t>Наблюдательные пункты единой геофизической службы РАН (NEDA/IGS) Стеблов Г.М.</a:t>
            </a:r>
            <a:r>
              <a:rPr lang="en-US" sz="1400" dirty="0">
                <a:latin typeface="+mj-lt"/>
              </a:rPr>
              <a:t> </a:t>
            </a: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2626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27584" cy="51435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MSShafigullin\Desktop\2020\Презентация КФУ\kfu_logo_circle_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7" y="87534"/>
            <a:ext cx="55305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8083" y="84452"/>
            <a:ext cx="7951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Землетрясение в Турции 6 февраля магнитудой 7.8</a:t>
            </a:r>
            <a:endParaRPr lang="en-US" sz="2800" dirty="0">
              <a:latin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AEAF5D-6ACB-1838-0591-6B768B579F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9632" y="657115"/>
            <a:ext cx="3168351" cy="211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39E96E-6B03-5ECC-B1A9-8B83E8CA69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84" b="9603"/>
          <a:stretch/>
        </p:blipFill>
        <p:spPr bwMode="auto">
          <a:xfrm>
            <a:off x="3851920" y="2828715"/>
            <a:ext cx="4898824" cy="232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Изображение выглядит как внешний, земля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E4FFA65D-F90F-46B2-6598-8C4B4A22B7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b="22001"/>
          <a:stretch/>
        </p:blipFill>
        <p:spPr>
          <a:xfrm>
            <a:off x="1259632" y="2920341"/>
            <a:ext cx="1807724" cy="210338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F4D2E5C-0A29-03C7-65D2-B3F4E78F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419" y="658953"/>
            <a:ext cx="3976109" cy="21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412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4945</TotalTime>
  <Words>1200</Words>
  <Application>Microsoft Office PowerPoint</Application>
  <PresentationFormat>Экран (16:9)</PresentationFormat>
  <Paragraphs>183</Paragraphs>
  <Slides>31</Slides>
  <Notes>28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Calibri-Bold</vt:lpstr>
      <vt:lpstr>Open Sans</vt:lpstr>
      <vt:lpstr>PT Sans</vt:lpstr>
      <vt:lpstr>Roboto</vt:lpstr>
      <vt:lpstr>Trebuchet MS</vt:lpstr>
      <vt:lpstr>Тема Office</vt:lpstr>
      <vt:lpstr>Презентация PowerPoint</vt:lpstr>
      <vt:lpstr>До 1901 г. АО КИУ была источником точных координат и времени для востока России</vt:lpstr>
      <vt:lpstr>К середине 20 века АОЭ им. В.П. Энгельгардта  одна из ведущих мировых астрометрических обсерваторий - https://astro.kpfu.ru/</vt:lpstr>
      <vt:lpstr>Служба IGS – 30 лет истории</vt:lpstr>
      <vt:lpstr>Служба IGS – 30 лет истории</vt:lpstr>
      <vt:lpstr>Пункт KZN2 в составе сети IGS с 2012 года</vt:lpstr>
      <vt:lpstr>Пункт KZN2 среди 55 опорных станций ITRF 2020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Trimble RTX-PP</vt:lpstr>
      <vt:lpstr>Презентация PowerPoint</vt:lpstr>
      <vt:lpstr>Презентация PowerPoint</vt:lpstr>
      <vt:lpstr>Презентация PowerPoint</vt:lpstr>
      <vt:lpstr>Базовые пункты ГДП сети ПАО ТАТНЕФТЬ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Загретдинов Р.В., доцент каф. астрономии и космической геодезии Казанского федерального университета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Шафигуллин Марат Шарифуллович</dc:creator>
  <cp:lastModifiedBy>Загретдинов Ренат Вагизович</cp:lastModifiedBy>
  <cp:revision>160</cp:revision>
  <dcterms:created xsi:type="dcterms:W3CDTF">2020-07-15T10:53:07Z</dcterms:created>
  <dcterms:modified xsi:type="dcterms:W3CDTF">2023-08-29T10:23:08Z</dcterms:modified>
</cp:coreProperties>
</file>