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6FA"/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17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3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0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88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3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45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5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7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5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8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6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3BDAC-0CD4-48F7-8808-D4BD8967E43F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8F38-8856-470F-9F6C-10643B3D1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6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s://pro.arcgis.com/ru/pro-app/2.9/tool-reference/spatial-analyst/export-training-data-for-deep-learning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pro.arcgis.com/ru/pro-app/2.9/tool-reference/image-analyst/train-deep-learning-model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технологий искусственного интеллекта в картографическом производстве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651463"/>
            <a:ext cx="12192000" cy="1655762"/>
          </a:xfrm>
        </p:spPr>
        <p:txBody>
          <a:bodyPr>
            <a:normAutofit lnSpcReduction="10000"/>
          </a:bodyPr>
          <a:lstStyle/>
          <a:p>
            <a:pPr indent="8432800" algn="l">
              <a:spcBef>
                <a:spcPts val="0"/>
              </a:spcBef>
            </a:pPr>
            <a:r>
              <a:rPr lang="ru-RU" sz="2000" dirty="0" smtClean="0"/>
              <a:t>Стрельчень Е.В.</a:t>
            </a:r>
          </a:p>
          <a:p>
            <a:pPr indent="8432800" algn="l">
              <a:spcBef>
                <a:spcPts val="0"/>
              </a:spcBef>
            </a:pPr>
            <a:r>
              <a:rPr lang="ru-RU" sz="2000" dirty="0" smtClean="0"/>
              <a:t>Государственное предприятие </a:t>
            </a:r>
          </a:p>
          <a:p>
            <a:pPr indent="8432800" algn="l">
              <a:spcBef>
                <a:spcPts val="0"/>
              </a:spcBef>
            </a:pPr>
            <a:r>
              <a:rPr lang="ru-RU" sz="2000" dirty="0" smtClean="0"/>
              <a:t>«Белгеодезия»</a:t>
            </a:r>
          </a:p>
          <a:p>
            <a:pPr indent="6992938" algn="l">
              <a:spcBef>
                <a:spcPts val="0"/>
              </a:spcBef>
            </a:pPr>
            <a:endParaRPr lang="ru-RU" sz="2000" dirty="0"/>
          </a:p>
          <a:p>
            <a:pPr indent="6992938" algn="l">
              <a:spcBef>
                <a:spcPts val="0"/>
              </a:spcBef>
            </a:pPr>
            <a:endParaRPr lang="ru-RU" sz="20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Казань 2023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13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Обнаружение объектов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136339"/>
            <a:ext cx="5122054" cy="359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Инструмент </a:t>
            </a:r>
            <a:r>
              <a:rPr lang="be-BY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en-US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 Objects Using Deep Learning</a:t>
            </a:r>
            <a:r>
              <a:rPr lang="be-BY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 Analyst</a:t>
            </a:r>
            <a:r>
              <a:rPr lang="be-BY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)»</a:t>
            </a:r>
            <a:r>
              <a:rPr lang="be-BY" sz="2000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запускает обученную модель глубокого обучения.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Входной растр может быть растром, несколькими растрами или классом пространственных объектов с прикреплёнными изображениями.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для этого инструмента требуется файл определения модели, содержащий обученную информацию о модели.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81" y="1709766"/>
            <a:ext cx="6069563" cy="431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Классификация изображения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136339"/>
            <a:ext cx="5122054" cy="247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объектов гидрографии используется инструмент 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Classify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Pixels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u="sng" dirty="0" err="1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Analyst</a:t>
            </a:r>
            <a:r>
              <a:rPr lang="ru-RU" sz="2000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)»</a:t>
            </a:r>
            <a:r>
              <a:rPr lang="ru-RU" sz="2000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Этот инструмент запускает обученную модель глубокого обучения для входных растров, чтобы получить классифицированный растр.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5" t="17206" r="564" b="7096"/>
          <a:stretch/>
        </p:blipFill>
        <p:spPr>
          <a:xfrm>
            <a:off x="6794090" y="1329286"/>
            <a:ext cx="4739148" cy="519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6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Итоги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539462"/>
            <a:ext cx="5505662" cy="2807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ходе выполнения работ были получены следующие результаты (работы продолжаются):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Точность определения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строений частного сектора– 88%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многоэтажных построек – 25%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гидрографии – 40%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503" y="1588975"/>
            <a:ext cx="6013186" cy="487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1761" y="1295419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Итоги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1818" t="18069" r="18030" b="6460"/>
          <a:stretch/>
        </p:blipFill>
        <p:spPr>
          <a:xfrm>
            <a:off x="6297271" y="1812152"/>
            <a:ext cx="5411361" cy="458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4880"/>
          <a:stretch/>
        </p:blipFill>
        <p:spPr>
          <a:xfrm>
            <a:off x="321761" y="1812153"/>
            <a:ext cx="5438492" cy="458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Экспериментальный характер работы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251595"/>
            <a:ext cx="5885798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подбор параметров модели при обучении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подбор параметров распознавания объектов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подбор параметров восстановления контуров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Первые приемлемые результаты  по распознаванию строений частного сектора были получены в результате 19-й попытки, на что потребовалось более 4 месяцев работы.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1" t="14631" b="6385"/>
          <a:stretch/>
        </p:blipFill>
        <p:spPr bwMode="auto">
          <a:xfrm>
            <a:off x="10017637" y="1329286"/>
            <a:ext cx="1764000" cy="392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1" t="14584" b="10431"/>
          <a:stretch/>
        </p:blipFill>
        <p:spPr bwMode="auto">
          <a:xfrm>
            <a:off x="8973941" y="1956123"/>
            <a:ext cx="1944000" cy="411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13563" b="20422"/>
          <a:stretch/>
        </p:blipFill>
        <p:spPr bwMode="auto">
          <a:xfrm>
            <a:off x="8067015" y="2762407"/>
            <a:ext cx="1764000" cy="3306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5" t="14539" b="49984"/>
          <a:stretch/>
        </p:blipFill>
        <p:spPr bwMode="auto">
          <a:xfrm>
            <a:off x="6633261" y="3944841"/>
            <a:ext cx="2124236" cy="212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8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6107" y="1454976"/>
            <a:ext cx="4315960" cy="4476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ходе выполнения работ по созданию ГНК проводятся полевые обследования местности по сбору навигационной информации. Обследования производятся с использованием видеорегистратора 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последующем данная информация обрабатывается и данные с видеофайлов переносятся на карту для формирования дорожного графа.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D:\Strelchen\2021\Снимок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67" y="1454976"/>
            <a:ext cx="7078433" cy="383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307" y="1531175"/>
            <a:ext cx="572989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процессе разработки приложения можно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выделить следующие группы задач, выполнение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которых является обязательным для достижения максимальной точности и эффективности работы приложения: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1) детектирование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дорожных знаков;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2) классификация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дорожных знаков;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3) фильтрация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дорожных знаков;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4) вычисление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координат дорожных знаков;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5) нанесение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дорожных знаков на карту;</a:t>
            </a:r>
          </a:p>
          <a:p>
            <a:pPr lvl="0"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6)разработка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интерфейса приложения.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2AB829-A2D9-4281-A509-39A23826A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" r="2778"/>
          <a:stretch/>
        </p:blipFill>
        <p:spPr>
          <a:xfrm>
            <a:off x="7079472" y="1531175"/>
            <a:ext cx="4907451" cy="371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1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333191"/>
            <a:ext cx="945958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Язык программирования: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Библиотеки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разработки нейронных сетей: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keras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skimage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Yolov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Библиотеки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нанесения дорожных знаков на карту: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numpy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geojson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pyproj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Библиотеки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создания интерфейса и работы с файлами: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threading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qtpy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PyQt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Библиотеки для фильтрации дорожных знаков: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PIL,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seaborn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Библиотека определение координат дорожных знаков: </a:t>
            </a:r>
            <a:r>
              <a:rPr lang="ru-RU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Используемые технологии</a:t>
            </a:r>
          </a:p>
        </p:txBody>
      </p:sp>
      <p:pic>
        <p:nvPicPr>
          <p:cNvPr id="8" name="Picture 2" descr="Carpentry workshop: introduction to programming and plotting with Python -  Library UvA - University of Amsterd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170708" y="793210"/>
            <a:ext cx="28453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883524"/>
            <a:ext cx="90572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детектирования дорожных знаков разработана нейронная сеть на архитектуре Yolov4.</a:t>
            </a:r>
          </a:p>
          <a:p>
            <a:pPr lvl="0" algn="just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YOLO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– это одна из самых популярных технологий в области компьютерного зрения, которая позволяет осуществлять объектное обнаружение и классификацию в режиме реального времени. YOLO основывается на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нейросетевой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архитектуре, собранной на основе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сверточных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слоев, построенных с использованием глубокого обучения.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Детектирование дорожных знаков</a:t>
            </a:r>
          </a:p>
        </p:txBody>
      </p:sp>
      <p:pic>
        <p:nvPicPr>
          <p:cNvPr id="8" name="Picture 2" descr="Carpentry workshop: introduction to programming and plotting with Python -  Library UvA - University of Amsterd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170708" y="793210"/>
            <a:ext cx="28453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0" y="1983407"/>
            <a:ext cx="111485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ходе выполнения работ собрана обучающая выборка из 61 000 фрагментов, содержащих изображения дорожных знаков и около 169 000 фрагментов без изображений знаков.</a:t>
            </a:r>
          </a:p>
          <a:p>
            <a:pPr lvl="0" algn="just">
              <a:spcAft>
                <a:spcPts val="1200"/>
              </a:spcAft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Валидационный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набор данных состоит из 2 300 изображений. Точность работы нейронной сети Yolov4 после завершения обучения составляет 89%.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Детектирование дорожных знаков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31FDAB4-8FCA-1CB9-6585-920E28436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3060" b="1240"/>
          <a:stretch/>
        </p:blipFill>
        <p:spPr>
          <a:xfrm>
            <a:off x="2702296" y="3651891"/>
            <a:ext cx="6865645" cy="31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8808" y="1797182"/>
            <a:ext cx="5311725" cy="3605978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Задача: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Создание картографической основы на территорию отдельных </a:t>
            </a:r>
            <a:r>
              <a:rPr lang="ru-RU" sz="200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населенных пунктов </a:t>
            </a: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(более 9</a:t>
            </a:r>
            <a:r>
              <a:rPr lang="en-US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000 км</a:t>
            </a:r>
            <a:r>
              <a:rPr lang="ru-RU" sz="2000" baseline="30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) в составе: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строения;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гидрография;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растительность.</a:t>
            </a:r>
            <a:endParaRPr lang="ru-RU" sz="2000" dirty="0"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87024F-32D1-4910-A68E-61503CA7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34" y="1797182"/>
            <a:ext cx="5680995" cy="399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06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7133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Классификация дорожных знаков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7133" y="2333191"/>
            <a:ext cx="4512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классификации дорожных знаков спроектирована </a:t>
            </a:r>
            <a:r>
              <a:rPr lang="ru-RU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сверточная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нейронная сеть, для обучения которой использовалась обучающая выборка, состоящая из более чем 400 000 фрагментов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85465B7-0EA6-FEF4-DA21-78167C297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46" y="1829966"/>
            <a:ext cx="6784687" cy="38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7133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Фильтрация данных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7133" y="2333191"/>
            <a:ext cx="112745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Высокая точность при детектировании знаков на дальнем расстоянии, на примыкающих и параллельных дорогах, приводят к трудности с вычислением координат местоположения знаков.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данном этапе был разработан алгоритм фильтрации данных на основе инструментов статистического анализа, который в результате оценки соотношения пропорций дорожных знаков удаляет неверно распознанные объекты.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7804" y="1029831"/>
            <a:ext cx="5032466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Нанесение дорожных знаков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805" y="2033736"/>
            <a:ext cx="6753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определение угла направления (угол между направлением движения автомобиля и направлением на дорожный знак относительно автомобиля); 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Вычисление азимута направлением движения автомобиля;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Определение дирекционного угла (уточнение угла направления);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Вычисление смещения от местоположения автомобиля до знака; 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Вычисление координат знака.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180" y="1718087"/>
            <a:ext cx="5130820" cy="47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Распознавание дорожных знаков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7804" y="1029831"/>
            <a:ext cx="5032466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Нанесение дорожных знаков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804" y="1957536"/>
            <a:ext cx="6753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Данные сохраняются в формате </a:t>
            </a:r>
            <a:r>
              <a:rPr lang="ru-RU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geojson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ru-RU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Данные о дорожных знаках выгружаются в форме линейных объектов. Необходимость использования линейных объектов обуславливается необходимостью поворота знака под определённым углом.</a:t>
            </a:r>
          </a:p>
          <a:p>
            <a:pPr algn="just">
              <a:lnSpc>
                <a:spcPct val="120000"/>
              </a:lnSpc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поворота знака в GIS </a:t>
            </a:r>
            <a:r>
              <a:rPr lang="ru-RU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Panorama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осуществляется за счет 2-х точек, объединённых в линию.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B3DA7F4-FF3A-34A6-DB79-34B35BAD9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12" y="1564558"/>
            <a:ext cx="4490376" cy="435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7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25797" y="596844"/>
            <a:ext cx="4732498" cy="5926442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Государственный комитет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по имуществу Республики Беларусь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Топографо-геодезическое республиканское унитарное предприятие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“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Белгеодезия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”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220029, пр-т Машерова, 17,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Минск, Республика Беларусь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www.geo.by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Стрельчень Евгений Владимирович,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заместитель главного инженера по развитию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+375 (44) 771 07 42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navigation@belgeodesy.by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5972DC8-9779-4912-9F55-8A0053BF7DC5}"/>
              </a:ext>
            </a:extLst>
          </p:cNvPr>
          <p:cNvSpPr txBox="1"/>
          <p:nvPr/>
        </p:nvSpPr>
        <p:spPr>
          <a:xfrm>
            <a:off x="403119" y="5870643"/>
            <a:ext cx="3988135" cy="540352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Спасибо!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9" y="596844"/>
            <a:ext cx="204744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115" y="2032755"/>
            <a:ext cx="4698222" cy="1765474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Решение: </a:t>
            </a:r>
            <a:endParaRPr lang="en-US" sz="2000" b="1" dirty="0" smtClean="0"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использование технологии машинного обучения с адаптацией под конкретные производственные условия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61AFCE-3224-4EEA-BD8D-6C6B58B1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303" y="2032755"/>
            <a:ext cx="6591727" cy="335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8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4480" y="2142945"/>
            <a:ext cx="9270719" cy="3458245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Преимущества платформы </a:t>
            </a:r>
            <a:r>
              <a:rPr lang="en-US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ESRI ArcGIS Pro</a:t>
            </a: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:</a:t>
            </a:r>
          </a:p>
          <a:p>
            <a:pPr lvl="0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н</a:t>
            </a:r>
            <a:r>
              <a:rPr lang="be-BY" sz="2000" dirty="0">
                <a:latin typeface="Arial" panose="020B0604020202020204" pitchFamily="34" charset="0"/>
                <a:cs typeface="Arial" panose="020B0604020202020204" pitchFamily="34" charset="0"/>
              </a:rPr>
              <a:t>аличие инструментария для обучения </a:t>
            </a:r>
            <a:r>
              <a:rPr lang="be-BY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моделей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в</a:t>
            </a:r>
            <a:r>
              <a:rPr lang="be-BY" sz="2000" dirty="0">
                <a:latin typeface="Arial" panose="020B0604020202020204" pitchFamily="34" charset="0"/>
                <a:cs typeface="Arial" panose="020B0604020202020204" pitchFamily="34" charset="0"/>
              </a:rPr>
              <a:t>озможность использования обученных моделей в среде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ArcGIS Enterprise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Server)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возможность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локальной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отсутствие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ограничений по площади/количеству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использований;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возможность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дообучения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/переобучение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моделей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5" name="Picture 4" descr="ArcGIS Pro | Программное обеспечение ГИС для 2D и 3D картографии">
            <a:extLst>
              <a:ext uri="{FF2B5EF4-FFF2-40B4-BE49-F238E27FC236}">
                <a16:creationId xmlns:a16="http://schemas.microsoft.com/office/drawing/2014/main" xmlns="" id="{B0275F2A-0F07-4B48-8DF8-3811762C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93" y="1180467"/>
            <a:ext cx="1573074" cy="15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DFD35B-D4A0-4305-ADC4-8BBA05B2F7E2}"/>
              </a:ext>
            </a:extLst>
          </p:cNvPr>
          <p:cNvSpPr txBox="1"/>
          <p:nvPr/>
        </p:nvSpPr>
        <p:spPr>
          <a:xfrm>
            <a:off x="10462168" y="2820080"/>
            <a:ext cx="1552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ArcGIS Pro</a:t>
            </a:r>
          </a:p>
        </p:txBody>
      </p:sp>
    </p:spTree>
    <p:extLst>
      <p:ext uri="{BB962C8B-B14F-4D97-AF65-F5344CB8AC3E}">
        <p14:creationId xmlns:p14="http://schemas.microsoft.com/office/powerpoint/2010/main" val="4533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2147" y="2081300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Общая технологическая схема работы</a:t>
            </a:r>
          </a:p>
        </p:txBody>
      </p:sp>
      <p:sp>
        <p:nvSpPr>
          <p:cNvPr id="3" name="Надпись 2"/>
          <p:cNvSpPr txBox="1">
            <a:spLocks noChangeArrowheads="1"/>
          </p:cNvSpPr>
          <p:nvPr/>
        </p:nvSpPr>
        <p:spPr bwMode="auto">
          <a:xfrm>
            <a:off x="684815" y="3682999"/>
            <a:ext cx="1800000" cy="1080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библиотеки эталонов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Надпись 2"/>
          <p:cNvSpPr txBox="1">
            <a:spLocks noChangeArrowheads="1"/>
          </p:cNvSpPr>
          <p:nvPr/>
        </p:nvSpPr>
        <p:spPr bwMode="auto">
          <a:xfrm>
            <a:off x="3475425" y="3682999"/>
            <a:ext cx="1800000" cy="1080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обучающих данных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адпись 2"/>
          <p:cNvSpPr txBox="1">
            <a:spLocks noChangeArrowheads="1"/>
          </p:cNvSpPr>
          <p:nvPr/>
        </p:nvSpPr>
        <p:spPr bwMode="auto">
          <a:xfrm>
            <a:off x="6266035" y="3682999"/>
            <a:ext cx="1800000" cy="1080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модели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адпись 2"/>
          <p:cNvSpPr txBox="1">
            <a:spLocks noChangeArrowheads="1"/>
          </p:cNvSpPr>
          <p:nvPr/>
        </p:nvSpPr>
        <p:spPr bwMode="auto">
          <a:xfrm>
            <a:off x="9056645" y="2602999"/>
            <a:ext cx="1872000" cy="1080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Обнаружение объектов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адпись 2"/>
          <p:cNvSpPr txBox="1">
            <a:spLocks noChangeArrowheads="1"/>
          </p:cNvSpPr>
          <p:nvPr/>
        </p:nvSpPr>
        <p:spPr bwMode="auto">
          <a:xfrm>
            <a:off x="9056645" y="4762999"/>
            <a:ext cx="1872000" cy="1080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Классификация изображения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 стрелкой 21"/>
          <p:cNvCxnSpPr>
            <a:stCxn id="3" idx="3"/>
            <a:endCxn id="17" idx="1"/>
          </p:cNvCxnSpPr>
          <p:nvPr/>
        </p:nvCxnSpPr>
        <p:spPr>
          <a:xfrm>
            <a:off x="2484815" y="4222999"/>
            <a:ext cx="99061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275425" y="4222999"/>
            <a:ext cx="99061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9" idx="1"/>
          </p:cNvCxnSpPr>
          <p:nvPr/>
        </p:nvCxnSpPr>
        <p:spPr>
          <a:xfrm flipV="1">
            <a:off x="8066035" y="3142999"/>
            <a:ext cx="990610" cy="108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8" idx="3"/>
            <a:endCxn id="20" idx="1"/>
          </p:cNvCxnSpPr>
          <p:nvPr/>
        </p:nvCxnSpPr>
        <p:spPr>
          <a:xfrm>
            <a:off x="8066035" y="4222999"/>
            <a:ext cx="990610" cy="108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6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Создание базы эталонных объектов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41" y="2216947"/>
            <a:ext cx="3123105" cy="32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98323" y="5649328"/>
            <a:ext cx="2648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Частный сектор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(120 332 объекта)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031" y="2216947"/>
            <a:ext cx="3930147" cy="32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639960" y="564932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Многоэтажные постройки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(34 156 объектов)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r="22783"/>
          <a:stretch/>
        </p:blipFill>
        <p:spPr>
          <a:xfrm>
            <a:off x="8188263" y="2216947"/>
            <a:ext cx="3371347" cy="32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8577792" y="5649327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гидрографии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(650 км</a:t>
            </a:r>
            <a:r>
              <a:rPr lang="ru-RU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ГИС ПАНОРАМА - Скачать программы для Windo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374" y="852565"/>
            <a:ext cx="906903" cy="9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873936" y="1681668"/>
            <a:ext cx="1920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ГИС «Панорама»</a:t>
            </a:r>
          </a:p>
        </p:txBody>
      </p:sp>
    </p:spTree>
    <p:extLst>
      <p:ext uri="{BB962C8B-B14F-4D97-AF65-F5344CB8AC3E}">
        <p14:creationId xmlns:p14="http://schemas.microsoft.com/office/powerpoint/2010/main" val="36622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Экспорт обучающих данных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136339"/>
            <a:ext cx="5492826" cy="412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be-BY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 “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Export Training Data For Deep Learning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Image Analyst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)”</a:t>
            </a:r>
            <a:r>
              <a:rPr lang="be-BY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преобразовывает маркированные векторные и растровые данные в учебные наборы данных глубокого обучения с использованием данных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r>
              <a:rPr lang="be-BY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be-BY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be-BY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 выборки для глубокого обучения формируются на основе небольших фрагментов изображений, содержащих объект или класс интереса, который называется кусочек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300" y="1329286"/>
            <a:ext cx="3566235" cy="472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4691608"/>
            <a:ext cx="177800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0841" y="1329286"/>
            <a:ext cx="5122054" cy="38048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Обучение модели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0841" y="2136339"/>
            <a:ext cx="5122054" cy="375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be-BY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нструмент </a:t>
            </a:r>
            <a:r>
              <a:rPr lang="be-BY" sz="2000" u="none" strike="noStrike" dirty="0" smtClean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«</a:t>
            </a:r>
            <a:r>
              <a:rPr lang="en-US" sz="2000" u="none" strike="noStrike" dirty="0" smtClean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Train Deep Learning Model</a:t>
            </a:r>
            <a:r>
              <a:rPr lang="be-BY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 Analyst</a:t>
            </a:r>
            <a:r>
              <a:rPr lang="be-BY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)» предназначен для обучения модель глубокого обучения с использованием обучающих данных, созданных на предыдущем этапе.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 создании модели подбираются необходимые параметры, которые влияют на качество обучения и последующей работы модели при идентификации объектов.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342" y="1329286"/>
            <a:ext cx="4525408" cy="496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07" y="244196"/>
            <a:ext cx="835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цифровой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картографической основы ГНК по данным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ДЗЗ</a:t>
            </a:r>
            <a:endParaRPr lang="ru-RU" sz="2400" b="1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196046" y="4480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64621" y="1856940"/>
            <a:ext cx="100743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модели - самый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затратный по времени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итоге были созданы: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обнаружения строений частного сектора – всего создано 21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модель,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время на обучение финальной версии составило 12 дней 7 часов;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обнаружения многоэтажных строений – всего создано 11 экспериментальных моделей, время на обучение финальной версии составило 24 дня 16 часов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обнаружения объектов гидрографии – всего создано 16 экспериментальных моделей, время на обучение финальной версии составило 11 дней 14 часов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69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1116</Words>
  <Application>Microsoft Office PowerPoint</Application>
  <PresentationFormat>Широкоэкранный</PresentationFormat>
  <Paragraphs>143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Тема Office</vt:lpstr>
      <vt:lpstr>Использование технологий искусственного интеллекта в картографическом производстве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технологий искусственного интеллекта в картографическом производстве</dc:title>
  <dc:creator>Стрельчень Евгений Владимирович</dc:creator>
  <cp:lastModifiedBy>Стрельчень Евгений Владимирович</cp:lastModifiedBy>
  <cp:revision>25</cp:revision>
  <dcterms:created xsi:type="dcterms:W3CDTF">2023-08-22T06:20:22Z</dcterms:created>
  <dcterms:modified xsi:type="dcterms:W3CDTF">2023-08-22T12:22:11Z</dcterms:modified>
</cp:coreProperties>
</file>