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2" r:id="rId3"/>
    <p:sldId id="349" r:id="rId4"/>
    <p:sldId id="334" r:id="rId5"/>
    <p:sldId id="357" r:id="rId6"/>
    <p:sldId id="345" r:id="rId7"/>
    <p:sldId id="359" r:id="rId8"/>
    <p:sldId id="351" r:id="rId9"/>
    <p:sldId id="350" r:id="rId10"/>
    <p:sldId id="354" r:id="rId11"/>
    <p:sldId id="355" r:id="rId12"/>
    <p:sldId id="352" r:id="rId13"/>
    <p:sldId id="358" r:id="rId14"/>
    <p:sldId id="360" r:id="rId15"/>
    <p:sldId id="257" r:id="rId16"/>
  </p:sldIdLst>
  <p:sldSz cx="9144000" cy="5143500" type="screen16x9"/>
  <p:notesSz cx="9866313" cy="6735763"/>
  <p:defaultTextStyle>
    <a:defPPr>
      <a:defRPr lang="ru-RU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пыт интеграции фотогр.и гис Белгеодезия" id="{CBFE4378-6F0C-4EF0-90EB-53BCF64DF99E}">
          <p14:sldIdLst>
            <p14:sldId id="292"/>
            <p14:sldId id="349"/>
            <p14:sldId id="334"/>
            <p14:sldId id="357"/>
            <p14:sldId id="345"/>
            <p14:sldId id="359"/>
            <p14:sldId id="351"/>
            <p14:sldId id="350"/>
            <p14:sldId id="354"/>
            <p14:sldId id="355"/>
            <p14:sldId id="352"/>
            <p14:sldId id="358"/>
            <p14:sldId id="360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56FA"/>
    <a:srgbClr val="FFFF97"/>
    <a:srgbClr val="6565FF"/>
    <a:srgbClr val="3737FF"/>
    <a:srgbClr val="176CFA"/>
    <a:srgbClr val="406CFF"/>
    <a:srgbClr val="406CFA"/>
    <a:srgbClr val="547CFA"/>
    <a:srgbClr val="5D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17" autoAdjust="0"/>
    <p:restoredTop sz="89467" autoAdjust="0"/>
  </p:normalViewPr>
  <p:slideViewPr>
    <p:cSldViewPr>
      <p:cViewPr>
        <p:scale>
          <a:sx n="148" d="100"/>
          <a:sy n="148" d="100"/>
        </p:scale>
        <p:origin x="132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6" d="100"/>
          <a:sy n="126" d="100"/>
        </p:scale>
        <p:origin x="182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DD530-81B1-499C-935F-5EE43A6F443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766ED291-9E0D-491E-949C-20FDCFD50B0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Стремительное развитие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индустрии гражданского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беспилотного транспорта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по всему миру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BAE11B30-2DFB-4FBC-971D-C2F72D3D376B}" type="parTrans" cxnId="{C78C171B-8370-4E96-A204-30C407331025}">
      <dgm:prSet/>
      <dgm:spPr/>
      <dgm:t>
        <a:bodyPr/>
        <a:lstStyle/>
        <a:p>
          <a:endParaRPr lang="ru-RU"/>
        </a:p>
      </dgm:t>
    </dgm:pt>
    <dgm:pt modelId="{DE78753F-781D-48E3-9741-9DBC4F84C85D}" type="sibTrans" cxnId="{C78C171B-8370-4E96-A204-30C407331025}">
      <dgm:prSet/>
      <dgm:spPr/>
      <dgm:t>
        <a:bodyPr/>
        <a:lstStyle/>
        <a:p>
          <a:endParaRPr lang="ru-RU"/>
        </a:p>
      </dgm:t>
    </dgm:pt>
    <dgm:pt modelId="{3A2AFF7E-698C-470D-BE81-DE30EF0DB25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buAutoNum type="arabicPeriod"/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buAutoNum type="arabicPeriod"/>
          </a:pP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людей и имущества на земле</a:t>
          </a:r>
        </a:p>
      </dgm:t>
    </dgm:pt>
    <dgm:pt modelId="{A62768A8-93F3-4ACD-A012-3D01D0125F5E}" type="parTrans" cxnId="{CAC5AEF0-3594-4017-98C1-A4CD9E08A794}">
      <dgm:prSet/>
      <dgm:spPr/>
      <dgm:t>
        <a:bodyPr/>
        <a:lstStyle/>
        <a:p>
          <a:endParaRPr lang="ru-RU"/>
        </a:p>
      </dgm:t>
    </dgm:pt>
    <dgm:pt modelId="{8D82BEE3-4674-4B31-B870-399A20DA5B5D}" type="sibTrans" cxnId="{CAC5AEF0-3594-4017-98C1-A4CD9E08A794}">
      <dgm:prSet/>
      <dgm:spPr/>
      <dgm:t>
        <a:bodyPr/>
        <a:lstStyle/>
        <a:p>
          <a:endParaRPr lang="ru-RU"/>
        </a:p>
      </dgm:t>
    </dgm:pt>
    <dgm:pt modelId="{C0A2BF1A-6C41-460A-B414-0B5012842DF5}">
      <dgm:prSet phldrT="[Текст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Необходимость оптимизации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движения беспилотного транспорта в воздушном пространстве города</a:t>
          </a:r>
        </a:p>
      </dgm:t>
    </dgm:pt>
    <dgm:pt modelId="{32749F71-35DE-4C4A-8FEA-4E79BC0D3AD6}" type="parTrans" cxnId="{74A6F671-7312-44DA-9E7C-43C93056DC35}">
      <dgm:prSet/>
      <dgm:spPr/>
      <dgm:t>
        <a:bodyPr/>
        <a:lstStyle/>
        <a:p>
          <a:endParaRPr lang="ru-RU"/>
        </a:p>
      </dgm:t>
    </dgm:pt>
    <dgm:pt modelId="{E605E09A-713F-433F-97B7-DFED231A4C60}" type="sibTrans" cxnId="{74A6F671-7312-44DA-9E7C-43C93056DC35}">
      <dgm:prSet/>
      <dgm:spPr/>
      <dgm:t>
        <a:bodyPr/>
        <a:lstStyle/>
        <a:p>
          <a:endParaRPr lang="ru-RU"/>
        </a:p>
      </dgm:t>
    </dgm:pt>
    <dgm:pt modelId="{79883196-695A-422A-A3A8-E582357E4C33}" type="pres">
      <dgm:prSet presAssocID="{656DD530-81B1-499C-935F-5EE43A6F4437}" presName="compositeShape" presStyleCnt="0">
        <dgm:presLayoutVars>
          <dgm:chMax val="7"/>
          <dgm:dir/>
          <dgm:resizeHandles val="exact"/>
        </dgm:presLayoutVars>
      </dgm:prSet>
      <dgm:spPr/>
    </dgm:pt>
    <dgm:pt modelId="{6410511C-C883-47C8-98BF-644BA370C049}" type="pres">
      <dgm:prSet presAssocID="{766ED291-9E0D-491E-949C-20FDCFD50B0C}" presName="circ1" presStyleLbl="vennNode1" presStyleIdx="0" presStyleCnt="3"/>
      <dgm:spPr/>
    </dgm:pt>
    <dgm:pt modelId="{0D3202E4-A918-4F65-980A-79BE80E21DE2}" type="pres">
      <dgm:prSet presAssocID="{766ED291-9E0D-491E-949C-20FDCFD50B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1E1E488-5F74-4D28-B76E-5962D3219A90}" type="pres">
      <dgm:prSet presAssocID="{3A2AFF7E-698C-470D-BE81-DE30EF0DB25B}" presName="circ2" presStyleLbl="vennNode1" presStyleIdx="1" presStyleCnt="3" custScaleX="102170" custScaleY="99738"/>
      <dgm:spPr/>
    </dgm:pt>
    <dgm:pt modelId="{83CC46CC-8FF6-4CCD-A55E-E4740C5B8988}" type="pres">
      <dgm:prSet presAssocID="{3A2AFF7E-698C-470D-BE81-DE30EF0DB25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A933109-BAEB-4EFF-9C6E-7BFEED0164A2}" type="pres">
      <dgm:prSet presAssocID="{C0A2BF1A-6C41-460A-B414-0B5012842DF5}" presName="circ3" presStyleLbl="vennNode1" presStyleIdx="2" presStyleCnt="3"/>
      <dgm:spPr/>
    </dgm:pt>
    <dgm:pt modelId="{DC545292-3195-4BAD-84E6-1E845A70F810}" type="pres">
      <dgm:prSet presAssocID="{C0A2BF1A-6C41-460A-B414-0B5012842DF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78C171B-8370-4E96-A204-30C407331025}" srcId="{656DD530-81B1-499C-935F-5EE43A6F4437}" destId="{766ED291-9E0D-491E-949C-20FDCFD50B0C}" srcOrd="0" destOrd="0" parTransId="{BAE11B30-2DFB-4FBC-971D-C2F72D3D376B}" sibTransId="{DE78753F-781D-48E3-9741-9DBC4F84C85D}"/>
    <dgm:cxn modelId="{731EB523-209B-4BE5-AF1A-3B31F2CEEF69}" type="presOf" srcId="{766ED291-9E0D-491E-949C-20FDCFD50B0C}" destId="{0D3202E4-A918-4F65-980A-79BE80E21DE2}" srcOrd="1" destOrd="0" presId="urn:microsoft.com/office/officeart/2005/8/layout/venn1"/>
    <dgm:cxn modelId="{CA8B5862-7990-4695-8349-F7611CB4EB1E}" type="presOf" srcId="{3A2AFF7E-698C-470D-BE81-DE30EF0DB25B}" destId="{83CC46CC-8FF6-4CCD-A55E-E4740C5B8988}" srcOrd="1" destOrd="0" presId="urn:microsoft.com/office/officeart/2005/8/layout/venn1"/>
    <dgm:cxn modelId="{2EAFEC63-8942-4E68-914D-1C104EDA6CEC}" type="presOf" srcId="{C0A2BF1A-6C41-460A-B414-0B5012842DF5}" destId="{3A933109-BAEB-4EFF-9C6E-7BFEED0164A2}" srcOrd="0" destOrd="0" presId="urn:microsoft.com/office/officeart/2005/8/layout/venn1"/>
    <dgm:cxn modelId="{74A6F671-7312-44DA-9E7C-43C93056DC35}" srcId="{656DD530-81B1-499C-935F-5EE43A6F4437}" destId="{C0A2BF1A-6C41-460A-B414-0B5012842DF5}" srcOrd="2" destOrd="0" parTransId="{32749F71-35DE-4C4A-8FEA-4E79BC0D3AD6}" sibTransId="{E605E09A-713F-433F-97B7-DFED231A4C60}"/>
    <dgm:cxn modelId="{31418975-BC0F-472B-B5F1-894D0C00A754}" type="presOf" srcId="{656DD530-81B1-499C-935F-5EE43A6F4437}" destId="{79883196-695A-422A-A3A8-E582357E4C33}" srcOrd="0" destOrd="0" presId="urn:microsoft.com/office/officeart/2005/8/layout/venn1"/>
    <dgm:cxn modelId="{84E63384-ABEC-4DFF-A577-6740172C63BF}" type="presOf" srcId="{3A2AFF7E-698C-470D-BE81-DE30EF0DB25B}" destId="{51E1E488-5F74-4D28-B76E-5962D3219A90}" srcOrd="0" destOrd="0" presId="urn:microsoft.com/office/officeart/2005/8/layout/venn1"/>
    <dgm:cxn modelId="{9AA29EAF-9161-4256-9851-23B7BEBAC870}" type="presOf" srcId="{C0A2BF1A-6C41-460A-B414-0B5012842DF5}" destId="{DC545292-3195-4BAD-84E6-1E845A70F810}" srcOrd="1" destOrd="0" presId="urn:microsoft.com/office/officeart/2005/8/layout/venn1"/>
    <dgm:cxn modelId="{7E524FCC-BCE6-470F-B45F-736C85176782}" type="presOf" srcId="{766ED291-9E0D-491E-949C-20FDCFD50B0C}" destId="{6410511C-C883-47C8-98BF-644BA370C049}" srcOrd="0" destOrd="0" presId="urn:microsoft.com/office/officeart/2005/8/layout/venn1"/>
    <dgm:cxn modelId="{CAC5AEF0-3594-4017-98C1-A4CD9E08A794}" srcId="{656DD530-81B1-499C-935F-5EE43A6F4437}" destId="{3A2AFF7E-698C-470D-BE81-DE30EF0DB25B}" srcOrd="1" destOrd="0" parTransId="{A62768A8-93F3-4ACD-A012-3D01D0125F5E}" sibTransId="{8D82BEE3-4674-4B31-B870-399A20DA5B5D}"/>
    <dgm:cxn modelId="{9F300245-45C0-4AFA-92AC-E4DB3BD73EBC}" type="presParOf" srcId="{79883196-695A-422A-A3A8-E582357E4C33}" destId="{6410511C-C883-47C8-98BF-644BA370C049}" srcOrd="0" destOrd="0" presId="urn:microsoft.com/office/officeart/2005/8/layout/venn1"/>
    <dgm:cxn modelId="{4D53AB36-BD33-4E2C-990C-DA3A5D3F3A60}" type="presParOf" srcId="{79883196-695A-422A-A3A8-E582357E4C33}" destId="{0D3202E4-A918-4F65-980A-79BE80E21DE2}" srcOrd="1" destOrd="0" presId="urn:microsoft.com/office/officeart/2005/8/layout/venn1"/>
    <dgm:cxn modelId="{6002871F-607A-4939-970D-BB4206A51D57}" type="presParOf" srcId="{79883196-695A-422A-A3A8-E582357E4C33}" destId="{51E1E488-5F74-4D28-B76E-5962D3219A90}" srcOrd="2" destOrd="0" presId="urn:microsoft.com/office/officeart/2005/8/layout/venn1"/>
    <dgm:cxn modelId="{634BB1B6-A383-4AA9-99C3-3FBF4483C128}" type="presParOf" srcId="{79883196-695A-422A-A3A8-E582357E4C33}" destId="{83CC46CC-8FF6-4CCD-A55E-E4740C5B8988}" srcOrd="3" destOrd="0" presId="urn:microsoft.com/office/officeart/2005/8/layout/venn1"/>
    <dgm:cxn modelId="{CDDEAC8A-8200-4F9D-97F9-89736415115B}" type="presParOf" srcId="{79883196-695A-422A-A3A8-E582357E4C33}" destId="{3A933109-BAEB-4EFF-9C6E-7BFEED0164A2}" srcOrd="4" destOrd="0" presId="urn:microsoft.com/office/officeart/2005/8/layout/venn1"/>
    <dgm:cxn modelId="{9B632D15-14B2-4FD2-AB92-34C16AED792F}" type="presParOf" srcId="{79883196-695A-422A-A3A8-E582357E4C33}" destId="{DC545292-3195-4BAD-84E6-1E845A70F81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0511C-C883-47C8-98BF-644BA370C049}">
      <dsp:nvSpPr>
        <dsp:cNvPr id="0" name=""/>
        <dsp:cNvSpPr/>
      </dsp:nvSpPr>
      <dsp:spPr>
        <a:xfrm>
          <a:off x="1078703" y="117663"/>
          <a:ext cx="2434423" cy="243442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Стремительное развитие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индустрии гражданского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беспилотного транспорта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 всему миру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1403292" y="543687"/>
        <a:ext cx="1785243" cy="1095490"/>
      </dsp:txXfrm>
    </dsp:sp>
    <dsp:sp modelId="{51E1E488-5F74-4D28-B76E-5962D3219A90}">
      <dsp:nvSpPr>
        <dsp:cNvPr id="0" name=""/>
        <dsp:cNvSpPr/>
      </dsp:nvSpPr>
      <dsp:spPr>
        <a:xfrm>
          <a:off x="1930710" y="1642367"/>
          <a:ext cx="2487250" cy="2428044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Безопасность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людей и имущества на земле</a:t>
          </a:r>
        </a:p>
      </dsp:txBody>
      <dsp:txXfrm>
        <a:off x="2691394" y="2269612"/>
        <a:ext cx="1492350" cy="1335424"/>
      </dsp:txXfrm>
    </dsp:sp>
    <dsp:sp modelId="{3A933109-BAEB-4EFF-9C6E-7BFEED0164A2}">
      <dsp:nvSpPr>
        <dsp:cNvPr id="0" name=""/>
        <dsp:cNvSpPr/>
      </dsp:nvSpPr>
      <dsp:spPr>
        <a:xfrm>
          <a:off x="200282" y="1639178"/>
          <a:ext cx="2434423" cy="2434423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Необходимость оптимизации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движения беспилотного транспорта в воздушном пространстве города</a:t>
          </a:r>
        </a:p>
      </dsp:txBody>
      <dsp:txXfrm>
        <a:off x="429523" y="2268070"/>
        <a:ext cx="1460653" cy="1338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919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29ED9-BBCD-4A6E-8C31-2CFEB6E54797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41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9198" y="639741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44D73-F322-4765-B5DA-06E94793E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7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4D73-F322-4765-B5DA-06E94793E51D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51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выборе мест для строительства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вертипортов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необходимо также учесть множество иных, в том числе экономических и социальных факторов:</a:t>
            </a: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обеспечение безопасности для населения и имущества (минимизация падений БАС или грузов);</a:t>
            </a: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запретные зоны для полетов;</a:t>
            </a: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зависимость траекторий движения от привязки к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вертипортам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близость к местам получения и доставки грузов (посадки-высадки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посажиров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т.п.</a:t>
            </a: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перспективе, используя предложенные стереофотограмметрические методы, предполагается разработка 4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приложений для управления и мониторинга движением БАС  в стереоскопическом режиме [10] и реальном времени.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95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 разработки является трехмерное моделирование и картографирование маршрутов и стоянок воздушных судов с вертикальным взлетом и посадкой (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вертипортов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 трехмерной модели местности, построенной по данным дистанционного зондирования сверхвысокого разрешения (3-50 см).</a:t>
            </a: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карты представляет собой 3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 осевых линий маршрутов, буферных зон, поверхностей ограничения высотных препятствий и мест стоянок БАС, интегрированных в трехмерную метрическую модель местности (населенного пункта). При заполнении возможных маршрутов по горизонтальным эшелонам, разделить вертикальные эшелоны движения с учетом перепадов высот городской застройки.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320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пространственной основы для построения 3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моделей маршрутов и стоянок БАС предлагается использовать стереофотограмметрические оптические снимки местности, снимки с радаров с синтезированной апертурой, облака точек лазерного сканирования или синтез цифровых продуктов различных пространственных данных. 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Готовая карта основа может представлять собой подробную трехмерную векторную карту высокой точности, включающую все искусственные и естественные вертикальные объекты городской среды - здания, лесопарковую растительность, линии электропередач, линии движения электротранспорта и т.п. 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Технически вокруг осевых линий маршрутов рассчитывается буферная зона безопасности до ближайших недвижимых и движимых объектов, производится разбивка подходящих по критериям безопасности, экономическим и экологическим параметрам маршрутов по эшелонам в горизонтальной и вертикальной плоскостях. Согласно карте маршрутов автопилот БАС может следовать заданной осевой линии в центре буферной зоны безопасности и придерживаться точного курса в режиме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RTK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используя бортовой спутниковый геодезический приемник, получающий сигналы с ССТП (см.задачу.1).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169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итог вышесказанному, можно сделать следующие выводы: Геодезические данные, полученные с наземного сектора бортовым оборудованием БАС с высокой точностью и частотой [10] позволяют получать устойчивую связь со спутниками, и мгновенными поправками к координатам при атмосферных, геомагнитных и геодинамических явлениях. В процессе пилотных испытаний для разных типов БАС можно определить буферные зоны безопасности и существенно уменьшить их размеры за счет повышения точности позиционирования. 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основа, полученная по космическим и аэроснимкам, данным воздушного и наземного лазерного сканирования, радарным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геоданным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т.п. позволит осуществлять высокоточное картографирование и мониторинг траекторий полетов и воздушных судов малой авиации с вертикальным взлетом и посадкой, с использованием фотограмметрической модели осуществлять проектирование и выбор оптимальных мест для строительства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вертипортов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учетом существующего ландшафта и городской застройки [5-7].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внедрения предложенных методов и получения ощутимого экономического эффекта при повышении точности и достоверности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геопространственной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информации необходимо: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усилить взаимодействие геодезических служб и служб управления гражданским воздушным движением;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 разрабатывать и внедрять методы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геопространственного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моделирования 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геоаналитики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программы модернизации воздушной навигации, в том числе для БАС;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осуществлять мониторинг подвижных и неподвижных препятствий аэродромов, вертодромов,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вертипортов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маршрутов движения воздушных судов всех типов с использованием трехмерной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геопространственной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основы, созданной по данным дистанционного зондирования земли и технологий стереоскопического наблюдения и картографирования.</a:t>
            </a:r>
          </a:p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71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4D73-F322-4765-B5DA-06E94793E51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39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проблемы быстро развивающегося рынка малой авиации, дистанционно пилотируемых и беспилотных авиационных систем (далее - БАС), использования их как транспорта и обеспечения безопасности на земле и в воздухе при взлете, посадке, движении и в местах стоянок требуют комплексных решений и взаимодействия со многими структурами государственного управления. Необходимо одновременно учитывать географические, административные, социальные и экологические факторы, связанные с полетами БАС в условиях повышенной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аэромобильности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условиях городской среды. </a:t>
            </a:r>
          </a:p>
          <a:p>
            <a:endParaRPr lang="ru-RU" dirty="0"/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решения задач устойчивого развития малой авиации, как актуального и перспективного направления социально-экономического развития предлагаются следующие методические разработки, подготовленные к опытной эксплуатации на основе парка БАС предприятия: </a:t>
            </a:r>
          </a:p>
          <a:p>
            <a:pPr lvl="0"/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точности определения пространственного положения БАС в полете;</a:t>
            </a:r>
          </a:p>
          <a:p>
            <a:pPr lvl="0"/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Трехмерное картографирование траекторий движений и стоянок БАС (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вертипортов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решения этих задач предлагается использование высокоточных геодезических определений координат на земле и в воздухе в режиме реального времени, методов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геопространственного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моделирования окружающей среды для дистанционного мониторинга препятствий. Фотограмметрические модели местности могут служить в качестве основы для высокоточного трехмерного картографирования траекторий движения,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вертипортов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определения препятствий по ограничительным поверхностям для воздушных судов с вертикальным взлетом и посадкой [1].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83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Нормативные документы международной организации гражданской авиации (ИКАО) [1], и технические разработки федеральных и международных авиационных правил[2-4] регулируют множество требований для обеспечения безопасности полетов аэродромов, вертодромов и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вертипортов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взлета и посадки БАС. </a:t>
            </a: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9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учетом этих требований в топографо-геодезическом государственном предприятии «Белгеодезия» (Республика Беларусь) разрабатываются технологии наземного обеспечения безопасности полетов воздушных судов на основе продукции высокоточных спутниковых геодезических данных и данных с различных сенсоров дистанционного зондирования Земли [5-8]. </a:t>
            </a:r>
          </a:p>
          <a:p>
            <a:endParaRPr lang="en-US" dirty="0"/>
          </a:p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всех цифровых продуктов приняты</a:t>
            </a:r>
            <a:r>
              <a:rPr lang="ru-RU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единые международные системы отсчета координат и высот (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ITRS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WGS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-84),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EGM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(2008)) в соответствии с циркулярами ИКАО, а также технологии получения и обработки геодезических и фотограмметрических данных, учитывающих большие объемы информации и алгоритмы машинной обработки.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9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Одной из главнейших задач в пилотируемой и беспилотной авиации является наличие точной информации о местоположении воздушного судна в воздушном пространстве, при осуществлении взлета и посадки, в процессе движения и маневрирования. К сожалению авиационные происшествия и катастрофы вертолетов, автожиров и других винтовых летательных аппаратов при столкновения с препятствиями на земле и в воздухе нередки. Одной из частых причин является опасное сближение с линиями электропередач. Такие препятствия должны быть маркированы либо нанесены на карту маршрута воздушного судна с указанием высоты относительно земли. 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в пилотируемой авиации этот вопрос все-таки контролируется человеком, который находится на борту и может повлиять на характеристики полета по ситуации или информации, которую он получил от диспетчера. В беспилотной авиации это задача оператора, который получает информацию с приборов БАС. 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Чаще всего в гражданской авиации при производстве работ специального назначения применяют БАС с предустановленным спутниковым геодезическим приемником на борту. Такой модуль позволяет получить автономное решение расположения борта в пространстве с невысокой точностью (10 и более м).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13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Одной из главнейших задач в пилотируемой и беспилотной авиации является наличие точной информации о местоположении воздушного судна в воздушном пространстве, при осуществлении взлета и посадки, в процессе движения и маневрирования. </a:t>
            </a: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пилотируемой авиации этот вопрос контролируется человеком, который находится на борту и может повлиять на характеристики полета по ситуации или информации, которую он получил от диспетчера. В беспилотной авиации это задача оператора, который получает информацию с приборов БАС. Чаще всего в гражданской авиации при производстве работ специального назначения применяют БАС с предустановленным спутниковым геодезическим приемником на борту. Такой модуль позволяет получить автономное решение расположения борта в пространстве с невысокой точностью (10 и более м).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07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таких ситуаций гораздо удобнее использовать сети постоянно действующих пунктов государства. Государственное предприятие «Белгеодезия» является национальным оператором сети постоянно действующих пунктов спутниковой системы точного позиционирования Республики Беларусь (ПДП ССТП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РБ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[</a:t>
            </a:r>
            <a:r>
              <a:rPr lang="ru-RU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 На практике доказано – эксплуатация ПДП ССТП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РБ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значительно экономит время и материальные ресурсы на производство инженерных работ.</a:t>
            </a:r>
          </a:p>
          <a:p>
            <a:endParaRPr lang="ru-RU" dirty="0"/>
          </a:p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стоит отметить вопрос каналов связи и процессы передачи информации. Сегодня в конструкцию большинства БАС, реализуемых для инженерных работ, встроен только спутниковый геодезический приемник. Поправки от ПДП ССТП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РБ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поступают через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-модем, который установлен в пульт, и передаются через радиосвязь на борт БАС. Конечно, такая конструкция позволяет минимизировать размеры и вес борта, но увеличивает риски. Под рисками подразумевается вероятность потери связи из-за наличия радиопомех в мелких и крупных городах, а также большого количества препятствий. Следовательно, растет вероятность небезопасных полетов в городской черте. Для уменьшения рисков при решении промышленных задач достаточно часто возникает необходимость проходить один и тот же маршрут дважды и более.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56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повышения точности определения расположения в пространстве можно применить технологию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Kinematic (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RTK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Для получения поправок для фиксированного решения необходимо использовать сигналы одновременно на двух спутниковым геодезических приёмниках. Координаты одного из приёмников, выступающего в качестве базового, должны быть точно определены. Например, он может быть установлен на пункте государственной геодезической сети [9]. Геодезический приемник передает набор данных по каналу связи (радиомодем,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-модем, интернет и пр.). Такой набор данных называют поправками. 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Поправки, полученные станцией, и спутниковый сигнал обрабатывается специализированным программным обеспечением в соответствии с программными алгоритмами и накопленной статистикой спутниковых эфемерид. После этого на второй бортовой геодезический приемник передается дифференциальная поправка базовой станции, уточняющая спутниковый сигнал.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Такие готовые решения существуют на мировом рынке, когда БАС оборудован спутниковым геодезическим приемником для использования в качестве базовой станции. Однако такая комплектация не всегда является удобной для рядового пользователя. Когда необходимо быть мобильным, использование громоздкого оборудования для определения опорной координаты от базовой станции не представляется возможным.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повышения точности определения пространственных координат беспилотных воздушных судов предлагается перенять опыт технологического обеспечения наземных и надводных беспилотных аппаратов. В конструкции таких аппаратов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GNSS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-приемник и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-модем встроены, маршрут и задание на них передается по 4G сети, технологии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Wi-Fi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сетевым мостам 5G и кабельным интерфейсам. Таким образом, появляется возможность передачи и получения информации с исключением одного из каналов связи, а также исключить риск потери соединения. Оптимальным соединением на данный момент в Республике Беларусь является 4G соединение.</a:t>
            </a:r>
          </a:p>
          <a:p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счет такой схемы передачи информации борт БАС автономно получает поправки от сети ПДП, а оператор, ответственный за маршрут, также соединяется с воздушным судном по сети интернет. Одновременно с этим, БАС более точно позиционирует себя в воздушном пространстве и сокращает буферную зону (коридор), выделенную для осуществления маршрута. </a:t>
            </a:r>
          </a:p>
          <a:p>
            <a:endParaRPr lang="ru-RU" dirty="0"/>
          </a:p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заданном эшелоне для БАС до 1000 футов (305 м) увеличение точности соблюдения маршрута с 30 футов (10 м) до 1.5 футов (0,4 м) открывает большие возможности для реализации на практике различных производственных и гражданских задач: мониторинг сооружений электро-сетей и коммуникации, геодезические и картографические работы, надзор за эксплуатацией зданий, доставка малогабаритных грузов и аэротакси.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5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каждого типа воздушного судна малой и беспилотной авиации с  рассчитываются ограничительные поверхности, соответствующие размеру и условиям городской среды. В стереоскопическую модель, построенную по данным космической или аэросъемки можно встраивать векторную модель ограничительной поверхности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вертипорта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точностью до 0.5 м по трем пространственным координатам. Таким образом можно выбирать подходящие места для стоянок и мест взлета и посадки методом подбора и выноса в натуру. При возможности регулировать координаты движения БАС в воздухе до 1 м, размеры буферных зон и </a:t>
            </a:r>
            <a:r>
              <a:rPr lang="ru-R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вертипортов</a:t>
            </a:r>
            <a:r>
              <a:rPr lang="ru-R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можно уменьшить до минимальных, обеспечивающих безопасность полетов и минимальный риск столкновений с другими БАС и неподвижными препятствиями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4D73-F322-4765-B5DA-06E94793E5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7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9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2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8D86-E72D-4771-8947-FBC9D17200F6}" type="datetime1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0874-75AE-4204-A581-FB4395495517}" type="datetime1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2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FC81-94AF-4B65-81FC-2198147A258D}" type="datetime1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FA5F-46A2-4340-BFD2-E5D2BF8F24F3}" type="datetime1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3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AE3DB-8679-4BB4-B099-2994A9659CED}" type="datetime1">
              <a:rPr lang="ru-RU" smtClean="0"/>
              <a:t>23.08.2023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0DE67-8138-4A0A-9813-734D71DDCDF8}" type="datetime1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749A-6FD6-4C12-83D0-B2FB51493A08}" type="datetime1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3E565-9F22-47BD-8DDA-DA0F12BA860D}" type="datetime1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6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3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E032-B4E7-4E2D-BF07-0CE6812385A7}" type="datetime1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445B-9526-414C-BFF7-C628A32A51C3}" type="datetime1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25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F43E-45B5-4D11-834A-48246A3A3FBF}" type="datetime1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2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5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2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5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8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61A2F-C846-4BA4-BD19-00F1F9BCB69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5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8BEEB-1A87-44EF-8F1A-F24DA45ADB31}" type="datetime1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6AEA-FEF1-42BB-8222-3DED3F287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23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t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1.jpg"/><Relationship Id="rId9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info@belgeodesy.by" TargetMode="External"/><Relationship Id="rId4" Type="http://schemas.openxmlformats.org/officeDocument/2006/relationships/hyperlink" Target="http://www.geo.by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jp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emf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asa.europa.eu/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://www.store.icao.in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hyperlink" Target="http://www.marketsandmarkets.com/" TargetMode="External"/><Relationship Id="rId5" Type="http://schemas.openxmlformats.org/officeDocument/2006/relationships/image" Target="../media/image4.emf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://www.garant.r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e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43608" y="2317"/>
            <a:ext cx="8100392" cy="5143500"/>
          </a:xfrm>
          <a:prstGeom prst="rect">
            <a:avLst/>
          </a:prstGeom>
          <a:solidFill>
            <a:srgbClr val="335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71998" y="4227934"/>
            <a:ext cx="4572001" cy="915565"/>
          </a:xfrm>
          <a:prstGeom prst="rect">
            <a:avLst/>
          </a:prstGeom>
        </p:spPr>
        <p:txBody>
          <a:bodyPr wrap="square" lIns="77925" tIns="38963" rIns="77925" bIns="38963" anchor="ctr" anchorCtr="0">
            <a:noAutofit/>
          </a:bodyPr>
          <a:lstStyle/>
          <a:p>
            <a:pPr algn="r"/>
            <a:endParaRPr lang="en-US" sz="1200" dirty="0">
              <a:latin typeface="Montserrat" charset="0"/>
              <a:ea typeface="Montserrat" charset="0"/>
              <a:cs typeface="Montserrat" charset="0"/>
            </a:endParaRPr>
          </a:p>
          <a:p>
            <a:pPr algn="r"/>
            <a:endParaRPr lang="ru-RU" sz="1200" b="1" dirty="0"/>
          </a:p>
          <a:p>
            <a:pPr algn="ctr"/>
            <a:endParaRPr lang="ru-RU" sz="1200" b="1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667BF67-2461-46D6-A020-0CBF6B676AD3}"/>
              </a:ext>
            </a:extLst>
          </p:cNvPr>
          <p:cNvSpPr txBox="1">
            <a:spLocks/>
          </p:cNvSpPr>
          <p:nvPr/>
        </p:nvSpPr>
        <p:spPr>
          <a:xfrm>
            <a:off x="1606512" y="1260615"/>
            <a:ext cx="5980016" cy="1363494"/>
          </a:xfrm>
          <a:prstGeom prst="rect">
            <a:avLst/>
          </a:prstGeom>
        </p:spPr>
        <p:txBody>
          <a:bodyPr lIns="77925" tIns="38963" rIns="77925" bIns="3896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СПУТНИКОВОЙ ГЕОДЕЗИИ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СТЕРЕОФОТОГРАММЕТРИИ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ТРАЕКТОРИЙ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МАРШРУТОВ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ВЕРТИПОРТОВ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6512" y="2801137"/>
            <a:ext cx="4765688" cy="915566"/>
          </a:xfrm>
          <a:prstGeom prst="rect">
            <a:avLst/>
          </a:prstGeom>
        </p:spPr>
        <p:txBody>
          <a:bodyPr wrap="square" lIns="77925" tIns="38963" rIns="77925" bIns="38963" anchor="ctr" anchorCtr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Л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А.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Мицевич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Е.А. Прус, С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А. Забагонский</a:t>
            </a:r>
            <a:b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государственное предприятие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 “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Белгеодезия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”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ea typeface="Montserrat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 charset="0"/>
                <a:cs typeface="Times New Roman" panose="02020603050405020304" pitchFamily="18" charset="0"/>
              </a:rPr>
              <a:t> Минск, Беларусь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251" y="3304697"/>
            <a:ext cx="2287748" cy="18101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5A5669-F890-4400-BFB4-3EF703D705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6" y="1429438"/>
            <a:ext cx="1733731" cy="18752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216B3D-F75D-4BD7-BBBB-6821379C5C33}"/>
              </a:ext>
            </a:extLst>
          </p:cNvPr>
          <p:cNvSpPr/>
          <p:nvPr/>
        </p:nvSpPr>
        <p:spPr>
          <a:xfrm>
            <a:off x="4932041" y="4153208"/>
            <a:ext cx="4211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000000"/>
              </a:solidFill>
            </a:endParaRPr>
          </a:p>
          <a:p>
            <a:endParaRPr lang="ru-RU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B4BD4-295A-4D8A-940E-79C705A59062}"/>
              </a:ext>
            </a:extLst>
          </p:cNvPr>
          <p:cNvSpPr txBox="1"/>
          <p:nvPr/>
        </p:nvSpPr>
        <p:spPr>
          <a:xfrm>
            <a:off x="1547664" y="228975"/>
            <a:ext cx="7379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МЕЖДУНАРОДНАЯ НАУЧНО-ТЕХНИЧЕСКАЯ КОНФЕРЕНЦИЯ 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ПРОБЛЕМЫ ГЕОДЕЗИИ И ГЕОИНФОРМАЦИОННЫХ СИСТЕМ»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9E57CB-7438-41F3-BE48-817D0C3BC412}"/>
              </a:ext>
            </a:extLst>
          </p:cNvPr>
          <p:cNvSpPr/>
          <p:nvPr/>
        </p:nvSpPr>
        <p:spPr>
          <a:xfrm>
            <a:off x="1689943" y="4565214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КАЗАНЬ, 31.08.2023 –01.08.2023</a:t>
            </a:r>
          </a:p>
        </p:txBody>
      </p:sp>
    </p:spTree>
    <p:extLst>
      <p:ext uri="{BB962C8B-B14F-4D97-AF65-F5344CB8AC3E}">
        <p14:creationId xmlns:p14="http://schemas.microsoft.com/office/powerpoint/2010/main" val="16168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0"/>
    </mc:Choice>
    <mc:Fallback xmlns="">
      <p:transition advTm="5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9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 СТЕРЕОФОТОГРАММЕТРИЧЕСКИЕ МЕТОДЫ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A9B759-8CD9-4B36-99BC-F3F9F7940518}"/>
              </a:ext>
            </a:extLst>
          </p:cNvPr>
          <p:cNvSpPr/>
          <p:nvPr/>
        </p:nvSpPr>
        <p:spPr>
          <a:xfrm>
            <a:off x="2506638" y="756046"/>
            <a:ext cx="5044138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ПРЕПЯТСТВИЙ, МЕСТ СТОЯНОК БВС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1719183B-5F7B-474F-A1EB-6093C121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542" y="4056374"/>
            <a:ext cx="344916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ограничительных поверхностей аэродрома (вертодрома), критические (а) и некритические (б) препятствия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0" dirty="0">
              <a:latin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30ECA9-8367-4827-AB03-6D282B57E30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172188"/>
            <a:ext cx="3934458" cy="2767714"/>
          </a:xfrm>
          <a:prstGeom prst="rect">
            <a:avLst/>
          </a:prstGeom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9E306920-B922-45AE-9ECD-812E16609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095716"/>
              </p:ext>
            </p:extLst>
          </p:nvPr>
        </p:nvGraphicFramePr>
        <p:xfrm>
          <a:off x="5234038" y="1172188"/>
          <a:ext cx="3311854" cy="276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8" imgW="5590440" imgH="3714120" progId="">
                  <p:embed/>
                </p:oleObj>
              </mc:Choice>
              <mc:Fallback>
                <p:oleObj r:id="rId8" imgW="5590440" imgH="3714120" progId="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48D36996-0E0B-4B46-BA33-0DE8C5FB6D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34038" y="1172188"/>
                        <a:ext cx="3311854" cy="276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6CEEDA09-1989-4EA3-AA51-9DFF48BBF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1312" y="4056374"/>
            <a:ext cx="1962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Ограничительная поверхность взлета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0" dirty="0">
              <a:latin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931B7B3B-25D6-4A08-AAAB-854E29FD9AD0}"/>
              </a:ext>
            </a:extLst>
          </p:cNvPr>
          <p:cNvCxnSpPr>
            <a:cxnSpLocks/>
          </p:cNvCxnSpPr>
          <p:nvPr/>
        </p:nvCxnSpPr>
        <p:spPr>
          <a:xfrm flipV="1">
            <a:off x="5300577" y="2139702"/>
            <a:ext cx="2906302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7E1CFD1-3050-4F60-A892-4B421C672535}"/>
              </a:ext>
            </a:extLst>
          </p:cNvPr>
          <p:cNvSpPr txBox="1"/>
          <p:nvPr/>
        </p:nvSpPr>
        <p:spPr>
          <a:xfrm>
            <a:off x="2051720" y="3291830"/>
            <a:ext cx="2760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511348-8191-4AA4-9A48-692DDE2A986F}"/>
              </a:ext>
            </a:extLst>
          </p:cNvPr>
          <p:cNvSpPr txBox="1"/>
          <p:nvPr/>
        </p:nvSpPr>
        <p:spPr>
          <a:xfrm>
            <a:off x="4067944" y="3310684"/>
            <a:ext cx="287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34665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DF18773-9664-4E84-AE78-13363DFBE45F}"/>
              </a:ext>
            </a:extLst>
          </p:cNvPr>
          <p:cNvGrpSpPr/>
          <p:nvPr/>
        </p:nvGrpSpPr>
        <p:grpSpPr>
          <a:xfrm>
            <a:off x="1100126" y="534197"/>
            <a:ext cx="3831914" cy="3599608"/>
            <a:chOff x="780581" y="1235483"/>
            <a:chExt cx="10839986" cy="600692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16DB178-DDF6-485F-B07D-528D7F34D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6" r="8907" b="10989"/>
            <a:stretch>
              <a:fillRect/>
            </a:stretch>
          </p:blipFill>
          <p:spPr>
            <a:xfrm>
              <a:off x="780581" y="1235483"/>
              <a:ext cx="10839986" cy="60069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FD64A9-6C09-4C56-B19C-4CD8395083F0}"/>
                </a:ext>
              </a:extLst>
            </p:cNvPr>
            <p:cNvSpPr txBox="1"/>
            <p:nvPr/>
          </p:nvSpPr>
          <p:spPr>
            <a:xfrm>
              <a:off x="7258130" y="3303450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3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690D79-F8EB-4526-8947-524C2FA4D386}"/>
                </a:ext>
              </a:extLst>
            </p:cNvPr>
            <p:cNvSpPr txBox="1"/>
            <p:nvPr/>
          </p:nvSpPr>
          <p:spPr>
            <a:xfrm rot="21368635">
              <a:off x="5499771" y="5316532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BE8653-3044-4E28-A21F-D08B63DAFE17}"/>
                </a:ext>
              </a:extLst>
            </p:cNvPr>
            <p:cNvSpPr txBox="1"/>
            <p:nvPr/>
          </p:nvSpPr>
          <p:spPr>
            <a:xfrm>
              <a:off x="6467387" y="3743473"/>
              <a:ext cx="30266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5494C6-5810-4E46-853D-B34ED139FC8C}"/>
                </a:ext>
              </a:extLst>
            </p:cNvPr>
            <p:cNvSpPr txBox="1"/>
            <p:nvPr/>
          </p:nvSpPr>
          <p:spPr>
            <a:xfrm>
              <a:off x="4520982" y="5274955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691C70-6E0D-4BF2-94D9-6B3EE73EA067}"/>
                </a:ext>
              </a:extLst>
            </p:cNvPr>
            <p:cNvSpPr txBox="1"/>
            <p:nvPr/>
          </p:nvSpPr>
          <p:spPr>
            <a:xfrm>
              <a:off x="4597657" y="3258604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6775BB-46EF-44A1-99E1-0A19D04B4269}"/>
                </a:ext>
              </a:extLst>
            </p:cNvPr>
            <p:cNvSpPr txBox="1"/>
            <p:nvPr/>
          </p:nvSpPr>
          <p:spPr>
            <a:xfrm>
              <a:off x="5150535" y="3446904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E58A36-EB09-4434-9AEB-CBE4B61625FC}"/>
                </a:ext>
              </a:extLst>
            </p:cNvPr>
            <p:cNvSpPr txBox="1"/>
            <p:nvPr/>
          </p:nvSpPr>
          <p:spPr>
            <a:xfrm>
              <a:off x="2606729" y="2870581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FAE535-0FAB-4E4D-9D37-9149E9E134CD}"/>
                </a:ext>
              </a:extLst>
            </p:cNvPr>
            <p:cNvSpPr txBox="1"/>
            <p:nvPr/>
          </p:nvSpPr>
          <p:spPr>
            <a:xfrm rot="21368635">
              <a:off x="4033661" y="5204915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F8AE0B-4158-42CE-A0C3-0FB47BA58D20}"/>
                </a:ext>
              </a:extLst>
            </p:cNvPr>
            <p:cNvSpPr txBox="1"/>
            <p:nvPr/>
          </p:nvSpPr>
          <p:spPr>
            <a:xfrm>
              <a:off x="5558875" y="3605363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120FEC-29A5-4368-A071-878E69793DFF}"/>
                </a:ext>
              </a:extLst>
            </p:cNvPr>
            <p:cNvSpPr txBox="1"/>
            <p:nvPr/>
          </p:nvSpPr>
          <p:spPr>
            <a:xfrm>
              <a:off x="4943124" y="5307959"/>
              <a:ext cx="307314" cy="49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10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 </a:t>
            </a:r>
            <a:r>
              <a:rPr lang="ru-RU" sz="1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ГЕОПРОСТРАНСТВЕННОЕ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МОДЕЛИРОВАНИЕ ВЕРТОДРОМА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8547BB7-CC4E-4070-95A2-615F660C4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8095" y="4244300"/>
            <a:ext cx="5115539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Векторные модели ограничительных поверхностей: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4)захода на посадку 6)взлета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295E952-710F-4F24-AEE6-FD4EC7BB8CE8}"/>
              </a:ext>
            </a:extLst>
          </p:cNvPr>
          <p:cNvSpPr/>
          <p:nvPr/>
        </p:nvSpPr>
        <p:spPr>
          <a:xfrm>
            <a:off x="1581062" y="3787050"/>
            <a:ext cx="2347446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88633" indent="-385763"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горизонтальная поверхность</a:t>
            </a:r>
          </a:p>
          <a:p>
            <a:pPr marL="488633" indent="-385763"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Коническая поверхность</a:t>
            </a:r>
          </a:p>
          <a:p>
            <a:pPr marL="488633" indent="-385763"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горизонтальная поверхность</a:t>
            </a:r>
          </a:p>
          <a:p>
            <a:pPr marL="488633" indent="-385763"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захода на посадку</a:t>
            </a:r>
          </a:p>
          <a:p>
            <a:pPr marL="488633" indent="-385763"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Переходная поверхность</a:t>
            </a:r>
          </a:p>
          <a:p>
            <a:pPr marL="488633" indent="-385763"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взлета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99801F79-1A1B-4CC3-902A-8EBF6C187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3462" y="594598"/>
            <a:ext cx="2774441" cy="24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5" name="Скругленный прямоугольник 8">
            <a:extLst>
              <a:ext uri="{FF2B5EF4-FFF2-40B4-BE49-F238E27FC236}">
                <a16:creationId xmlns:a16="http://schemas.microsoft.com/office/drawing/2014/main" id="{D2EF14EF-19A7-4D59-BDF6-9A4DCF3C1408}"/>
              </a:ext>
            </a:extLst>
          </p:cNvPr>
          <p:cNvSpPr/>
          <p:nvPr/>
        </p:nvSpPr>
        <p:spPr>
          <a:xfrm>
            <a:off x="2036398" y="4488640"/>
            <a:ext cx="1655834" cy="937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7" name="Скругленный прямоугольник 32">
            <a:extLst>
              <a:ext uri="{FF2B5EF4-FFF2-40B4-BE49-F238E27FC236}">
                <a16:creationId xmlns:a16="http://schemas.microsoft.com/office/drawing/2014/main" id="{97B0B7C3-0B55-410D-B9BC-0B3C85F20E05}"/>
              </a:ext>
            </a:extLst>
          </p:cNvPr>
          <p:cNvSpPr/>
          <p:nvPr/>
        </p:nvSpPr>
        <p:spPr>
          <a:xfrm>
            <a:off x="2036398" y="4717007"/>
            <a:ext cx="1655834" cy="11641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8" name="Рисунок 34">
            <a:extLst>
              <a:ext uri="{FF2B5EF4-FFF2-40B4-BE49-F238E27FC236}">
                <a16:creationId xmlns:a16="http://schemas.microsoft.com/office/drawing/2014/main" id="{9700B5F9-B215-418D-8C09-C82DB022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19" y="534198"/>
            <a:ext cx="3688007" cy="360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DDA6A13-5F0B-4C02-B55C-4CCACCAFFC49}"/>
              </a:ext>
            </a:extLst>
          </p:cNvPr>
          <p:cNvCxnSpPr/>
          <p:nvPr/>
        </p:nvCxnSpPr>
        <p:spPr>
          <a:xfrm flipV="1">
            <a:off x="2877213" y="2613901"/>
            <a:ext cx="3017341" cy="6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F6418DE3-344A-4D33-AD09-A755FA22047F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2625895" y="2974601"/>
            <a:ext cx="4277923" cy="9738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0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ABCC30-4458-4924-B1CD-5E2C5483070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6" y="590808"/>
            <a:ext cx="7792354" cy="44292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11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 ПОИСК ПЛОЩАДКИ ДЛЯ ВЕРТОДРОМА В СТЕРЕОМОДЕЛИ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C0E59C-D5D2-4E8B-A17D-7A52A0EADC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302619"/>
            <a:ext cx="881494" cy="4320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E30318-96E1-407E-947B-2380510E3E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492">
            <a:off x="2316199" y="1271241"/>
            <a:ext cx="1380262" cy="6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just" defTabSz="685800"/>
            <a:fld id="{4E267A08-DF21-45E9-819B-9B31FDB4F39A}" type="slidenum">
              <a:rPr lang="ru-RU"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just" defTabSz="685800"/>
              <a:t>12</a:t>
            </a:fld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algn="just" defTabSz="685800"/>
            <a:r>
              <a:rPr lang="ru-RU" sz="1200" dirty="0">
                <a:solidFill>
                  <a:schemeClr val="bg1"/>
                </a:solidFill>
              </a:rPr>
              <a:t>      </a:t>
            </a:r>
          </a:p>
          <a:p>
            <a:pPr algn="just" defTabSz="685800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A9B759-8CD9-4B36-99BC-F3F9F7940518}"/>
              </a:ext>
            </a:extLst>
          </p:cNvPr>
          <p:cNvSpPr/>
          <p:nvPr/>
        </p:nvSpPr>
        <p:spPr>
          <a:xfrm>
            <a:off x="1608117" y="639769"/>
            <a:ext cx="6640226" cy="423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Геодезические данные, полученные с наземного сектора бортовым оборудованием БАС с высокой точностью и частотой позволяют получать устойчивую связь со спутниками, и мгновенными поправками к координатам при атмосферных, геомагнитных и геодинамических явлениях. В процессе пилотных испытаний для разных типов БАС можно определить буферные зоны безопасности и существенно уменьшить их размеры за счет повышения точности позиционирования. 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основа, полученная по космическим и аэроснимкам, данным воздушного и наземного лазерного сканирования, радарным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геоданным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т.п. позволит осуществлять высокоточное картографирование и мониторинг траекторий полетов и воздушных судов малой авиации с вертикальным взлетом и посадкой, с использованием фотограмметрической модели осуществлять проектирование и выбор оптимальных мест для строительства вертодромов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вертипортов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учетом существующего ландшафта и городской застройки.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внедрения предложенных методов и получения ощутимого экономического эффекта при повышении точности и достоверности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информации необходимо: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усилить взаимодействие геодезических служб и служб управления гражданским воздушным движением;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 разрабатывать и внедрять методы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моделирования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геоаналитики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программы модернизации воздушной навигации, в том числе для БАС;</a:t>
            </a:r>
          </a:p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осуществлять мониторинг подвижных и неподвижных препятствий аэродромов, вертодромов,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вертипортов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маршрутов движения воздушных судов всех типов с использованием трехмерной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основы, созданной по данным дистанционного зондирования земли и технологий стереоскопического наблюдения и картографирования.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4848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A8F386-1100-4282-B7BB-F2F5DA30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" y="101051"/>
            <a:ext cx="8852256" cy="49413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52121" y="195486"/>
            <a:ext cx="3240360" cy="4941557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Государственный комитет</a:t>
            </a:r>
          </a:p>
          <a:p>
            <a:pPr algn="r"/>
            <a:r>
              <a:rPr lang="ru-RU" sz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по имуществу Республики Беларусь</a:t>
            </a:r>
          </a:p>
          <a:p>
            <a:endParaRPr lang="ru-RU" sz="12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r"/>
            <a:r>
              <a:rPr lang="ru-RU" sz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Топографо-геодезическое республиканское унитарное предприятие </a:t>
            </a:r>
            <a:r>
              <a:rPr lang="en-US" sz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“</a:t>
            </a:r>
            <a:r>
              <a:rPr lang="ru-RU" sz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Белгеодезия</a:t>
            </a:r>
            <a:r>
              <a:rPr lang="en-US" sz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”</a:t>
            </a:r>
            <a:endParaRPr lang="ru-RU" sz="12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2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2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2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algn="r"/>
            <a:r>
              <a:rPr lang="ru-RU" sz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220029, пр-т Машерова, 17,</a:t>
            </a:r>
          </a:p>
          <a:p>
            <a:pPr algn="r"/>
            <a:r>
              <a:rPr lang="ru-RU" sz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Минск, Республика Беларусь</a:t>
            </a:r>
          </a:p>
          <a:p>
            <a:pPr algn="r"/>
            <a:endParaRPr lang="en-US" sz="12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www.geo.by</a:t>
            </a:r>
            <a:r>
              <a:rPr lang="ru-RU" sz="11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  <a:p>
            <a:pPr algn="r"/>
            <a:r>
              <a:rPr lang="en-US" sz="11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info@belgeodesy.by</a:t>
            </a:r>
            <a:endParaRPr lang="en-US" sz="11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endParaRPr lang="ru-RU" sz="1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72DC8-9779-4912-9F55-8A0053BF7DC5}"/>
              </a:ext>
            </a:extLst>
          </p:cNvPr>
          <p:cNvSpPr txBox="1"/>
          <p:nvPr/>
        </p:nvSpPr>
        <p:spPr>
          <a:xfrm>
            <a:off x="3923928" y="2211710"/>
            <a:ext cx="2880320" cy="1002017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Спасибо </a:t>
            </a:r>
          </a:p>
          <a:p>
            <a:r>
              <a:rPr lang="ru-RU" sz="30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за 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1" y="20626"/>
            <a:ext cx="1687426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1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000" y="4573301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51959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ЦЕЛИ И ЗАДАЧИ. ГЕОДЕЗИЯ И ФОТОГРАММЕТРИЯ В РЕШЕНИИ ЗАДАЧ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9BD80-D2F4-411F-939A-51D0291AB9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31" y="486072"/>
            <a:ext cx="3058269" cy="1589761"/>
          </a:xfrm>
          <a:prstGeom prst="rect">
            <a:avLst/>
          </a:prstGeom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CB9A4A4C-C30D-4935-B1B5-3632397358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216871"/>
              </p:ext>
            </p:extLst>
          </p:nvPr>
        </p:nvGraphicFramePr>
        <p:xfrm>
          <a:off x="1116811" y="625036"/>
          <a:ext cx="4618243" cy="4191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AF75855-417D-4F11-9F3D-C9DA19EE71B8}"/>
              </a:ext>
            </a:extLst>
          </p:cNvPr>
          <p:cNvSpPr txBox="1"/>
          <p:nvPr/>
        </p:nvSpPr>
        <p:spPr>
          <a:xfrm>
            <a:off x="5568211" y="1991823"/>
            <a:ext cx="329713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ГЕОДЕЗИЯ И  ФОТОГРАММЕТРИЯ ДЛЯ РАЗВИТИЯ ГРАЖДАНСКОЙ БЕСПИЛОТНОЙ АВИАЦИИ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точности определения пространственного положения БАС в полете;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траекторий движения, препятствий и мест стоянок БАС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вертипортов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4F505731-A186-48A3-9B4F-F23A980264F1}"/>
              </a:ext>
            </a:extLst>
          </p:cNvPr>
          <p:cNvSpPr/>
          <p:nvPr/>
        </p:nvSpPr>
        <p:spPr>
          <a:xfrm>
            <a:off x="7197907" y="2720668"/>
            <a:ext cx="131547" cy="158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91C4F3-DB07-419A-B5B0-8A1682F07B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4" y="543209"/>
            <a:ext cx="3874322" cy="24015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2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000" y="4573301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51959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ПЕРСПЕКТИВЫ РАЗВИТИЯ БЕСПИЛОТНОЙ АВИАЦИИ. НОРМАТИВНАЯ БАЗА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14DEA6-A234-4C02-B15B-7B1F66205010}"/>
              </a:ext>
            </a:extLst>
          </p:cNvPr>
          <p:cNvSpPr/>
          <p:nvPr/>
        </p:nvSpPr>
        <p:spPr>
          <a:xfrm>
            <a:off x="1003939" y="3095516"/>
            <a:ext cx="4283259" cy="193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14 - Аэродромы - Том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Вертодромы, 5-е издание, июль 2020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www.store.icao.int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Vertiports in the Urban Environment, 2022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www.easa.europa.eu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авиационные правила "Требования, предъявляемые к предназначенным для взлета, посадки, руления и стоянки гражданских воздушных судов посадочным площадкам", Москва, 2022 </a:t>
            </a: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www.garant.ru</a:t>
            </a:r>
            <a:endParaRPr lang="en-US" sz="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Condition for small-category VTOL aircrafts,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www.easa.europa.eu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AA7E63-B4E8-44CD-BEE9-011003B22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588" t="17391" r="23043" b="29740"/>
          <a:stretch/>
        </p:blipFill>
        <p:spPr>
          <a:xfrm>
            <a:off x="5086923" y="2112191"/>
            <a:ext cx="3838774" cy="231239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7228CC-5A3A-427A-9BD8-47F0327FDF15}"/>
              </a:ext>
            </a:extLst>
          </p:cNvPr>
          <p:cNvSpPr/>
          <p:nvPr/>
        </p:nvSpPr>
        <p:spPr>
          <a:xfrm>
            <a:off x="5086923" y="716977"/>
            <a:ext cx="38743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 мировой логистики и перевозок БВС оценивается в 11,20 млрд долларов США в 2022 году. и, по прогнозам, достигнет 29,06 млрд долларов США к 2027 году </a:t>
            </a:r>
            <a:r>
              <a:rPr lang="en-US" b="1" dirty="0">
                <a:hlinkClick r:id="rId11"/>
              </a:rPr>
              <a:t>www.marketsandmarkets.com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932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o_aero_ICAO_ru">
            <a:hlinkClick r:id="" action="ppaction://media"/>
            <a:extLst>
              <a:ext uri="{FF2B5EF4-FFF2-40B4-BE49-F238E27FC236}">
                <a16:creationId xmlns:a16="http://schemas.microsoft.com/office/drawing/2014/main" id="{3759D01F-8555-44E6-B6E9-55D530596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688762"/>
            <a:ext cx="5583850" cy="31409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3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000" y="4573301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51959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ОБЕСПЕЧЕНИЕ АЭРОНАВИГАЦИИ ПРОСТРАНСТВЕННЫМИ ДАННЫМИ – ОТ 2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4</a:t>
            </a:r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8CEB05-79E8-4EBC-85A4-094E4AA58E2F}"/>
              </a:ext>
            </a:extLst>
          </p:cNvPr>
          <p:cNvSpPr/>
          <p:nvPr/>
        </p:nvSpPr>
        <p:spPr>
          <a:xfrm>
            <a:off x="1274750" y="3922067"/>
            <a:ext cx="7112427" cy="113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Мицевич.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Ардашева,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Забагонский. Пространственная база данных аэродромного картографирования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AMDB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управление воздушным движением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(ATM)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основанное на стерео фотограмметрических методах (видео-презентация). </a:t>
            </a:r>
          </a:p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Simposium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Implementation of Innovation in Aviation, ICAO, Regional Panel on Digitization (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EURNAT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2020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4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3D1095-2A4D-4AD8-AB2E-FC8125E12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0" t="37400" r="34251" b="10800"/>
          <a:stretch/>
        </p:blipFill>
        <p:spPr>
          <a:xfrm>
            <a:off x="1259632" y="726183"/>
            <a:ext cx="3384376" cy="330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4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ОПРЕДЕЛЕНИЯ ПОЛОЖЕНИЯ ВОЗДУШНОГО СУДНА В ПОЛЕТЕ 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3B732E-FC8C-47E3-B893-D6F501415E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14" y="693957"/>
            <a:ext cx="4098339" cy="32140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A22A6E-9D72-48A8-B955-AB8CC494B4A2}"/>
              </a:ext>
            </a:extLst>
          </p:cNvPr>
          <p:cNvSpPr txBox="1"/>
          <p:nvPr/>
        </p:nvSpPr>
        <p:spPr>
          <a:xfrm>
            <a:off x="1180765" y="4148239"/>
            <a:ext cx="7797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Опасность столкновения с препятствиями: немаркированными и неосвещенными ЛЭП и т.п.</a:t>
            </a:r>
          </a:p>
        </p:txBody>
      </p:sp>
    </p:spTree>
    <p:extLst>
      <p:ext uri="{BB962C8B-B14F-4D97-AF65-F5344CB8AC3E}">
        <p14:creationId xmlns:p14="http://schemas.microsoft.com/office/powerpoint/2010/main" val="42724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4D333D9-B6A3-4DD8-96B3-D812A6D2B779}"/>
              </a:ext>
            </a:extLst>
          </p:cNvPr>
          <p:cNvGrpSpPr/>
          <p:nvPr/>
        </p:nvGrpSpPr>
        <p:grpSpPr>
          <a:xfrm>
            <a:off x="1112968" y="514612"/>
            <a:ext cx="3672408" cy="2633048"/>
            <a:chOff x="5328084" y="1018822"/>
            <a:chExt cx="3672408" cy="263304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DC3EF52-1245-4821-A7E2-0D0467DB9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91" t="8351" r="83526" b="60037"/>
            <a:stretch/>
          </p:blipFill>
          <p:spPr>
            <a:xfrm>
              <a:off x="5796136" y="1475295"/>
              <a:ext cx="2952328" cy="217657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8A693FB-4A97-4CD1-BD9B-BFCEFAE09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76" t="25210" r="58661" b="65341"/>
            <a:stretch/>
          </p:blipFill>
          <p:spPr>
            <a:xfrm>
              <a:off x="5328084" y="1018822"/>
              <a:ext cx="3672408" cy="486000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657951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2968" y="806669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5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Повышение точности определения положения роторного воздушного судна в полете с использованием поправок в режиме 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RTK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231EB-88C6-4038-B511-A8F99CBE3A3E}"/>
              </a:ext>
            </a:extLst>
          </p:cNvPr>
          <p:cNvSpPr txBox="1"/>
          <p:nvPr/>
        </p:nvSpPr>
        <p:spPr>
          <a:xfrm>
            <a:off x="1328613" y="3289052"/>
            <a:ext cx="414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Поправки в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отчета об уравнивании центров проекций аэроснимков – сбой 7-37 м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5ED01B-FA44-4538-8850-52C57C0AA1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76" t="17801" r="12032" b="19201"/>
          <a:stretch/>
        </p:blipFill>
        <p:spPr>
          <a:xfrm>
            <a:off x="4785376" y="1124181"/>
            <a:ext cx="4248472" cy="187038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5AED8C-4006-43DD-A92C-40F58364B0CD}"/>
              </a:ext>
            </a:extLst>
          </p:cNvPr>
          <p:cNvSpPr/>
          <p:nvPr/>
        </p:nvSpPr>
        <p:spPr>
          <a:xfrm>
            <a:off x="5292080" y="3273663"/>
            <a:ext cx="3600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внесении поправок во время полета, курс самолета не меняется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2490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6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ПОСТОЯННО ДЕЙСТВУЮЩАЯ СПУТНИКОВАЯ СЕТЬ ТОЧНОГО        ПОЗИЦИОНИРОВАНИЯ РЕСПУБЛИКИ БЕЛАРУСЬ – ССТП </a:t>
            </a:r>
            <a:r>
              <a:rPr lang="ru-RU" sz="1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РБ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A9B759-8CD9-4B36-99BC-F3F9F7940518}"/>
              </a:ext>
            </a:extLst>
          </p:cNvPr>
          <p:cNvSpPr/>
          <p:nvPr/>
        </p:nvSpPr>
        <p:spPr>
          <a:xfrm>
            <a:off x="1979712" y="554334"/>
            <a:ext cx="580689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B7304D-4C53-4E2C-BFB3-5899C55613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26" t="6618" r="61813" b="27950"/>
          <a:stretch/>
        </p:blipFill>
        <p:spPr>
          <a:xfrm>
            <a:off x="1556672" y="645838"/>
            <a:ext cx="6327695" cy="39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7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ПОПРАВКИ КУРСА ПОЛЕТА БВС В РЕЖИМЕ 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RTK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79FFDA-B8AA-471B-A9B2-4297F335F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60" y="1133168"/>
            <a:ext cx="3494799" cy="3094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32B09A-693D-44BD-9382-D31D85D89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99000"/>
            <a:ext cx="3920820" cy="2613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2525D-8D67-4F99-8636-7A525CB5B8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6" t="18751" r="-1" b="18749"/>
          <a:stretch/>
        </p:blipFill>
        <p:spPr>
          <a:xfrm>
            <a:off x="3048405" y="4078712"/>
            <a:ext cx="962466" cy="9311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47E65E-C42F-4598-8A52-7B1E4B7630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25688" r="48132"/>
          <a:stretch/>
        </p:blipFill>
        <p:spPr>
          <a:xfrm>
            <a:off x="6588224" y="4200410"/>
            <a:ext cx="962466" cy="93826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C322D55-07CB-4FC0-9102-4620001FC18D}"/>
              </a:ext>
            </a:extLst>
          </p:cNvPr>
          <p:cNvSpPr/>
          <p:nvPr/>
        </p:nvSpPr>
        <p:spPr>
          <a:xfrm>
            <a:off x="1979712" y="554334"/>
            <a:ext cx="580689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определение пространственного положения БВС в полете с использованием сети наземных спутниковых геодезических приемников </a:t>
            </a:r>
          </a:p>
        </p:txBody>
      </p:sp>
    </p:spTree>
    <p:extLst>
      <p:ext uri="{BB962C8B-B14F-4D97-AF65-F5344CB8AC3E}">
        <p14:creationId xmlns:p14="http://schemas.microsoft.com/office/powerpoint/2010/main" val="4770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5DB58-E42F-4980-AF06-B6F94C605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7" r="1"/>
          <a:stretch/>
        </p:blipFill>
        <p:spPr>
          <a:xfrm>
            <a:off x="1100126" y="526288"/>
            <a:ext cx="467544" cy="702077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0573" y="693957"/>
            <a:ext cx="317360" cy="335335"/>
          </a:xfrm>
          <a:noFill/>
        </p:spPr>
        <p:txBody>
          <a:bodyPr vert="horz" lIns="0" tIns="0" rIns="0" bIns="0" rtlCol="0" anchor="ctr"/>
          <a:lstStyle/>
          <a:p>
            <a:pPr algn="ctr" defTabSz="685800"/>
            <a:fld id="{4E267A08-DF21-45E9-819B-9B31FDB4F39A}" type="slidenum">
              <a:rPr lang="ru-RU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defTabSz="685800"/>
              <a:t>8</a:t>
            </a:fld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392" y="4551286"/>
            <a:ext cx="891000" cy="486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0126" y="0"/>
            <a:ext cx="8043874" cy="486000"/>
          </a:xfrm>
          <a:prstGeom prst="rect">
            <a:avLst/>
          </a:prstGeom>
          <a:solidFill>
            <a:srgbClr val="3356FA"/>
          </a:solidFill>
        </p:spPr>
        <p:txBody>
          <a:bodyPr wrap="square" lIns="0" tIns="0" rIns="0" bIns="0" anchor="ctr" anchorCtr="0">
            <a:noAutofit/>
          </a:bodyPr>
          <a:lstStyle/>
          <a:p>
            <a:pPr defTabSz="685800"/>
            <a:r>
              <a:rPr lang="ru-RU" sz="1400" b="1" dirty="0">
                <a:solidFill>
                  <a:schemeClr val="bg1"/>
                </a:solidFill>
              </a:rPr>
              <a:t>      </a:t>
            </a:r>
          </a:p>
          <a:p>
            <a:pPr defTabSz="68580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 ОГРАНИЧИТЕЛЬНЫЕ ПОВЕРХНОСТИ ВЕРТОДРОМА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D25AAC-64C6-43EF-968B-B1D66DB5016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17" y="693956"/>
            <a:ext cx="4059351" cy="38573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EC892E-9E6A-4EC1-89AE-01764ACF952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61624"/>
            <a:ext cx="2892836" cy="1494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66C9F6-AF74-4E56-8F59-77E4C48CFA8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90" y="3007594"/>
            <a:ext cx="3048370" cy="1494102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9C1ADB0-7F78-4A51-97D0-96F46FDEB330}"/>
              </a:ext>
            </a:extLst>
          </p:cNvPr>
          <p:cNvCxnSpPr/>
          <p:nvPr/>
        </p:nvCxnSpPr>
        <p:spPr>
          <a:xfrm>
            <a:off x="5940152" y="2715766"/>
            <a:ext cx="2820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CD23717-5028-41EE-AC84-0C64400CE1B5}"/>
              </a:ext>
            </a:extLst>
          </p:cNvPr>
          <p:cNvCxnSpPr>
            <a:cxnSpLocks/>
          </p:cNvCxnSpPr>
          <p:nvPr/>
        </p:nvCxnSpPr>
        <p:spPr>
          <a:xfrm>
            <a:off x="5796136" y="771550"/>
            <a:ext cx="13938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DF29202-1B01-447B-8A8E-2EDDEE56F202}"/>
              </a:ext>
            </a:extLst>
          </p:cNvPr>
          <p:cNvCxnSpPr>
            <a:cxnSpLocks/>
          </p:cNvCxnSpPr>
          <p:nvPr/>
        </p:nvCxnSpPr>
        <p:spPr>
          <a:xfrm>
            <a:off x="5940152" y="2608161"/>
            <a:ext cx="0" cy="971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2B8B458-B7E6-42C5-A43B-3C2D92CC761E}"/>
              </a:ext>
            </a:extLst>
          </p:cNvPr>
          <p:cNvCxnSpPr>
            <a:cxnSpLocks/>
          </p:cNvCxnSpPr>
          <p:nvPr/>
        </p:nvCxnSpPr>
        <p:spPr>
          <a:xfrm>
            <a:off x="8760980" y="2643758"/>
            <a:ext cx="7284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7967D4B-36EF-4F6E-BD41-C04D9A04273F}"/>
              </a:ext>
            </a:extLst>
          </p:cNvPr>
          <p:cNvCxnSpPr>
            <a:cxnSpLocks/>
          </p:cNvCxnSpPr>
          <p:nvPr/>
        </p:nvCxnSpPr>
        <p:spPr>
          <a:xfrm>
            <a:off x="5796136" y="693957"/>
            <a:ext cx="0" cy="971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E71B655-701E-4AB3-8035-BEFFF6B8AC3D}"/>
              </a:ext>
            </a:extLst>
          </p:cNvPr>
          <p:cNvCxnSpPr>
            <a:cxnSpLocks/>
          </p:cNvCxnSpPr>
          <p:nvPr/>
        </p:nvCxnSpPr>
        <p:spPr>
          <a:xfrm>
            <a:off x="7197272" y="693956"/>
            <a:ext cx="0" cy="971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34FCA71F-95B4-4788-AA36-C5797B137FC7}"/>
              </a:ext>
            </a:extLst>
          </p:cNvPr>
          <p:cNvCxnSpPr>
            <a:cxnSpLocks/>
          </p:cNvCxnSpPr>
          <p:nvPr/>
        </p:nvCxnSpPr>
        <p:spPr>
          <a:xfrm>
            <a:off x="7325937" y="693955"/>
            <a:ext cx="0" cy="971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177EE30-9ADD-4C45-8D70-A26D54CBF7CB}"/>
              </a:ext>
            </a:extLst>
          </p:cNvPr>
          <p:cNvCxnSpPr>
            <a:cxnSpLocks/>
          </p:cNvCxnSpPr>
          <p:nvPr/>
        </p:nvCxnSpPr>
        <p:spPr>
          <a:xfrm>
            <a:off x="8760980" y="693955"/>
            <a:ext cx="0" cy="971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9D7B028-1781-471F-933A-7027D62D0CE9}"/>
              </a:ext>
            </a:extLst>
          </p:cNvPr>
          <p:cNvCxnSpPr>
            <a:cxnSpLocks/>
          </p:cNvCxnSpPr>
          <p:nvPr/>
        </p:nvCxnSpPr>
        <p:spPr>
          <a:xfrm flipV="1">
            <a:off x="7346948" y="771550"/>
            <a:ext cx="1414032" cy="31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9A98206-F349-4FF8-B689-3D49A01657A0}"/>
              </a:ext>
            </a:extLst>
          </p:cNvPr>
          <p:cNvSpPr txBox="1"/>
          <p:nvPr/>
        </p:nvSpPr>
        <p:spPr>
          <a:xfrm>
            <a:off x="7248899" y="2408185"/>
            <a:ext cx="266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8ABC38-914E-4FAB-98FD-49685F48D0C3}"/>
              </a:ext>
            </a:extLst>
          </p:cNvPr>
          <p:cNvSpPr txBox="1"/>
          <p:nvPr/>
        </p:nvSpPr>
        <p:spPr>
          <a:xfrm>
            <a:off x="6381064" y="486000"/>
            <a:ext cx="303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endParaRPr lang="ru-RU" dirty="0"/>
          </a:p>
          <a:p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3DAD058-2889-43A3-8436-3175B93F0F4A}"/>
              </a:ext>
            </a:extLst>
          </p:cNvPr>
          <p:cNvSpPr/>
          <p:nvPr/>
        </p:nvSpPr>
        <p:spPr>
          <a:xfrm>
            <a:off x="7861836" y="486000"/>
            <a:ext cx="3032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</a:t>
            </a:r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57F56F4-873F-40DE-A2A1-881750D84402}"/>
              </a:ext>
            </a:extLst>
          </p:cNvPr>
          <p:cNvSpPr/>
          <p:nvPr/>
        </p:nvSpPr>
        <p:spPr>
          <a:xfrm>
            <a:off x="1719796" y="4658250"/>
            <a:ext cx="6426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ограничительным поверхностям вертодрома</a:t>
            </a:r>
          </a:p>
        </p:txBody>
      </p:sp>
    </p:spTree>
    <p:extLst>
      <p:ext uri="{BB962C8B-B14F-4D97-AF65-F5344CB8AC3E}">
        <p14:creationId xmlns:p14="http://schemas.microsoft.com/office/powerpoint/2010/main" val="27542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Шаблон презентации Белгеодезия(окончательный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GEO для презентаций</Template>
  <TotalTime>18963</TotalTime>
  <Words>2659</Words>
  <Application>Microsoft Office PowerPoint</Application>
  <PresentationFormat>Экран (16:9)</PresentationFormat>
  <Paragraphs>188</Paragraphs>
  <Slides>14</Slides>
  <Notes>14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Montserrat</vt:lpstr>
      <vt:lpstr>Times New Roman</vt:lpstr>
      <vt:lpstr>Шаблон презентации Белгеодезия(окончательный)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Мицевич Людмила Александровна</dc:creator>
  <cp:lastModifiedBy>Мицевич Людмила Александровна</cp:lastModifiedBy>
  <cp:revision>232</cp:revision>
  <cp:lastPrinted>2021-06-24T05:33:56Z</cp:lastPrinted>
  <dcterms:created xsi:type="dcterms:W3CDTF">2021-06-17T08:15:16Z</dcterms:created>
  <dcterms:modified xsi:type="dcterms:W3CDTF">2023-08-23T12:53:27Z</dcterms:modified>
</cp:coreProperties>
</file>