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840" r:id="rId2"/>
    <p:sldMasterId id="2147483852" r:id="rId3"/>
  </p:sldMasterIdLst>
  <p:notesMasterIdLst>
    <p:notesMasterId r:id="rId23"/>
  </p:notesMasterIdLst>
  <p:handoutMasterIdLst>
    <p:handoutMasterId r:id="rId24"/>
  </p:handoutMasterIdLst>
  <p:sldIdLst>
    <p:sldId id="444" r:id="rId4"/>
    <p:sldId id="804" r:id="rId5"/>
    <p:sldId id="765" r:id="rId6"/>
    <p:sldId id="772" r:id="rId7"/>
    <p:sldId id="795" r:id="rId8"/>
    <p:sldId id="783" r:id="rId9"/>
    <p:sldId id="787" r:id="rId10"/>
    <p:sldId id="796" r:id="rId11"/>
    <p:sldId id="786" r:id="rId12"/>
    <p:sldId id="785" r:id="rId13"/>
    <p:sldId id="798" r:id="rId14"/>
    <p:sldId id="797" r:id="rId15"/>
    <p:sldId id="793" r:id="rId16"/>
    <p:sldId id="789" r:id="rId17"/>
    <p:sldId id="791" r:id="rId18"/>
    <p:sldId id="799" r:id="rId19"/>
    <p:sldId id="800" r:id="rId20"/>
    <p:sldId id="801" r:id="rId21"/>
    <p:sldId id="803" r:id="rId22"/>
  </p:sldIdLst>
  <p:sldSz cx="12192000" cy="6858000"/>
  <p:notesSz cx="9979025" cy="68341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AD0F"/>
    <a:srgbClr val="D18731"/>
    <a:srgbClr val="E1300E"/>
    <a:srgbClr val="4EA913"/>
    <a:srgbClr val="E02E12"/>
    <a:srgbClr val="FBFBFB"/>
    <a:srgbClr val="025692"/>
    <a:srgbClr val="06C7FF"/>
    <a:srgbClr val="3B78B4"/>
    <a:srgbClr val="CAC5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1" autoAdjust="0"/>
    <p:restoredTop sz="94706" autoAdjust="0"/>
  </p:normalViewPr>
  <p:slideViewPr>
    <p:cSldViewPr snapToGrid="0">
      <p:cViewPr>
        <p:scale>
          <a:sx n="82" d="100"/>
          <a:sy n="82" d="100"/>
        </p:scale>
        <p:origin x="81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135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24244" cy="3428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52472" y="1"/>
            <a:ext cx="4324244" cy="3428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08083-C74E-4DF2-A012-9C63B8FD307F}" type="datetimeFigureOut">
              <a:rPr lang="ru-RU" smtClean="0"/>
              <a:t>23.08.2023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91293"/>
            <a:ext cx="4324244" cy="342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52472" y="6491293"/>
            <a:ext cx="4324244" cy="342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0214D-144D-479F-B57B-732F41D3AD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583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24244" cy="3428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52472" y="1"/>
            <a:ext cx="4324244" cy="3428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FC22E-BC19-46BB-BF0C-ABCC5E004457}" type="datetimeFigureOut">
              <a:rPr lang="ru-RU" smtClean="0"/>
              <a:t>23.08.2023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8463" y="854075"/>
            <a:ext cx="4102100" cy="2306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7903" y="3288954"/>
            <a:ext cx="7983220" cy="2306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</a:t>
            </a:r>
            <a:r>
              <a:rPr lang="ru-RU" noProof="0" dirty="0" smtClean="0"/>
              <a:t>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91293"/>
            <a:ext cx="4324244" cy="342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52472" y="6491293"/>
            <a:ext cx="4324244" cy="342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79F04-A7D0-49D5-94BD-9017E0F6FE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72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4606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0332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598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7604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6761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194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2492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46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285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264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4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33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658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61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019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38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186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048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9F04-A7D0-49D5-94BD-9017E0F6FE41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3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0CB41-160E-4915-BDEA-6F5F2AA3CBC3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2A417-3426-43A8-B408-DCB0EB8C6F9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AE81-8313-429E-A8B3-EBA161C53162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1C25-22D8-419B-9055-7A7C8A163CA3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365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6DB68-29AD-4DC2-B6B1-9AD309F09029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154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92A5-14B8-456B-925B-7D77DE3AA3BB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9380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0182-1296-4419-BC13-DC34A40B9F66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160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EA57-1E5D-4935-B998-91C7DB379EC3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274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4C799-F018-4176-AC65-E01BF388822E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618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2416-8DB6-42D5-8099-4CD7510E5CCF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507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CB36-BF02-4942-A669-3700E7E7E225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19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E80B-7E2B-4557-912B-447D0989CE9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42BFA-15BF-4200-8FE7-470915A8B658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532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C7D4-90E7-4181-8A71-CBAD7769AA58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531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356D-1D5B-4F07-BA6E-A2E404B8FCAD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1745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BF7B-0812-4D9B-A49E-EA41EC9C451C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877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29D5-E810-4B10-A672-8AF0ED218DF1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619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BD3A4-053B-4475-AC67-2C84CBAE674A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4763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4D30-608A-443B-B822-3781B5239452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499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8244-4184-404F-9E0E-7232130B1B8D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25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6481A27-B9A8-4EDF-81C7-A42D6315F755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58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979B-A305-4434-900B-5B40AA596F42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8800"/>
            <a:ext cx="5181600" cy="435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BBD0-DE34-481B-BBFF-5F324DA6CEB6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1248" y="1681851"/>
            <a:ext cx="5156200" cy="731520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1248" y="2507550"/>
            <a:ext cx="5156200" cy="37282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5064" y="1681851"/>
            <a:ext cx="5157787" cy="73152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5064" y="2507550"/>
            <a:ext cx="5157787" cy="37282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F5C0-231A-4DEE-9902-D1437A0EA086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117D-B44A-4F20-8B27-5382B78071B1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8225-B516-461A-AD1A-188DF825F142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600" y="990600"/>
            <a:ext cx="6039484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FE12D-F30A-420F-9305-C0911A2BAA4E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041136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878A-53B1-42E7-92FF-390597E82806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8DE623F-CD4F-43C1-9E63-8BB1E9C2CB5A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46797-56C0-46BE-991E-2545EF1F144C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2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8594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microsoft.com/office/2007/relationships/hdphoto" Target="../media/hdphoto24.wdp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microsoft.com/office/2007/relationships/hdphoto" Target="../media/hdphoto2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microsoft.com/office/2007/relationships/hdphoto" Target="../media/hdphoto2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jpe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10.wdp"/><Relationship Id="rId1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2.wdp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4.png"/><Relationship Id="rId7" Type="http://schemas.microsoft.com/office/2007/relationships/hdphoto" Target="../media/hdphoto1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microsoft.com/office/2007/relationships/hdphoto" Target="../media/hdphoto14.wdp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10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7.wdp"/><Relationship Id="rId11" Type="http://schemas.openxmlformats.org/officeDocument/2006/relationships/image" Target="../media/image12.png"/><Relationship Id="rId5" Type="http://schemas.openxmlformats.org/officeDocument/2006/relationships/image" Target="../media/image29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1.wdp"/><Relationship Id="rId11" Type="http://schemas.openxmlformats.org/officeDocument/2006/relationships/image" Target="../media/image10.png"/><Relationship Id="rId5" Type="http://schemas.openxmlformats.org/officeDocument/2006/relationships/image" Target="../media/image33.png"/><Relationship Id="rId10" Type="http://schemas.openxmlformats.org/officeDocument/2006/relationships/image" Target="../media/image6.png"/><Relationship Id="rId4" Type="http://schemas.microsoft.com/office/2007/relationships/hdphoto" Target="../media/hdphoto20.wdp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24876" y="258687"/>
            <a:ext cx="772992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>
              <a:lnSpc>
                <a:spcPct val="90000"/>
              </a:lnSpc>
            </a:pPr>
            <a:r>
              <a:rPr lang="ru-RU" b="1" dirty="0">
                <a:solidFill>
                  <a:srgbClr val="E02E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ХII Международная научно-практическая конференция</a:t>
            </a:r>
          </a:p>
          <a:p>
            <a:pPr marL="84138">
              <a:lnSpc>
                <a:spcPct val="90000"/>
              </a:lnSpc>
            </a:pPr>
            <a:r>
              <a:rPr lang="ru-RU" b="1" dirty="0">
                <a:solidFill>
                  <a:srgbClr val="E02E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«Актуальные вопросы геодезии и геоинформационных систем»</a:t>
            </a:r>
            <a:endParaRPr lang="ru-RU" b="1" dirty="0">
              <a:solidFill>
                <a:srgbClr val="E02E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Заголовок 3" descr="Нисходящий блочный список" title="SmartArt"/>
          <p:cNvSpPr>
            <a:spLocks noGrp="1"/>
          </p:cNvSpPr>
          <p:nvPr>
            <p:ph type="title"/>
          </p:nvPr>
        </p:nvSpPr>
        <p:spPr>
          <a:xfrm>
            <a:off x="1427020" y="1177484"/>
            <a:ext cx="10460180" cy="529849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defTabSz="57785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800" b="1" dirty="0" smtClean="0">
                <a:ln w="0"/>
                <a:solidFill>
                  <a:srgbClr val="4EA9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Планирование </a:t>
            </a:r>
            <a:r>
              <a:rPr lang="ru-RU" sz="2800" b="1" dirty="0" smtClean="0">
                <a:ln w="0"/>
                <a:solidFill>
                  <a:srgbClr val="4EA9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регионального экономического развития  на основе </a:t>
            </a:r>
            <a:r>
              <a:rPr lang="ru-RU" sz="1000" b="1" dirty="0" smtClean="0">
                <a:ln w="0"/>
                <a:solidFill>
                  <a:srgbClr val="4EA9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 w="0"/>
                <a:solidFill>
                  <a:srgbClr val="4EA9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геопространственной </a:t>
            </a:r>
            <a:r>
              <a:rPr lang="ru-RU" sz="1000" b="1" dirty="0" smtClean="0">
                <a:ln w="0"/>
                <a:solidFill>
                  <a:srgbClr val="4EA9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 w="0"/>
                <a:solidFill>
                  <a:srgbClr val="4EA9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</a:t>
            </a:r>
            <a:r>
              <a:rPr lang="ru-RU" sz="2800" b="1" dirty="0" smtClean="0">
                <a:ln w="0"/>
                <a:solidFill>
                  <a:srgbClr val="4EA9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сценарного анализа территории</a:t>
            </a:r>
            <a:endParaRPr lang="ru-RU" sz="2800" b="1" dirty="0">
              <a:ln w="0"/>
              <a:solidFill>
                <a:srgbClr val="4EA9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119056" y="935960"/>
            <a:ext cx="29690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Казань, </a:t>
            </a:r>
            <a:r>
              <a:rPr lang="ru-RU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августа </a:t>
            </a:r>
            <a:r>
              <a:rPr lang="ru-RU" sz="1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 </a:t>
            </a:r>
            <a:r>
              <a:rPr lang="ru-RU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сентября 2023 </a:t>
            </a:r>
            <a:r>
              <a:rPr lang="ru-RU" sz="1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446549" y="6406799"/>
            <a:ext cx="1015200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Исследование</a:t>
            </a:r>
            <a:r>
              <a:rPr lang="ru-RU" sz="1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выполнено </a:t>
            </a:r>
            <a:r>
              <a:rPr lang="ru-RU" sz="1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рамках проекта «Социально-экономическое развитие Азиатской России на основе синергии транспортной доступности, системных </a:t>
            </a:r>
            <a:r>
              <a:rPr lang="ru-RU" sz="1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знаний о </a:t>
            </a:r>
            <a:r>
              <a:rPr lang="ru-RU" sz="100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природно-ресурсном потенциале, расширяющегося пространства межрегиональных взаимодействий», Соглашение № 075-15-2020-804 от </a:t>
            </a:r>
            <a:r>
              <a:rPr lang="ru-RU" sz="1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02.10.2020 г.</a:t>
            </a:r>
            <a:endParaRPr lang="ar-SY" sz="10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2" descr="https://sgugit.ru/90-let/assets/img/logo-90-mo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t="19774" r="14127" b="18616"/>
          <a:stretch/>
        </p:blipFill>
        <p:spPr bwMode="auto">
          <a:xfrm>
            <a:off x="10681348" y="151267"/>
            <a:ext cx="1261271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6554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" y="64328"/>
            <a:ext cx="979187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Создание базы знаний, с учётом ведущих факторов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региона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10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257996"/>
              </p:ext>
            </p:extLst>
          </p:nvPr>
        </p:nvGraphicFramePr>
        <p:xfrm>
          <a:off x="464456" y="837681"/>
          <a:ext cx="7488000" cy="55731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9479">
                  <a:extLst>
                    <a:ext uri="{9D8B030D-6E8A-4147-A177-3AD203B41FA5}">
                      <a16:colId xmlns:a16="http://schemas.microsoft.com/office/drawing/2014/main" val="118960536"/>
                    </a:ext>
                  </a:extLst>
                </a:gridCol>
                <a:gridCol w="4458351">
                  <a:extLst>
                    <a:ext uri="{9D8B030D-6E8A-4147-A177-3AD203B41FA5}">
                      <a16:colId xmlns:a16="http://schemas.microsoft.com/office/drawing/2014/main" val="2864614794"/>
                    </a:ext>
                  </a:extLst>
                </a:gridCol>
                <a:gridCol w="550170">
                  <a:extLst>
                    <a:ext uri="{9D8B030D-6E8A-4147-A177-3AD203B41FA5}">
                      <a16:colId xmlns:a16="http://schemas.microsoft.com/office/drawing/2014/main" val="2965418478"/>
                    </a:ext>
                  </a:extLst>
                </a:gridCol>
              </a:tblGrid>
              <a:tr h="24183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Качественные правила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Количественные правила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КП</a:t>
                      </a:r>
                      <a:r>
                        <a:rPr lang="ru-RU" sz="1500" baseline="300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6859111"/>
                  </a:ext>
                </a:extLst>
              </a:tr>
              <a:tr h="440906">
                <a:tc>
                  <a:txBody>
                    <a:bodyPr/>
                    <a:lstStyle/>
                    <a:p>
                      <a:pPr marL="113665" indent="-113665" algn="l" rtl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</a:t>
                      </a:r>
                      <a:r>
                        <a:rPr lang="ru-RU" sz="1500" b="0" kern="12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Челове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ческие ресурсы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032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5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Плотность</a:t>
                      </a:r>
                      <a:r>
                        <a:rPr lang="ru-RU" sz="1500" b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населения 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940982"/>
                  </a:ext>
                </a:extLst>
              </a:tr>
              <a:tr h="440906">
                <a:tc>
                  <a:txBody>
                    <a:bodyPr/>
                    <a:lstStyle/>
                    <a:p>
                      <a:pPr marL="113665" indent="-113665" algn="l" rtl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Энергообеспеченность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032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sz="1500" b="1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b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Энергоснабжение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995762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265113" indent="-265113" algn="l" rtl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</a:t>
                      </a:r>
                      <a:r>
                        <a:rPr lang="ru-RU" sz="1500" b="0" kern="12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Соотв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етствие требованиям с/х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032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US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хозяйство и животноводство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en-US" sz="1500" dirty="0" smtClean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554539"/>
                  </a:ext>
                </a:extLst>
              </a:tr>
              <a:tr h="340653">
                <a:tc rowSpan="7">
                  <a:txBody>
                    <a:bodyPr/>
                    <a:lstStyle/>
                    <a:p>
                      <a:pPr marL="113665" marR="0" lvl="0" indent="-11366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US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 </a:t>
                      </a:r>
                      <a:r>
                        <a:rPr lang="ru-RU" sz="1500" b="0" kern="12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Объекты промышленной инфраструктуры</a:t>
                      </a:r>
                      <a:endParaRPr lang="en-US" sz="1500" b="0" kern="12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032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Рыболовство и производство морепродуктов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734668"/>
                  </a:ext>
                </a:extLst>
              </a:tr>
              <a:tr h="340653">
                <a:tc vMerge="1">
                  <a:txBody>
                    <a:bodyPr/>
                    <a:lstStyle/>
                    <a:p>
                      <a:pPr marL="113665" marR="0" lvl="0" indent="-11366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6213" marR="2032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lang="ru-RU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500" b="0" kern="12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Газовая и нефтехимическая </a:t>
                      </a:r>
                      <a:r>
                        <a:rPr lang="ru-RU" sz="1500" b="0" kern="12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промышленность</a:t>
                      </a:r>
                      <a:endParaRPr lang="en-US" sz="1500" b="0" kern="12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283625"/>
                  </a:ext>
                </a:extLst>
              </a:tr>
              <a:tr h="340653">
                <a:tc vMerge="1">
                  <a:txBody>
                    <a:bodyPr/>
                    <a:lstStyle/>
                    <a:p>
                      <a:pPr marL="113665" marR="0" lvl="0" indent="-11366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032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500" b="1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Деревообрабатывающая</a:t>
                      </a:r>
                      <a:r>
                        <a:rPr lang="ru-RU" sz="1500" b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промышленность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5325025"/>
                  </a:ext>
                </a:extLst>
              </a:tr>
              <a:tr h="340653">
                <a:tc vMerge="1">
                  <a:txBody>
                    <a:bodyPr/>
                    <a:lstStyle/>
                    <a:p>
                      <a:pPr marL="113665" marR="0" lvl="0" indent="-11366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endParaRPr lang="en-US" sz="16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032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Авиастроение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390729"/>
                  </a:ext>
                </a:extLst>
              </a:tr>
              <a:tr h="340653">
                <a:tc vMerge="1">
                  <a:txBody>
                    <a:bodyPr/>
                    <a:lstStyle/>
                    <a:p>
                      <a:pPr marL="113665" marR="0" lvl="0" indent="-11366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endParaRPr lang="en-US" sz="16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032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Судостроение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9919697"/>
                  </a:ext>
                </a:extLst>
              </a:tr>
              <a:tr h="340653">
                <a:tc vMerge="1">
                  <a:txBody>
                    <a:bodyPr/>
                    <a:lstStyle/>
                    <a:p>
                      <a:pPr marL="113665" marR="0" lvl="0" indent="-11366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endParaRPr lang="en-US" sz="16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032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Чёрная и цветная металлургия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6173657"/>
                  </a:ext>
                </a:extLst>
              </a:tr>
              <a:tr h="340653">
                <a:tc vMerge="1">
                  <a:txBody>
                    <a:bodyPr/>
                    <a:lstStyle/>
                    <a:p>
                      <a:pPr marL="113665" marR="0" lvl="0" indent="-11366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endParaRPr lang="en-US" sz="16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032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US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Системообразующие</a:t>
                      </a:r>
                      <a:r>
                        <a:rPr lang="ru-RU" sz="1500" b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предприятия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973518"/>
                  </a:ext>
                </a:extLst>
              </a:tr>
              <a:tr h="319658">
                <a:tc rowSpan="5">
                  <a:txBody>
                    <a:bodyPr/>
                    <a:lstStyle/>
                    <a:p>
                      <a:pPr marL="113665" marR="0" lvl="0" indent="-11366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US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 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Объекты</a:t>
                      </a:r>
                      <a:r>
                        <a:rPr lang="ru-RU" sz="1500" b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транспортной инфраструктуры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032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Железные</a:t>
                      </a:r>
                      <a:r>
                        <a:rPr lang="ru-RU" sz="1500" b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дороги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422609"/>
                  </a:ext>
                </a:extLst>
              </a:tr>
              <a:tr h="319658">
                <a:tc vMerge="1">
                  <a:txBody>
                    <a:bodyPr/>
                    <a:lstStyle/>
                    <a:p>
                      <a:pPr marL="113665" marR="0" lvl="0" indent="-11366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endParaRPr lang="en-US" sz="16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032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Дороги с твёрдым покрытием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7594036"/>
                  </a:ext>
                </a:extLst>
              </a:tr>
              <a:tr h="319658">
                <a:tc vMerge="1">
                  <a:txBody>
                    <a:bodyPr/>
                    <a:lstStyle/>
                    <a:p>
                      <a:pPr marL="113665" marR="0" lvl="0" indent="-11366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endParaRPr lang="en-US" sz="16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032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b="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Нефте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и газопроводы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285600"/>
                  </a:ext>
                </a:extLst>
              </a:tr>
              <a:tr h="319658">
                <a:tc vMerge="1">
                  <a:txBody>
                    <a:bodyPr/>
                    <a:lstStyle/>
                    <a:p>
                      <a:pPr marL="113665" marR="0" lvl="0" indent="-11366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endParaRPr lang="en-US" sz="16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032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US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Речной</a:t>
                      </a:r>
                      <a:r>
                        <a:rPr lang="ru-RU" sz="1500" b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транспорт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05340"/>
                  </a:ext>
                </a:extLst>
              </a:tr>
              <a:tr h="319658">
                <a:tc vMerge="1">
                  <a:txBody>
                    <a:bodyPr/>
                    <a:lstStyle/>
                    <a:p>
                      <a:pPr marL="113665" marR="0" lvl="0" indent="-11366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endParaRPr lang="en-US" sz="16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032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Морской транспорт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  <a:endParaRPr lang="en-US" sz="15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1282832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293558" y="6588604"/>
            <a:ext cx="18357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aseline="30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lang="ru-RU" sz="1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Коэффициент пригодности</a:t>
            </a:r>
            <a:endParaRPr lang="ar-SY" sz="1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23878" y="726022"/>
            <a:ext cx="3641649" cy="317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инвестиционного </a:t>
            </a:r>
            <a:r>
              <a:rPr lang="ru-RU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сцена-</a:t>
            </a:r>
            <a:r>
              <a:rPr lang="ru-RU" sz="16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рия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0000"/>
              </a:lnSpc>
            </a:pP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найти все </a:t>
            </a:r>
            <a:r>
              <a:rPr lang="ru-RU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геофрагмен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-ты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которых имеются населённые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пункты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</a:t>
            </a:r>
            <a:r>
              <a:rPr lang="ru-RU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энергообеспече-ие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 развитой сетью железных дорог и 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твёрдым </a:t>
            </a:r>
            <a:r>
              <a:rPr lang="ru-RU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покрыти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-ем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где есть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системообразующие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A.1 + B2 + </a:t>
            </a:r>
            <a:r>
              <a:rPr lang="en-GB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D.7 + 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E.1 + E.2</a:t>
            </a:r>
            <a:endParaRPr lang="ar-SY" sz="1600" b="1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023878" y="3791305"/>
            <a:ext cx="3772321" cy="2584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</a:t>
            </a:r>
            <a:r>
              <a:rPr lang="ru-RU" sz="16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социального </a:t>
            </a:r>
            <a:r>
              <a:rPr lang="ru-RU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сценария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0000"/>
              </a:lnSpc>
            </a:pP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найти геофрагменты,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проходят железные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дороги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дороги </a:t>
            </a: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твёрдым </a:t>
            </a:r>
            <a:r>
              <a:rPr lang="ru-RU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покры-тием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нефтегазопроводы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сети ЛЭП, и где нет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пунктов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системообразующих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</a:p>
          <a:p>
            <a:pPr algn="ctr">
              <a:lnSpc>
                <a:spcPct val="120000"/>
              </a:lnSpc>
              <a:spcBef>
                <a:spcPts val="1000"/>
              </a:spcBef>
            </a:pP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E.1 + E.2 + E.3 + B2 + (A.1)</a:t>
            </a:r>
            <a:r>
              <a:rPr lang="ru-RU" sz="1600" b="1" i="1" baseline="30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(D.7)</a:t>
            </a:r>
            <a:r>
              <a:rPr lang="ru-RU" sz="1600" b="1" i="1" baseline="30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ar-SY" sz="1600" b="1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035061"/>
              </p:ext>
            </p:extLst>
          </p:nvPr>
        </p:nvGraphicFramePr>
        <p:xfrm>
          <a:off x="8018722" y="837683"/>
          <a:ext cx="3706055" cy="3076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6055">
                  <a:extLst>
                    <a:ext uri="{9D8B030D-6E8A-4147-A177-3AD203B41FA5}">
                      <a16:colId xmlns:a16="http://schemas.microsoft.com/office/drawing/2014/main" val="2498111432"/>
                    </a:ext>
                  </a:extLst>
                </a:gridCol>
              </a:tblGrid>
              <a:tr h="294194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Инвестиционные сценарии</a:t>
                      </a:r>
                      <a:endParaRPr lang="en-US" sz="15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400195"/>
                  </a:ext>
                </a:extLst>
              </a:tr>
              <a:tr h="248193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630555" algn="l"/>
                        </a:tabLs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D.6 + E.1 + B.1 + A.1 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757945"/>
                  </a:ext>
                </a:extLst>
              </a:tr>
              <a:tr h="248193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630555" algn="l"/>
                        </a:tabLs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СА[D.2] + E.1 + E.4 + B.1 + A.1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902292"/>
                  </a:ext>
                </a:extLst>
              </a:tr>
              <a:tr h="248193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630555" algn="l"/>
                        </a:tabLs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D.7 + E.2 + B.1 + A.1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231878"/>
                  </a:ext>
                </a:extLst>
              </a:tr>
              <a:tr h="248193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630555" algn="l"/>
                        </a:tabLs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D.7 + E.3 + B.1 + A.1 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125146"/>
                  </a:ext>
                </a:extLst>
              </a:tr>
              <a:tr h="248193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630555" algn="l"/>
                        </a:tabLs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D.7 + E.6 + B.1 + A.1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178455"/>
                  </a:ext>
                </a:extLst>
              </a:tr>
              <a:tr h="248193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630555" algn="l"/>
                        </a:tabLs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D.2 + E.2 + B.1 + A.1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507190"/>
                  </a:ext>
                </a:extLst>
              </a:tr>
              <a:tr h="248193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630555" algn="l"/>
                        </a:tabLs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D.2 + E.4 + B.1 + A.1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623038"/>
                  </a:ext>
                </a:extLst>
              </a:tr>
              <a:tr h="248193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630555" algn="l"/>
                        </a:tabLs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СА[D.7]</a:t>
                      </a:r>
                      <a:r>
                        <a:rPr lang="ru-RU" sz="1500" b="0" i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</a:t>
                      </a: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+ E.1 + E.2 + B.1 + A.1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739093"/>
                  </a:ext>
                </a:extLst>
              </a:tr>
              <a:tr h="299438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630555" algn="l"/>
                        </a:tabLst>
                      </a:pPr>
                      <a:r>
                        <a:rPr lang="ru-RU" sz="1500" b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СА[D.2]</a:t>
                      </a:r>
                      <a:r>
                        <a:rPr lang="ru-RU" sz="1500" b="0" i="1" kern="1200" baseline="30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</a:t>
                      </a:r>
                      <a:r>
                        <a:rPr lang="ru-RU" sz="1500" b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+ E.2 + E.1 + B.1 + A.1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266003"/>
                  </a:ext>
                </a:extLst>
              </a:tr>
              <a:tr h="228825">
                <a:tc>
                  <a:txBody>
                    <a:bodyPr/>
                    <a:lstStyle/>
                    <a:p>
                      <a:pPr marL="113665" marR="0" lvl="0" indent="-113665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US" sz="1500" b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500" b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540556"/>
                  </a:ext>
                </a:extLst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185340"/>
              </p:ext>
            </p:extLst>
          </p:nvPr>
        </p:nvGraphicFramePr>
        <p:xfrm>
          <a:off x="8020275" y="3656071"/>
          <a:ext cx="3704502" cy="2754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4502">
                  <a:extLst>
                    <a:ext uri="{9D8B030D-6E8A-4147-A177-3AD203B41FA5}">
                      <a16:colId xmlns:a16="http://schemas.microsoft.com/office/drawing/2014/main" val="4192354730"/>
                    </a:ext>
                  </a:extLst>
                </a:gridCol>
              </a:tblGrid>
              <a:tr h="308725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5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Социальны</a:t>
                      </a:r>
                      <a:r>
                        <a:rPr lang="ru-RU" sz="1500" b="1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 сценарии</a:t>
                      </a:r>
                      <a:endParaRPr lang="en-US" sz="15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602520"/>
                  </a:ext>
                </a:extLst>
              </a:tr>
              <a:tr h="227207">
                <a:tc>
                  <a:txBody>
                    <a:bodyPr/>
                    <a:lstStyle/>
                    <a:p>
                      <a:pPr marL="141288" marR="20955" indent="-141288"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A.1 + СА[Е.2]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44895"/>
                  </a:ext>
                </a:extLst>
              </a:tr>
              <a:tr h="227207">
                <a:tc>
                  <a:txBody>
                    <a:bodyPr/>
                    <a:lstStyle/>
                    <a:p>
                      <a:pPr marL="141288" marR="20955" indent="-141288"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A.1 + (B.1)</a:t>
                      </a:r>
                      <a:r>
                        <a:rPr lang="ru-RU" sz="1500" b="0" i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419575"/>
                  </a:ext>
                </a:extLst>
              </a:tr>
              <a:tr h="227207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A.1 + (E.1)</a:t>
                      </a:r>
                      <a:r>
                        <a:rPr lang="ru-RU" sz="1500" b="0" i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516031"/>
                  </a:ext>
                </a:extLst>
              </a:tr>
              <a:tr h="227207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A.1 + (E.2)</a:t>
                      </a:r>
                      <a:r>
                        <a:rPr lang="ru-RU" sz="1500" b="0" i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</a:t>
                      </a: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+ (B.1)</a:t>
                      </a:r>
                      <a:r>
                        <a:rPr lang="ru-RU" sz="1500" b="0" i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539266"/>
                  </a:ext>
                </a:extLst>
              </a:tr>
              <a:tr h="227207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A.1 + (E.4)</a:t>
                      </a:r>
                      <a:r>
                        <a:rPr lang="ru-RU" sz="1500" b="0" i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85074"/>
                  </a:ext>
                </a:extLst>
              </a:tr>
              <a:tr h="227207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СА[D.2]</a:t>
                      </a:r>
                      <a:r>
                        <a:rPr lang="ru-RU" sz="1500" b="0" i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</a:t>
                      </a: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+ СА[D.6]</a:t>
                      </a:r>
                      <a:r>
                        <a:rPr lang="ru-RU" sz="1500" b="0" i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</a:t>
                      </a: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+ СА[D.7]</a:t>
                      </a:r>
                      <a:r>
                        <a:rPr lang="ru-RU" sz="1500" b="0" i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20949"/>
                  </a:ext>
                </a:extLst>
              </a:tr>
              <a:tr h="227207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A.1 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646205"/>
                  </a:ext>
                </a:extLst>
              </a:tr>
              <a:tr h="227207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1605" algn="l"/>
                          <a:tab pos="630555" algn="l"/>
                        </a:tabLs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СА[B.1]</a:t>
                      </a:r>
                      <a:r>
                        <a:rPr lang="ru-RU" sz="1500" b="0" i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84799"/>
                  </a:ext>
                </a:extLst>
              </a:tr>
              <a:tr h="227207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1605" algn="l"/>
                          <a:tab pos="630555" algn="l"/>
                        </a:tabLs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(E.2)</a:t>
                      </a:r>
                      <a:r>
                        <a:rPr lang="ru-RU" sz="1500" b="0" i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029335"/>
                  </a:ext>
                </a:extLst>
              </a:tr>
              <a:tr h="227207">
                <a:tc>
                  <a:txBody>
                    <a:bodyPr/>
                    <a:lstStyle/>
                    <a:p>
                      <a:pPr marL="112713" indent="-112713" algn="l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1605" algn="l"/>
                          <a:tab pos="630555" algn="l"/>
                        </a:tabLst>
                      </a:pP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(E.2)</a:t>
                      </a:r>
                      <a:r>
                        <a:rPr lang="ru-RU" sz="1500" b="0" i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</a:t>
                      </a: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+ (B.1)</a:t>
                      </a:r>
                      <a:r>
                        <a:rPr lang="ru-RU" sz="1500" b="0" i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</a:t>
                      </a:r>
                      <a:r>
                        <a:rPr lang="ru-RU" sz="15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+ A.1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960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4477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" y="64327"/>
            <a:ext cx="979187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Внешний программный модуль расширения ГИС (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QGIS)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11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7759" y="5589187"/>
            <a:ext cx="396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buFont typeface="+mj-lt"/>
              <a:buAutoNum type="arabicPeriod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Выпадающее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меню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выбора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СБГД; </a:t>
            </a:r>
          </a:p>
          <a:p>
            <a:pPr marL="179388" indent="-179388" algn="just">
              <a:buFont typeface="+mj-lt"/>
              <a:buAutoNum type="arabicPeriod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Окно для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ввода имени создаваемого сценария;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9388" indent="-179388" algn="just">
              <a:buFont typeface="+mj-lt"/>
              <a:buAutoNum type="arabicPeriod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Переключатель, добавляющий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имени сценария дату и время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создания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9388" indent="-179388" algn="just">
              <a:buFont typeface="+mj-lt"/>
              <a:buAutoNum type="arabicPeriod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Выпадающее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меню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выбора количества полутонов цветовой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шкалы;</a:t>
            </a:r>
          </a:p>
          <a:p>
            <a:pPr marL="179388" indent="-179388" algn="just">
              <a:buFont typeface="+mj-lt"/>
              <a:buAutoNum type="arabicPeriod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Выпадающее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меню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выбора варианта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обработки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сценарного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плана; </a:t>
            </a:r>
          </a:p>
          <a:p>
            <a:pPr marL="179388" indent="-179388" algn="just">
              <a:buFont typeface="+mj-lt"/>
              <a:buAutoNum type="arabicPeriod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Переключатель для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пересчёта значений матриц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СБГД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1 км</a:t>
            </a:r>
            <a:r>
              <a:rPr lang="ru-RU" sz="8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197189" y="5559399"/>
            <a:ext cx="396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 startAt="7"/>
            </a:pP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Кнопка для добавления в сценарный план элементарного правила из базы знаний и/или тематического слоя из СГБД; </a:t>
            </a:r>
          </a:p>
          <a:p>
            <a:pPr marL="228600" indent="-228600" algn="just">
              <a:buFont typeface="+mj-lt"/>
              <a:buAutoNum type="arabicPeriod" startAt="7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Кнопка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удаления элементарного правила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сценарного плана;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 startAt="7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Набором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элементарных правил и тематических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слоёв,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включённых в сценарный план;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 startAt="7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Наименование СБГД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которой импортируют данные для базы знаний / алгоритмов сотовых аппаратов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28600" indent="-228600" algn="just">
              <a:buFont typeface="+mj-lt"/>
              <a:buAutoNum type="arabicPeriod" startAt="7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Название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тематического слоя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БСГД; </a:t>
            </a:r>
          </a:p>
          <a:p>
            <a:pPr marL="228600" indent="-228600" algn="just">
              <a:buFont typeface="+mj-lt"/>
              <a:buAutoNum type="arabicPeriod" startAt="7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Весовой коэффициент, применяемый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элементу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сценарного плана;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 startAt="7"/>
            </a:pP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Переключатель для временного элемента сценарного плана; 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8062326" y="5555922"/>
            <a:ext cx="396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 startAt="14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Переключатель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инвертирующий оценки элементарного правила в </a:t>
            </a:r>
            <a:r>
              <a:rPr lang="ru-RU" sz="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сце-нарном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плане;</a:t>
            </a:r>
          </a:p>
          <a:p>
            <a:pPr marL="228600" indent="-228600" algn="just">
              <a:buFont typeface="+mj-lt"/>
              <a:buAutoNum type="arabicPeriod" startAt="14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Поле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ввода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комментария;</a:t>
            </a:r>
          </a:p>
          <a:p>
            <a:pPr marL="228600" indent="-228600" algn="just">
              <a:buFont typeface="+mj-lt"/>
              <a:buAutoNum type="arabicPeriod" startAt="14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Кнопка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загрузки сценарного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плана;</a:t>
            </a:r>
          </a:p>
          <a:p>
            <a:pPr marL="228600" indent="-228600" algn="just">
              <a:buFont typeface="+mj-lt"/>
              <a:buAutoNum type="arabicPeriod" startAt="14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Кнопка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сохранения сценарного плана на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компьютере;</a:t>
            </a:r>
          </a:p>
          <a:p>
            <a:pPr marL="228600" indent="-228600" algn="just">
              <a:buFont typeface="+mj-lt"/>
              <a:buAutoNum type="arabicPeriod" startAt="14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Кнопка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запуска процесса автоматической обработки сценарного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плана;</a:t>
            </a:r>
          </a:p>
          <a:p>
            <a:pPr marL="228600" indent="-228600" algn="just">
              <a:buFont typeface="+mj-lt"/>
              <a:buAutoNum type="arabicPeriod" startAt="14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Поле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ввода адреса нахождения базы знаний;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 startAt="14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Полем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 котором представлена формула активного сценарного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плана</a:t>
            </a:r>
          </a:p>
          <a:p>
            <a:pPr marL="228600" indent="-228600" algn="just">
              <a:buFont typeface="+mj-lt"/>
              <a:buAutoNum type="arabicPeriod" startAt="14"/>
            </a:pP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Поле 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введения комментария к элементу сценарного плана. </a:t>
            </a:r>
            <a:endParaRPr lang="ar-SY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620" y="649036"/>
            <a:ext cx="10541756" cy="48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762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" y="64327"/>
            <a:ext cx="979187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Разработка и тестирование программного обеспечения*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12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45" t="1152" r="59891" b="1785"/>
          <a:stretch/>
        </p:blipFill>
        <p:spPr>
          <a:xfrm>
            <a:off x="574244" y="1066478"/>
            <a:ext cx="2317808" cy="522000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1311284" y="6466104"/>
            <a:ext cx="10505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0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Musikhin</a:t>
            </a:r>
            <a:r>
              <a:rPr lang="en-US" sz="10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Igor </a:t>
            </a:r>
            <a:r>
              <a:rPr lang="en-US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(2022): Socio-Economic Development of Asian Russia – open source software package (Cellular automata). </a:t>
            </a:r>
            <a:r>
              <a:rPr lang="en-US" sz="1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figshare</a:t>
            </a:r>
            <a:r>
              <a:rPr lang="en-US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Software. https://doi.org/10.6084/m9.figshare.20417019.v1</a:t>
            </a:r>
            <a:endParaRPr lang="ar-SY" sz="10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azan-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0737" y="1066478"/>
            <a:ext cx="8312126" cy="52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497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" y="7357"/>
            <a:ext cx="9791875" cy="4320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Верификация</a:t>
            </a:r>
            <a:r>
              <a:rPr lang="ru-RU" sz="27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алгоритмов и валидация полученных результатов</a:t>
            </a:r>
            <a:endParaRPr lang="ru-RU" sz="2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13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151189"/>
              </p:ext>
            </p:extLst>
          </p:nvPr>
        </p:nvGraphicFramePr>
        <p:xfrm>
          <a:off x="571035" y="904125"/>
          <a:ext cx="11120858" cy="54543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451">
                  <a:extLst>
                    <a:ext uri="{9D8B030D-6E8A-4147-A177-3AD203B41FA5}">
                      <a16:colId xmlns:a16="http://schemas.microsoft.com/office/drawing/2014/main" val="3210987156"/>
                    </a:ext>
                  </a:extLst>
                </a:gridCol>
                <a:gridCol w="5587188">
                  <a:extLst>
                    <a:ext uri="{9D8B030D-6E8A-4147-A177-3AD203B41FA5}">
                      <a16:colId xmlns:a16="http://schemas.microsoft.com/office/drawing/2014/main" val="2880580917"/>
                    </a:ext>
                  </a:extLst>
                </a:gridCol>
                <a:gridCol w="564087">
                  <a:extLst>
                    <a:ext uri="{9D8B030D-6E8A-4147-A177-3AD203B41FA5}">
                      <a16:colId xmlns:a16="http://schemas.microsoft.com/office/drawing/2014/main" val="1052861102"/>
                    </a:ext>
                  </a:extLst>
                </a:gridCol>
                <a:gridCol w="564087">
                  <a:extLst>
                    <a:ext uri="{9D8B030D-6E8A-4147-A177-3AD203B41FA5}">
                      <a16:colId xmlns:a16="http://schemas.microsoft.com/office/drawing/2014/main" val="345543332"/>
                    </a:ext>
                  </a:extLst>
                </a:gridCol>
                <a:gridCol w="564087">
                  <a:extLst>
                    <a:ext uri="{9D8B030D-6E8A-4147-A177-3AD203B41FA5}">
                      <a16:colId xmlns:a16="http://schemas.microsoft.com/office/drawing/2014/main" val="494921492"/>
                    </a:ext>
                  </a:extLst>
                </a:gridCol>
                <a:gridCol w="564087">
                  <a:extLst>
                    <a:ext uri="{9D8B030D-6E8A-4147-A177-3AD203B41FA5}">
                      <a16:colId xmlns:a16="http://schemas.microsoft.com/office/drawing/2014/main" val="1576897021"/>
                    </a:ext>
                  </a:extLst>
                </a:gridCol>
                <a:gridCol w="564087">
                  <a:extLst>
                    <a:ext uri="{9D8B030D-6E8A-4147-A177-3AD203B41FA5}">
                      <a16:colId xmlns:a16="http://schemas.microsoft.com/office/drawing/2014/main" val="1696425980"/>
                    </a:ext>
                  </a:extLst>
                </a:gridCol>
                <a:gridCol w="564087">
                  <a:extLst>
                    <a:ext uri="{9D8B030D-6E8A-4147-A177-3AD203B41FA5}">
                      <a16:colId xmlns:a16="http://schemas.microsoft.com/office/drawing/2014/main" val="1198856840"/>
                    </a:ext>
                  </a:extLst>
                </a:gridCol>
                <a:gridCol w="564087">
                  <a:extLst>
                    <a:ext uri="{9D8B030D-6E8A-4147-A177-3AD203B41FA5}">
                      <a16:colId xmlns:a16="http://schemas.microsoft.com/office/drawing/2014/main" val="3438845073"/>
                    </a:ext>
                  </a:extLst>
                </a:gridCol>
                <a:gridCol w="1150610">
                  <a:extLst>
                    <a:ext uri="{9D8B030D-6E8A-4147-A177-3AD203B41FA5}">
                      <a16:colId xmlns:a16="http://schemas.microsoft.com/office/drawing/2014/main" val="556904794"/>
                    </a:ext>
                  </a:extLst>
                </a:gridCol>
              </a:tblGrid>
              <a:tr h="484610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Элементарное</a:t>
                      </a:r>
                      <a:r>
                        <a:rPr lang="ru-RU" sz="130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правило базы знаний</a:t>
                      </a:r>
                      <a:endParaRPr lang="en-US" sz="13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Корреляция с контрольными геофрагментами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300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КК</a:t>
                      </a:r>
                      <a:r>
                        <a:rPr lang="ru-RU" sz="1300" baseline="-25000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</a:t>
                      </a: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ru-RU" sz="1300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КК</a:t>
                      </a:r>
                      <a:r>
                        <a:rPr lang="ru-RU" sz="1300" baseline="-25000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расч</a:t>
                      </a:r>
                      <a:r>
                        <a:rPr lang="ru-RU" sz="1300" baseline="-250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  <a:tabLst>
                          <a:tab pos="630555" algn="l"/>
                        </a:tabLst>
                      </a:pPr>
                      <a:endParaRPr lang="en-US" sz="1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655790"/>
                  </a:ext>
                </a:extLst>
              </a:tr>
              <a:tr h="252000">
                <a:tc gridSpan="2" v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321905"/>
                  </a:ext>
                </a:extLst>
              </a:tr>
              <a:tr h="28800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A.1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4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Плотность населения 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0,997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0,994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0,996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US" sz="13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0,992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0,997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0,991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Изменён</a:t>
                      </a:r>
                      <a:r>
                        <a:rPr lang="ru-RU" sz="1300" baseline="300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971488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4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Удалённость от населённых пунктов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0,998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0,999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0,994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0,991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0,994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0,998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0,997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Корректен 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522279"/>
                  </a:ext>
                </a:extLst>
              </a:tr>
              <a:tr h="28800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B.1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4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Удалённость от ЛЭП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0,994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0,994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0,994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0,995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0,994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Корректен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364345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400" kern="12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Общая длина ЛЭП в геофрагменте</a:t>
                      </a:r>
                      <a:endParaRPr lang="en-US" sz="1400" kern="12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0,999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0,997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0,989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0,992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0,998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0,992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Корректен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557710"/>
                  </a:ext>
                </a:extLst>
              </a:tr>
              <a:tr h="288000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D.2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400" kern="12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Удалённость от предприятий газовой и нефтехимической промышленности</a:t>
                      </a:r>
                      <a:endParaRPr lang="en-US" sz="1400" kern="12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0,997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0,998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0,999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0,992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0,998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0,998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Корректен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953798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400" kern="12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Наличие индустриальной транспортной инфраструктуры </a:t>
                      </a:r>
                      <a:endParaRPr lang="en-US" sz="1400" kern="12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0,993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1,000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0,988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0,999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1,000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0,996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н/д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Корректен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047341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400" kern="12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Наличие машиностроительных заводов</a:t>
                      </a:r>
                      <a:endParaRPr lang="en-US" sz="1400" kern="12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н/д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1,000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0,997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1,000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1,000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0,998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н/д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sz="13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Корректен</a:t>
                      </a:r>
                      <a:endParaRPr lang="en-US" sz="1300" dirty="0" smtClean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096137"/>
                  </a:ext>
                </a:extLst>
              </a:tr>
              <a:tr h="28800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D.6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Наличие металлургических предприятий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н/д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0,999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0,999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1,000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1,000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н/д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Корректен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44299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Наличие индустриальной транспортной инфраструктуры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0,992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0,987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0,997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0,995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0,995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0,991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Корректен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600125"/>
                  </a:ext>
                </a:extLst>
              </a:tr>
              <a:tr h="288000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US" sz="13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D.7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Наличие системообразующих предприятий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н/д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1,000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1,000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0,999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0,992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н/д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0,983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sz="13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Корректен</a:t>
                      </a:r>
                      <a:endParaRPr lang="en-US" sz="1300" dirty="0" smtClean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021125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Удалённость от системообразующих предприятий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0,997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0,994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0,996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0,999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0,997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0,998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Корректен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592618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Наличие индустриальной транспортной инфраструктуры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0,989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0,991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0,989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0,998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0,993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0,991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0,993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Корректен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37654"/>
                  </a:ext>
                </a:extLst>
              </a:tr>
              <a:tr h="28800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E.1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4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Удалённость от железных дорог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0,988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0,993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0,988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0,991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0,989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0,990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0,994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Корректен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888081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4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индустриальной инфраструктуры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н/д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1,000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н/д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1,000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0,998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н/д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н/д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Корректен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1025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E.2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 anchor="ctr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4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Удалённость от дорог с твёрдым покрытием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0,997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0,994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0,991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0,990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0,991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0,993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0,992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Корректен</a:t>
                      </a:r>
                      <a:endParaRPr lang="en-US" sz="13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62" marR="18362" marT="0" marB="0">
                    <a:lnL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551360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93558" y="6584030"/>
            <a:ext cx="103572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tabLst>
                <a:tab pos="630555" algn="l"/>
              </a:tabLst>
            </a:pPr>
            <a:r>
              <a:rPr lang="ru-RU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Алгоритм </a:t>
            </a:r>
            <a:r>
              <a:rPr lang="ru-RU" sz="1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выдавал неверный результат если </a:t>
            </a:r>
            <a:r>
              <a:rPr lang="ru-RU" sz="1000" baseline="30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крупный </a:t>
            </a:r>
            <a:r>
              <a:rPr lang="ru-RU" sz="1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населённый пункт попадал сразу в несколько </a:t>
            </a:r>
            <a:r>
              <a:rPr lang="ru-RU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геофрагментов.</a:t>
            </a:r>
            <a:endParaRPr lang="ar-SY" sz="1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64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" y="64328"/>
            <a:ext cx="979187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Анализ полученных результатов: инвестиционные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сценарии – НСО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14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17531" y="5185587"/>
            <a:ext cx="114333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(a)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Заселённые геофрагменты, расположенные вблизи системообразующих предприятий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СА[</a:t>
            </a:r>
            <a:r>
              <a:rPr lang="ru-RU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D.2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14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СА[</a:t>
            </a:r>
            <a:r>
              <a:rPr lang="ru-RU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D.6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14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СА[</a:t>
            </a:r>
            <a:r>
              <a:rPr lang="ru-RU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D.7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14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A.1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algn="just"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Заселённые геофрагменты,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расположенные вблизи развитой сети речных путей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Е.3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A.1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marL="265113" indent="-265113" algn="just"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Заселённые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геофрагменты с хорошей энергообеспеченностью, расположенные вблизи металлургических предприятий и железных дорог 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D.6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E.1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B.1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A.1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algn="just"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расположение действующих и возможных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специализированных кластеров </a:t>
            </a:r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производственных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цепочек.</a:t>
            </a:r>
            <a:endParaRPr lang="en-US" sz="1400" dirty="0">
              <a:solidFill>
                <a:schemeClr val="bg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4" y="1142262"/>
            <a:ext cx="11409346" cy="38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395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3941" y="55752"/>
            <a:ext cx="10567249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Анализ полученных результатов: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социальные сценарные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планы – НСО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15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3337" y="4892480"/>
            <a:ext cx="1126800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Геофрагменты с высокой плотностью населения – </a:t>
            </a:r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А.1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Геофрагменты с хорошей энергообеспеченностью –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СА[</a:t>
            </a:r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B.1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1400" i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Заселённые геофрагменты, расположенные вблизи от системообразующих предприятий – </a:t>
            </a:r>
            <a:r>
              <a:rPr lang="en-US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СА[</a:t>
            </a:r>
            <a:r>
              <a:rPr lang="ru-RU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D.2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14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СА[</a:t>
            </a:r>
            <a:r>
              <a:rPr lang="ru-RU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D.6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14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СА[</a:t>
            </a:r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D.7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1400" i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Территории, имеющие высокий потенциал эконмического развития производства.</a:t>
            </a:r>
            <a:endParaRPr lang="en-US" sz="1400" dirty="0">
              <a:solidFill>
                <a:schemeClr val="bg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9" name="Рисунок 68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1" y="1582377"/>
            <a:ext cx="11412000" cy="30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371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40" y="55752"/>
            <a:ext cx="986400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Визуализация результатов сценарной обработки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данных – ДВФО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16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93"/>
          <a:stretch/>
        </p:blipFill>
        <p:spPr>
          <a:xfrm>
            <a:off x="434350" y="676987"/>
            <a:ext cx="11361849" cy="4317524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9270191" y="3916877"/>
            <a:ext cx="1892354" cy="1865066"/>
            <a:chOff x="2230671" y="3553433"/>
            <a:chExt cx="1892354" cy="186506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2230671" y="3553433"/>
              <a:ext cx="69762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Легенда</a:t>
              </a:r>
              <a:endParaRPr lang="ar-SY" sz="10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230671" y="3780264"/>
              <a:ext cx="18020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Коэффициент пригодности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307496" y="4047940"/>
              <a:ext cx="252000" cy="1440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572601" y="4001130"/>
              <a:ext cx="111761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– 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 пригоден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307496" y="4275766"/>
              <a:ext cx="252000" cy="144000"/>
            </a:xfrm>
            <a:prstGeom prst="rect">
              <a:avLst/>
            </a:prstGeom>
            <a:solidFill>
              <a:srgbClr val="FAD8C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572601" y="4228956"/>
              <a:ext cx="2551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307496" y="4514082"/>
              <a:ext cx="252000" cy="144000"/>
            </a:xfrm>
            <a:prstGeom prst="rect">
              <a:avLst/>
            </a:prstGeom>
            <a:solidFill>
              <a:srgbClr val="FCBE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72601" y="4467272"/>
              <a:ext cx="2551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307496" y="4742456"/>
              <a:ext cx="252000" cy="144000"/>
            </a:xfrm>
            <a:prstGeom prst="rect">
              <a:avLst/>
            </a:prstGeom>
            <a:solidFill>
              <a:srgbClr val="FB7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572601" y="4695646"/>
              <a:ext cx="2551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307496" y="4980772"/>
              <a:ext cx="252000" cy="144000"/>
            </a:xfrm>
            <a:prstGeom prst="rect">
              <a:avLst/>
            </a:prstGeom>
            <a:solidFill>
              <a:srgbClr val="D320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2572601" y="4933962"/>
              <a:ext cx="2551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307496" y="5219088"/>
              <a:ext cx="252000" cy="144000"/>
            </a:xfrm>
            <a:prstGeom prst="rect">
              <a:avLst/>
            </a:prstGeom>
            <a:solidFill>
              <a:srgbClr val="67000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2572601" y="5172278"/>
              <a:ext cx="155042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– 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наиболее пригоден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660459" y="5106363"/>
            <a:ext cx="1702375" cy="632154"/>
            <a:chOff x="992864" y="5087745"/>
            <a:chExt cx="1702375" cy="63215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992864" y="5473678"/>
              <a:ext cx="1702375" cy="246221"/>
              <a:chOff x="2027022" y="4644000"/>
              <a:chExt cx="1702375" cy="246221"/>
            </a:xfrm>
          </p:grpSpPr>
          <p:grpSp>
            <p:nvGrpSpPr>
              <p:cNvPr id="37" name="Группа 36"/>
              <p:cNvGrpSpPr>
                <a:grpSpLocks/>
              </p:cNvGrpSpPr>
              <p:nvPr/>
            </p:nvGrpSpPr>
            <p:grpSpPr>
              <a:xfrm>
                <a:off x="2150071" y="4844134"/>
                <a:ext cx="1191380" cy="36000"/>
                <a:chOff x="1054915" y="4748270"/>
                <a:chExt cx="2166453" cy="54000"/>
              </a:xfrm>
            </p:grpSpPr>
            <p:sp>
              <p:nvSpPr>
                <p:cNvPr id="42" name="Прямоугольник 41"/>
                <p:cNvSpPr/>
                <p:nvPr/>
              </p:nvSpPr>
              <p:spPr>
                <a:xfrm>
                  <a:off x="1779663" y="4748270"/>
                  <a:ext cx="720000" cy="5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Прямоугольник 42"/>
                <p:cNvSpPr/>
                <p:nvPr/>
              </p:nvSpPr>
              <p:spPr>
                <a:xfrm>
                  <a:off x="2501368" y="4748270"/>
                  <a:ext cx="720000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Прямоугольник 43"/>
                <p:cNvSpPr/>
                <p:nvPr/>
              </p:nvSpPr>
              <p:spPr>
                <a:xfrm>
                  <a:off x="1054915" y="4748270"/>
                  <a:ext cx="720102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8" name="Прямоугольник 37"/>
              <p:cNvSpPr/>
              <p:nvPr/>
            </p:nvSpPr>
            <p:spPr>
              <a:xfrm>
                <a:off x="2371718" y="4644000"/>
                <a:ext cx="39626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50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2027022" y="4644000"/>
                <a:ext cx="25519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2749362" y="4644000"/>
                <a:ext cx="39626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300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3153598" y="4644000"/>
                <a:ext cx="57579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450 </a:t>
                </a:r>
                <a:r>
                  <a:rPr lang="ru-RU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км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328" y="5087745"/>
              <a:ext cx="223952" cy="324000"/>
            </a:xfrm>
            <a:prstGeom prst="rect">
              <a:avLst/>
            </a:prstGeom>
          </p:spPr>
        </p:pic>
      </p:grpSp>
      <p:sp>
        <p:nvSpPr>
          <p:cNvPr id="45" name="Прямоугольник 44"/>
          <p:cNvSpPr/>
          <p:nvPr/>
        </p:nvSpPr>
        <p:spPr>
          <a:xfrm>
            <a:off x="417531" y="5074248"/>
            <a:ext cx="7181945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(a)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Развитая железнодорожная сеть 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E.1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en-US" sz="14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Развитая сеть автодорог с твёрдым покрытием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E.2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en-US" sz="14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(c)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Развитая сеть речного и морского транспорта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E.3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en-US" sz="14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Населённые области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A.1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en-US" sz="1400" dirty="0">
              <a:solidFill>
                <a:schemeClr val="bg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17531" y="6193223"/>
            <a:ext cx="117958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 algn="just">
              <a:spcAft>
                <a:spcPts val="600"/>
              </a:spcAft>
            </a:pPr>
            <a:r>
              <a:rPr lang="en-US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(e) </a:t>
            </a:r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Населённые области с развитой железнодорожной, автодорожной сетью и сетью речного и морского транспорта 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E.1 + E.2 + E.3 + 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A.1</a:t>
            </a:r>
            <a:endParaRPr lang="en-US" sz="1400" b="1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0" y="585237"/>
            <a:ext cx="1181100" cy="626745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clrChange>
              <a:clrFrom>
                <a:srgbClr val="FEFDFC"/>
              </a:clrFrom>
              <a:clrTo>
                <a:srgbClr val="FEFD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1950" y="591014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390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3940" y="55752"/>
            <a:ext cx="986400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Анализ полученных результатов: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социальные сценарные планы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17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84" y="831830"/>
            <a:ext cx="9251095" cy="43777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85400" y="5126580"/>
            <a:ext cx="62040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180340" algn="l"/>
              </a:tabLst>
            </a:pPr>
            <a:r>
              <a:rPr lang="ru-RU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Кластерное развитие региона (макрорегиона): </a:t>
            </a:r>
            <a:endParaRPr lang="en-US" sz="1400" b="1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(a)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Судостроение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Международные транзитные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грузопотоки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(c)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Авиастроение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Рыболовство и производство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морепродуктов</a:t>
            </a:r>
            <a:endParaRPr lang="en-US" sz="1400" dirty="0">
              <a:solidFill>
                <a:schemeClr val="bg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9623825" y="2012541"/>
            <a:ext cx="2390398" cy="4565766"/>
            <a:chOff x="9572363" y="1095327"/>
            <a:chExt cx="2390398" cy="4565766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9642347" y="5293566"/>
              <a:ext cx="252000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Прямоугольник 15"/>
            <p:cNvSpPr/>
            <p:nvPr/>
          </p:nvSpPr>
          <p:spPr>
            <a:xfrm>
              <a:off x="9572363" y="1095327"/>
              <a:ext cx="69762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Легенда</a:t>
              </a:r>
              <a:endParaRPr lang="ar-SY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9572363" y="1352267"/>
              <a:ext cx="23903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Наличие промышленной инфра-</a:t>
              </a:r>
            </a:p>
            <a:p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структуры</a:t>
              </a:r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</a:t>
              </a:r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геофрагменты с КП </a:t>
              </a:r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 </a:t>
              </a:r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</a:t>
              </a:r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5)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Овал 18"/>
            <p:cNvSpPr>
              <a:spLocks noChangeAspect="1"/>
            </p:cNvSpPr>
            <p:nvPr/>
          </p:nvSpPr>
          <p:spPr>
            <a:xfrm>
              <a:off x="9642347" y="1904763"/>
              <a:ext cx="612000" cy="61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Овал 19"/>
            <p:cNvSpPr>
              <a:spLocks noChangeAspect="1"/>
            </p:cNvSpPr>
            <p:nvPr/>
          </p:nvSpPr>
          <p:spPr>
            <a:xfrm>
              <a:off x="10347809" y="1971098"/>
              <a:ext cx="540000" cy="54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Овал 20"/>
            <p:cNvSpPr>
              <a:spLocks noChangeAspect="1"/>
            </p:cNvSpPr>
            <p:nvPr/>
          </p:nvSpPr>
          <p:spPr>
            <a:xfrm>
              <a:off x="10977260" y="2007098"/>
              <a:ext cx="504000" cy="504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Овал 21"/>
            <p:cNvSpPr>
              <a:spLocks noChangeAspect="1"/>
            </p:cNvSpPr>
            <p:nvPr/>
          </p:nvSpPr>
          <p:spPr>
            <a:xfrm>
              <a:off x="9715852" y="2815597"/>
              <a:ext cx="468000" cy="468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Овал 22"/>
            <p:cNvSpPr>
              <a:spLocks noChangeAspect="1"/>
            </p:cNvSpPr>
            <p:nvPr/>
          </p:nvSpPr>
          <p:spPr>
            <a:xfrm>
              <a:off x="10399281" y="2851383"/>
              <a:ext cx="432000" cy="43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Овал 23"/>
            <p:cNvSpPr>
              <a:spLocks noChangeAspect="1"/>
            </p:cNvSpPr>
            <p:nvPr/>
          </p:nvSpPr>
          <p:spPr>
            <a:xfrm>
              <a:off x="11032782" y="2883757"/>
              <a:ext cx="396000" cy="39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Овал 24"/>
            <p:cNvSpPr>
              <a:spLocks noChangeAspect="1"/>
            </p:cNvSpPr>
            <p:nvPr/>
          </p:nvSpPr>
          <p:spPr>
            <a:xfrm>
              <a:off x="9768347" y="3561641"/>
              <a:ext cx="360000" cy="36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Овал 25"/>
            <p:cNvSpPr>
              <a:spLocks noChangeAspect="1"/>
            </p:cNvSpPr>
            <p:nvPr/>
          </p:nvSpPr>
          <p:spPr>
            <a:xfrm>
              <a:off x="10478967" y="3636922"/>
              <a:ext cx="288000" cy="288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Овал 26"/>
            <p:cNvSpPr>
              <a:spLocks noChangeAspect="1"/>
            </p:cNvSpPr>
            <p:nvPr/>
          </p:nvSpPr>
          <p:spPr>
            <a:xfrm>
              <a:off x="11118751" y="3709919"/>
              <a:ext cx="216000" cy="21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Овал 27"/>
            <p:cNvSpPr>
              <a:spLocks noChangeAspect="1"/>
            </p:cNvSpPr>
            <p:nvPr/>
          </p:nvSpPr>
          <p:spPr>
            <a:xfrm>
              <a:off x="9856713" y="4209167"/>
              <a:ext cx="180000" cy="18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Овал 30"/>
            <p:cNvSpPr>
              <a:spLocks noChangeAspect="1"/>
            </p:cNvSpPr>
            <p:nvPr/>
          </p:nvSpPr>
          <p:spPr>
            <a:xfrm>
              <a:off x="10547866" y="4248605"/>
              <a:ext cx="144000" cy="144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Овал 31"/>
            <p:cNvSpPr>
              <a:spLocks noChangeAspect="1"/>
            </p:cNvSpPr>
            <p:nvPr/>
          </p:nvSpPr>
          <p:spPr>
            <a:xfrm>
              <a:off x="11171062" y="4281404"/>
              <a:ext cx="108000" cy="108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Овал 32"/>
            <p:cNvSpPr>
              <a:spLocks noChangeAspect="1"/>
            </p:cNvSpPr>
            <p:nvPr/>
          </p:nvSpPr>
          <p:spPr>
            <a:xfrm>
              <a:off x="9910713" y="4683700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Овал 33"/>
            <p:cNvSpPr>
              <a:spLocks noChangeAspect="1"/>
            </p:cNvSpPr>
            <p:nvPr/>
          </p:nvSpPr>
          <p:spPr>
            <a:xfrm>
              <a:off x="10597281" y="4716940"/>
              <a:ext cx="36000" cy="3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726093" y="2531920"/>
              <a:ext cx="47160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 </a:t>
              </a: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0372968" y="2531920"/>
              <a:ext cx="54534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24-25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11006391" y="2531920"/>
              <a:ext cx="54534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22-23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9694541" y="3291636"/>
              <a:ext cx="54534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20-21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10378285" y="3291636"/>
              <a:ext cx="54534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17-19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1011708" y="3291636"/>
              <a:ext cx="54534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15-16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9672713" y="3934869"/>
              <a:ext cx="54534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13-14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10353261" y="3934869"/>
              <a:ext cx="54534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11-12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0999571" y="3934869"/>
              <a:ext cx="47481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9-10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745637" y="4401181"/>
              <a:ext cx="40427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7-8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10426185" y="4401181"/>
              <a:ext cx="40427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5-6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1094135" y="4401181"/>
              <a:ext cx="29046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822000" y="4761345"/>
              <a:ext cx="29046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10499351" y="4761345"/>
              <a:ext cx="29046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Овал 48"/>
            <p:cNvSpPr>
              <a:spLocks noChangeAspect="1"/>
            </p:cNvSpPr>
            <p:nvPr/>
          </p:nvSpPr>
          <p:spPr>
            <a:xfrm>
              <a:off x="11211849" y="4725834"/>
              <a:ext cx="18000" cy="18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1086574" y="4752940"/>
              <a:ext cx="29046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921663" y="5107095"/>
              <a:ext cx="180332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Наличие транспортной инфраструктуры между кластерами</a:t>
              </a:r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2" name="Прямая соединительная линия 51"/>
            <p:cNvCxnSpPr/>
            <p:nvPr/>
          </p:nvCxnSpPr>
          <p:spPr>
            <a:xfrm>
              <a:off x="9642347" y="5236552"/>
              <a:ext cx="252000" cy="0"/>
            </a:xfrm>
            <a:prstGeom prst="line">
              <a:avLst/>
            </a:prstGeom>
            <a:ln>
              <a:solidFill>
                <a:srgbClr val="5AB7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9642347" y="5263906"/>
              <a:ext cx="252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9642347" y="5208070"/>
              <a:ext cx="252000" cy="0"/>
            </a:xfrm>
            <a:prstGeom prst="line">
              <a:avLst/>
            </a:prstGeom>
            <a:ln>
              <a:solidFill>
                <a:srgbClr val="8383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Прямоугольник 54"/>
            <p:cNvSpPr/>
            <p:nvPr/>
          </p:nvSpPr>
          <p:spPr>
            <a:xfrm>
              <a:off x="9642347" y="5178978"/>
              <a:ext cx="252000" cy="14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9669714" y="979051"/>
            <a:ext cx="1702375" cy="632154"/>
            <a:chOff x="623209" y="5116929"/>
            <a:chExt cx="1702375" cy="632154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623209" y="5502862"/>
              <a:ext cx="1702375" cy="246221"/>
              <a:chOff x="2027022" y="4644000"/>
              <a:chExt cx="1702375" cy="246221"/>
            </a:xfrm>
          </p:grpSpPr>
          <p:grpSp>
            <p:nvGrpSpPr>
              <p:cNvPr id="59" name="Группа 58"/>
              <p:cNvGrpSpPr>
                <a:grpSpLocks/>
              </p:cNvGrpSpPr>
              <p:nvPr/>
            </p:nvGrpSpPr>
            <p:grpSpPr>
              <a:xfrm>
                <a:off x="2150071" y="4844134"/>
                <a:ext cx="1191380" cy="36000"/>
                <a:chOff x="1054915" y="4748270"/>
                <a:chExt cx="2166453" cy="54000"/>
              </a:xfrm>
            </p:grpSpPr>
            <p:sp>
              <p:nvSpPr>
                <p:cNvPr id="64" name="Прямоугольник 63"/>
                <p:cNvSpPr/>
                <p:nvPr/>
              </p:nvSpPr>
              <p:spPr>
                <a:xfrm>
                  <a:off x="1779663" y="4748270"/>
                  <a:ext cx="720000" cy="5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Прямоугольник 64"/>
                <p:cNvSpPr/>
                <p:nvPr/>
              </p:nvSpPr>
              <p:spPr>
                <a:xfrm>
                  <a:off x="2501368" y="4748270"/>
                  <a:ext cx="720000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Прямоугольник 65"/>
                <p:cNvSpPr/>
                <p:nvPr/>
              </p:nvSpPr>
              <p:spPr>
                <a:xfrm>
                  <a:off x="1054915" y="4748270"/>
                  <a:ext cx="720102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0" name="Прямоугольник 59"/>
              <p:cNvSpPr/>
              <p:nvPr/>
            </p:nvSpPr>
            <p:spPr>
              <a:xfrm>
                <a:off x="2371718" y="4644000"/>
                <a:ext cx="39626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50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2027022" y="4644000"/>
                <a:ext cx="25519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2749362" y="4644000"/>
                <a:ext cx="39626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300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3153598" y="4644000"/>
                <a:ext cx="57579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450 </a:t>
                </a:r>
                <a:r>
                  <a:rPr lang="ru-RU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км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73" y="5116929"/>
              <a:ext cx="223952" cy="324000"/>
            </a:xfrm>
            <a:prstGeom prst="rect">
              <a:avLst/>
            </a:prstGeom>
          </p:spPr>
        </p:pic>
      </p:grpSp>
      <p:pic>
        <p:nvPicPr>
          <p:cNvPr id="68" name="Рисунок 6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7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731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3940" y="55752"/>
            <a:ext cx="986400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Анализ полученных результатов: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социальные сценарные планы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18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05" y="947894"/>
            <a:ext cx="9766814" cy="41040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0196834" y="4083517"/>
            <a:ext cx="1702375" cy="664238"/>
            <a:chOff x="623209" y="5662357"/>
            <a:chExt cx="1702375" cy="664238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623209" y="6080374"/>
              <a:ext cx="1702375" cy="246221"/>
              <a:chOff x="2027022" y="4644000"/>
              <a:chExt cx="1702375" cy="246221"/>
            </a:xfrm>
          </p:grpSpPr>
          <p:grpSp>
            <p:nvGrpSpPr>
              <p:cNvPr id="15" name="Группа 14"/>
              <p:cNvGrpSpPr>
                <a:grpSpLocks/>
              </p:cNvGrpSpPr>
              <p:nvPr/>
            </p:nvGrpSpPr>
            <p:grpSpPr>
              <a:xfrm>
                <a:off x="2150071" y="4844134"/>
                <a:ext cx="1191380" cy="36000"/>
                <a:chOff x="1054915" y="4748270"/>
                <a:chExt cx="2166453" cy="54000"/>
              </a:xfrm>
            </p:grpSpPr>
            <p:sp>
              <p:nvSpPr>
                <p:cNvPr id="21" name="Прямоугольник 20"/>
                <p:cNvSpPr/>
                <p:nvPr/>
              </p:nvSpPr>
              <p:spPr>
                <a:xfrm>
                  <a:off x="1779663" y="4748270"/>
                  <a:ext cx="720000" cy="5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>
                  <a:off x="2501368" y="4748270"/>
                  <a:ext cx="720000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Прямоугольник 22"/>
                <p:cNvSpPr/>
                <p:nvPr/>
              </p:nvSpPr>
              <p:spPr>
                <a:xfrm>
                  <a:off x="1054915" y="4748270"/>
                  <a:ext cx="720102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6" name="Прямоугольник 15"/>
              <p:cNvSpPr/>
              <p:nvPr/>
            </p:nvSpPr>
            <p:spPr>
              <a:xfrm>
                <a:off x="2371718" y="4644000"/>
                <a:ext cx="39626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50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2027022" y="4644000"/>
                <a:ext cx="25519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2749362" y="4644000"/>
                <a:ext cx="39626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300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3153598" y="4644000"/>
                <a:ext cx="57579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450 </a:t>
                </a:r>
                <a:r>
                  <a:rPr lang="ru-RU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км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73" y="5662357"/>
              <a:ext cx="223952" cy="324000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9324658" y="4843592"/>
            <a:ext cx="2588567" cy="1456397"/>
            <a:chOff x="1293558" y="5295650"/>
            <a:chExt cx="2588567" cy="145639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293558" y="5295650"/>
              <a:ext cx="69762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Легенда</a:t>
              </a:r>
              <a:endParaRPr lang="ar-SY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371006" y="5851255"/>
              <a:ext cx="252000" cy="144000"/>
            </a:xfrm>
            <a:prstGeom prst="rect">
              <a:avLst/>
            </a:prstGeom>
            <a:solidFill>
              <a:srgbClr val="AFAB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293558" y="5565245"/>
              <a:ext cx="160813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Выявленные дефициты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371006" y="6078051"/>
              <a:ext cx="252000" cy="144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360327" y="6327164"/>
              <a:ext cx="252000" cy="144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360327" y="6553964"/>
              <a:ext cx="252000" cy="144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642182" y="5791091"/>
              <a:ext cx="194636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Дороги с твёрдым покрытием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635464" y="6022149"/>
              <a:ext cx="2090637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Энергогенерирующие</a:t>
              </a:r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компании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623006" y="6270534"/>
              <a:ext cx="155363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Линии </a:t>
              </a:r>
              <a:r>
                <a:rPr lang="ru-RU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</a:t>
              </a:r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лектропередач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624776" y="6505826"/>
              <a:ext cx="225734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Системообразующие предприятия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514516" y="5127770"/>
            <a:ext cx="8728675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(a)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Населённые территории без дорог с твёрдым покрытием 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A.1 + (E.1)</a:t>
            </a:r>
            <a:r>
              <a:rPr lang="en-US" sz="1400" b="1" baseline="30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algn="just"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Населённые территории с дефицитом </a:t>
            </a:r>
            <a:r>
              <a:rPr lang="ru-RU" sz="14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энергогенерации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A.1 + (B.1)</a:t>
            </a:r>
            <a:r>
              <a:rPr lang="en-US" sz="1400" b="1" baseline="30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algn="just"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(c)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Населённые территории удалённые от ЛЭП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A.1 + (B.2)</a:t>
            </a:r>
            <a:r>
              <a:rPr lang="en-US" sz="1400" b="1" baseline="30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algn="just">
              <a:spcAft>
                <a:spcPts val="600"/>
              </a:spcAft>
              <a:tabLst>
                <a:tab pos="180340" algn="l"/>
              </a:tabLst>
            </a:pP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Населённые области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имеющие системообразующих предприятий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A.1 + (D.7)</a:t>
            </a:r>
            <a:r>
              <a:rPr lang="en-US" sz="1400" b="1" baseline="30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en-US" sz="1400" dirty="0">
              <a:solidFill>
                <a:schemeClr val="bg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957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24876" y="258687"/>
            <a:ext cx="772992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>
              <a:lnSpc>
                <a:spcPct val="90000"/>
              </a:lnSpc>
            </a:pPr>
            <a:r>
              <a:rPr lang="ru-RU" b="1" dirty="0">
                <a:solidFill>
                  <a:srgbClr val="E02E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ХII Международная научно-практическая конференция</a:t>
            </a:r>
          </a:p>
          <a:p>
            <a:pPr marL="84138">
              <a:lnSpc>
                <a:spcPct val="90000"/>
              </a:lnSpc>
            </a:pPr>
            <a:r>
              <a:rPr lang="ru-RU" b="1" dirty="0">
                <a:solidFill>
                  <a:srgbClr val="E02E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«Актуальные вопросы геодезии и геоинформационных систем»</a:t>
            </a:r>
            <a:endParaRPr lang="ru-RU" b="1" dirty="0">
              <a:solidFill>
                <a:srgbClr val="E02E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Заголовок 3" descr="Нисходящий блочный список" title="SmartArt"/>
          <p:cNvSpPr>
            <a:spLocks noGrp="1"/>
          </p:cNvSpPr>
          <p:nvPr>
            <p:ph type="title"/>
          </p:nvPr>
        </p:nvSpPr>
        <p:spPr>
          <a:xfrm>
            <a:off x="2216726" y="1212959"/>
            <a:ext cx="9670473" cy="4412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defTabSz="57785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800" b="1" dirty="0">
                <a:ln w="0"/>
                <a:solidFill>
                  <a:srgbClr val="4EA9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Технологический прогресс возможен тогда, когда его продукты могут быть использованы</a:t>
            </a:r>
            <a:endParaRPr lang="ru-RU" sz="2800" b="1" dirty="0">
              <a:ln w="0"/>
              <a:solidFill>
                <a:srgbClr val="4EA9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119056" y="935960"/>
            <a:ext cx="29690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Казань, </a:t>
            </a:r>
            <a:r>
              <a:rPr lang="ru-RU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августа </a:t>
            </a:r>
            <a:r>
              <a:rPr lang="ru-RU" sz="1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 </a:t>
            </a:r>
            <a:r>
              <a:rPr lang="ru-RU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сентября 2023 </a:t>
            </a:r>
            <a:r>
              <a:rPr lang="ru-RU" sz="1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714506" y="5625359"/>
            <a:ext cx="3276583" cy="10464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Мусихин Игорь Александрович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Сибирский государственный университет геосистем и технологий</a:t>
            </a:r>
          </a:p>
          <a:p>
            <a:pPr algn="just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 Новосибирск, 630108, ул. Плахотного, 10, </a:t>
            </a:r>
          </a:p>
          <a:p>
            <a:pPr algn="just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e-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mail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i.a.musikhin_vr@ssga.ru </a:t>
            </a:r>
            <a:endParaRPr lang="ar-SY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sgugit.ru/90-let/assets/img/logo-90-mo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t="19774" r="14127" b="18616"/>
          <a:stretch/>
        </p:blipFill>
        <p:spPr bwMode="auto">
          <a:xfrm>
            <a:off x="10681348" y="151267"/>
            <a:ext cx="1261271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8953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" y="64328"/>
            <a:ext cx="979187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работы, ожидаемые и промежуточные результаты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05175" y="828890"/>
            <a:ext cx="11448000" cy="61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ru-RU" sz="16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 </a:t>
            </a:r>
            <a:r>
              <a:rPr lang="ru-RU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проекта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</a:t>
            </a:r>
            <a:r>
              <a:rPr lang="ru-RU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-сервиса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построения карт пригодности, полученных по результатам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комплексной </a:t>
            </a: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оценки сценарных планов социально-экономического и (или) пространственного развития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регионов России</a:t>
            </a: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588136"/>
              </p:ext>
            </p:extLst>
          </p:nvPr>
        </p:nvGraphicFramePr>
        <p:xfrm>
          <a:off x="527538" y="1569481"/>
          <a:ext cx="11165175" cy="444113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27390">
                  <a:extLst>
                    <a:ext uri="{9D8B030D-6E8A-4147-A177-3AD203B41FA5}">
                      <a16:colId xmlns:a16="http://schemas.microsoft.com/office/drawing/2014/main" val="2912498881"/>
                    </a:ext>
                  </a:extLst>
                </a:gridCol>
                <a:gridCol w="8787416">
                  <a:extLst>
                    <a:ext uri="{9D8B030D-6E8A-4147-A177-3AD203B41FA5}">
                      <a16:colId xmlns:a16="http://schemas.microsoft.com/office/drawing/2014/main" val="1664695298"/>
                    </a:ext>
                  </a:extLst>
                </a:gridCol>
                <a:gridCol w="450369">
                  <a:extLst>
                    <a:ext uri="{9D8B030D-6E8A-4147-A177-3AD203B41FA5}">
                      <a16:colId xmlns:a16="http://schemas.microsoft.com/office/drawing/2014/main" val="1560349140"/>
                    </a:ext>
                  </a:extLst>
                </a:gridCol>
              </a:tblGrid>
              <a:tr h="574323">
                <a:tc>
                  <a:txBody>
                    <a:bodyPr/>
                    <a:lstStyle/>
                    <a:p>
                      <a:pPr algn="ctr" rtl="1"/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Промежуточные результаты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Ожидаемые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результаты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91112"/>
                  </a:ext>
                </a:extLst>
              </a:tr>
              <a:tr h="332503">
                <a:tc>
                  <a:txBody>
                    <a:bodyPr/>
                    <a:lstStyle/>
                    <a:p>
                      <a:pPr algn="ctr" rtl="0"/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95000"/>
                        </a:lnSpc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База топографических и специальных данных на территорию Азиатской России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903895"/>
                  </a:ext>
                </a:extLst>
              </a:tr>
              <a:tr h="571234">
                <a:tc>
                  <a:txBody>
                    <a:bodyPr/>
                    <a:lstStyle/>
                    <a:p>
                      <a:pPr algn="r" rtl="0"/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95000"/>
                        </a:lnSpc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Технология построения сценарных планов социально-экономического и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пространственно-</a:t>
                      </a:r>
                      <a:r>
                        <a:rPr lang="ru-RU" sz="160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го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развития территории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720619"/>
                  </a:ext>
                </a:extLst>
              </a:tr>
              <a:tr h="571234">
                <a:tc>
                  <a:txBody>
                    <a:bodyPr/>
                    <a:lstStyle/>
                    <a:p>
                      <a:pPr algn="just" rtl="0"/>
                      <a:r>
                        <a:rPr lang="ru-RU" sz="1600" baseline="300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                                  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95000"/>
                        </a:lnSpc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Специальная база геоданных на территорию РФ с геофрагментацией 10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км (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субъекты РФ) и 5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5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км, 1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1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км и 0,1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0,1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км (отдельные районы)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523360"/>
                  </a:ext>
                </a:extLst>
              </a:tr>
              <a:tr h="571234">
                <a:tc>
                  <a:txBody>
                    <a:bodyPr/>
                    <a:lstStyle/>
                    <a:p>
                      <a:pPr algn="r" rtl="0"/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95000"/>
                        </a:lnSpc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Интерактивная база знаний для совместной сценарной обработки данных (на каждый субъект)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271104"/>
                  </a:ext>
                </a:extLst>
              </a:tr>
              <a:tr h="332503">
                <a:tc>
                  <a:txBody>
                    <a:bodyPr/>
                    <a:lstStyle/>
                    <a:p>
                      <a:pPr algn="r" rtl="0"/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95000"/>
                        </a:lnSpc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Интерактивные шаблоны сценариев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2316294"/>
                  </a:ext>
                </a:extLst>
              </a:tr>
              <a:tr h="571234">
                <a:tc>
                  <a:txBody>
                    <a:bodyPr/>
                    <a:lstStyle/>
                    <a:p>
                      <a:pPr algn="just" rtl="0"/>
                      <a:r>
                        <a:rPr lang="ru-RU" sz="1600" baseline="300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                                 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95000"/>
                        </a:lnSpc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Программно-аналитический модуль для обработки и визуализации сценарных планов социально-экономического и пространственного развития территории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181203"/>
                  </a:ext>
                </a:extLst>
              </a:tr>
              <a:tr h="571234">
                <a:tc>
                  <a:txBody>
                    <a:bodyPr/>
                    <a:lstStyle/>
                    <a:p>
                      <a:pPr algn="r" rtl="0"/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95000"/>
                        </a:lnSpc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Возможность прогнозного моделирования и оценки эффективности реализуемого сценария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129955"/>
                  </a:ext>
                </a:extLst>
              </a:tr>
              <a:tr h="332503">
                <a:tc>
                  <a:txBody>
                    <a:bodyPr/>
                    <a:lstStyle/>
                    <a:p>
                      <a:pPr algn="r" rtl="0"/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Действующий </a:t>
                      </a:r>
                      <a:r>
                        <a:rPr lang="ru-RU" sz="1600" dirty="0" err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web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-сервис (геопортал)</a:t>
                      </a:r>
                      <a:endParaRPr lang="en-US" sz="1600" dirty="0" smtClean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lang="ar-SY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366490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244521" y="6450109"/>
            <a:ext cx="10525258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 algn="just">
              <a:lnSpc>
                <a:spcPct val="107000"/>
              </a:lnSpc>
            </a:pPr>
            <a:r>
              <a:rPr lang="ru-RU" sz="1000" b="1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1-4</a:t>
            </a:r>
            <a:r>
              <a:rPr lang="ru-RU" sz="1000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Свидетельства о государственной регистрации баз данных </a:t>
            </a:r>
            <a:r>
              <a:rPr lang="en-GB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2022621350</a:t>
            </a:r>
            <a:r>
              <a:rPr lang="en-GB" sz="1000" b="1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GB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2022622733</a:t>
            </a:r>
            <a:r>
              <a:rPr lang="en-GB" sz="1000" b="1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GB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2022622734</a:t>
            </a:r>
            <a:r>
              <a:rPr lang="en-GB" sz="1000" b="1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GB" sz="1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2023621502</a:t>
            </a:r>
            <a:r>
              <a:rPr lang="en-GB" sz="1000" b="1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GB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GB" sz="1000" b="1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5-7</a:t>
            </a:r>
            <a:r>
              <a:rPr lang="ru-RU" sz="1000" b="1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Свидетельства </a:t>
            </a:r>
            <a:r>
              <a:rPr lang="ru-RU" sz="1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государственной регистрации </a:t>
            </a:r>
            <a:r>
              <a:rPr lang="ru-RU" sz="10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прог-рамм</a:t>
            </a:r>
            <a:r>
              <a:rPr lang="ru-RU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ЭВМ </a:t>
            </a:r>
            <a:r>
              <a:rPr lang="en-GB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2022663733</a:t>
            </a:r>
            <a:r>
              <a:rPr lang="en-GB" sz="1000" b="1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GB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022681404</a:t>
            </a:r>
            <a:r>
              <a:rPr lang="en-GB" sz="1000" b="1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n-GB" sz="1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1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GB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2023665429</a:t>
            </a:r>
            <a:r>
              <a:rPr lang="en-GB" sz="1000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endParaRPr lang="en-US" sz="1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16544" y="2144187"/>
            <a:ext cx="351341" cy="3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16544" y="2583247"/>
            <a:ext cx="351341" cy="3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16544" y="4636803"/>
            <a:ext cx="351341" cy="3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16544" y="5185954"/>
            <a:ext cx="351341" cy="3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16544" y="3177703"/>
            <a:ext cx="346721" cy="3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6923" y="3724010"/>
            <a:ext cx="346721" cy="3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16544" y="4189721"/>
            <a:ext cx="346721" cy="3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728"/>
          <a:stretch/>
        </p:blipFill>
        <p:spPr>
          <a:xfrm>
            <a:off x="10616544" y="5702829"/>
            <a:ext cx="306167" cy="30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Прямоугольник 30"/>
          <p:cNvSpPr/>
          <p:nvPr/>
        </p:nvSpPr>
        <p:spPr>
          <a:xfrm>
            <a:off x="10945282" y="2080389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aseline="30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ar-SY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965805" y="3049244"/>
            <a:ext cx="4106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2–4</a:t>
            </a:r>
            <a:endParaRPr lang="ar-SY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922939" y="4492508"/>
            <a:ext cx="3802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5-7</a:t>
            </a:r>
            <a:endParaRPr lang="ar-SY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506775" y="6122292"/>
            <a:ext cx="6322838" cy="277202"/>
            <a:chOff x="506775" y="6296400"/>
            <a:chExt cx="6322838" cy="277202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6775" y="6316512"/>
              <a:ext cx="273265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718416" y="6296603"/>
              <a:ext cx="163038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- 100 % выполнение</a:t>
              </a:r>
              <a:endParaRPr lang="ar-SY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55731" y="6318000"/>
              <a:ext cx="269672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Прямоугольник 38"/>
            <p:cNvSpPr/>
            <p:nvPr/>
          </p:nvSpPr>
          <p:spPr>
            <a:xfrm>
              <a:off x="2787303" y="6296400"/>
              <a:ext cx="19301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частичное выполнение</a:t>
              </a:r>
              <a:endParaRPr lang="ar-SY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3728"/>
            <a:stretch/>
          </p:blipFill>
          <p:spPr>
            <a:xfrm>
              <a:off x="4835663" y="6336000"/>
              <a:ext cx="234127" cy="234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Прямоугольник 40"/>
            <p:cNvSpPr/>
            <p:nvPr/>
          </p:nvSpPr>
          <p:spPr>
            <a:xfrm>
              <a:off x="5085674" y="6296400"/>
              <a:ext cx="17439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в стадии разработки</a:t>
              </a:r>
              <a:endParaRPr lang="ar-SY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905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" y="64327"/>
            <a:ext cx="979187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Азиатская Россия: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районы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изучения</a:t>
            </a: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77528" y="1610165"/>
            <a:ext cx="6738562" cy="3564709"/>
            <a:chOff x="429195" y="1570487"/>
            <a:chExt cx="6738562" cy="3564709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556692" y="1570487"/>
              <a:ext cx="61106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200°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ВД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7159" y="1796542"/>
              <a:ext cx="6172200" cy="3286125"/>
            </a:xfrm>
            <a:prstGeom prst="rect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</p:pic>
        <p:sp>
          <p:nvSpPr>
            <p:cNvPr id="15" name="Прямоугольник 14"/>
            <p:cNvSpPr/>
            <p:nvPr/>
          </p:nvSpPr>
          <p:spPr>
            <a:xfrm>
              <a:off x="5421060" y="1570487"/>
              <a:ext cx="61106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160°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ВД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274921" y="1570487"/>
              <a:ext cx="61106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120°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ВД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202943" y="1570487"/>
              <a:ext cx="54053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80°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ВД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042239" y="1570487"/>
              <a:ext cx="54053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40°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ВД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 rot="16200000">
              <a:off x="262803" y="4373459"/>
              <a:ext cx="5790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50°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СШ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262803" y="3487087"/>
              <a:ext cx="5790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60°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СШ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 rot="16200000">
              <a:off x="262803" y="2611373"/>
              <a:ext cx="5790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70°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СШ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 rot="16200000">
              <a:off x="262803" y="1815510"/>
              <a:ext cx="5790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80°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СШ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939186" y="1570487"/>
              <a:ext cx="47000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0°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ВД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791202" y="3216598"/>
              <a:ext cx="2045753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5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РОССИЙСКАЯ ФЕДЕРАЦИЯ</a:t>
              </a:r>
              <a:endParaRPr lang="ar-SY" sz="105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027508" y="4616037"/>
              <a:ext cx="56618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Китай</a:t>
              </a:r>
              <a:endParaRPr lang="ar-SY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994127" y="4742781"/>
              <a:ext cx="82586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Монголия</a:t>
              </a:r>
              <a:endParaRPr lang="ar-SY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668450" y="4146364"/>
              <a:ext cx="84991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Казахстан</a:t>
              </a:r>
              <a:endParaRPr lang="ar-SY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5099512" y="4873586"/>
              <a:ext cx="79861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Ю. Корея</a:t>
              </a:r>
              <a:endParaRPr lang="ar-SY" sz="1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462" y="4341151"/>
              <a:ext cx="223952" cy="324000"/>
            </a:xfrm>
            <a:prstGeom prst="rect">
              <a:avLst/>
            </a:prstGeom>
          </p:spPr>
        </p:pic>
        <p:grpSp>
          <p:nvGrpSpPr>
            <p:cNvPr id="33" name="Группа 32"/>
            <p:cNvGrpSpPr/>
            <p:nvPr/>
          </p:nvGrpSpPr>
          <p:grpSpPr>
            <a:xfrm>
              <a:off x="667713" y="4749084"/>
              <a:ext cx="1931629" cy="246221"/>
              <a:chOff x="1813302" y="4644000"/>
              <a:chExt cx="1931629" cy="246221"/>
            </a:xfrm>
          </p:grpSpPr>
          <p:grpSp>
            <p:nvGrpSpPr>
              <p:cNvPr id="34" name="Группа 33"/>
              <p:cNvGrpSpPr>
                <a:grpSpLocks/>
              </p:cNvGrpSpPr>
              <p:nvPr/>
            </p:nvGrpSpPr>
            <p:grpSpPr>
              <a:xfrm>
                <a:off x="1930504" y="4844134"/>
                <a:ext cx="1409653" cy="36000"/>
                <a:chOff x="655656" y="4748270"/>
                <a:chExt cx="2563359" cy="54000"/>
              </a:xfrm>
            </p:grpSpPr>
            <p:sp>
              <p:nvSpPr>
                <p:cNvPr id="38" name="Прямоугольник 37"/>
                <p:cNvSpPr/>
                <p:nvPr/>
              </p:nvSpPr>
              <p:spPr>
                <a:xfrm>
                  <a:off x="1517344" y="4748270"/>
                  <a:ext cx="851030" cy="5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Прямоугольник 38"/>
                <p:cNvSpPr/>
                <p:nvPr/>
              </p:nvSpPr>
              <p:spPr>
                <a:xfrm>
                  <a:off x="2367985" y="4748270"/>
                  <a:ext cx="851030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Прямоугольник 39"/>
                <p:cNvSpPr/>
                <p:nvPr/>
              </p:nvSpPr>
              <p:spPr>
                <a:xfrm>
                  <a:off x="655656" y="4748270"/>
                  <a:ext cx="851026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5" name="Прямоугольник 34"/>
              <p:cNvSpPr/>
              <p:nvPr/>
            </p:nvSpPr>
            <p:spPr>
              <a:xfrm>
                <a:off x="1813302" y="4644000"/>
                <a:ext cx="25519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2202769" y="4644000"/>
                <a:ext cx="39626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500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2640141" y="4644000"/>
                <a:ext cx="110479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1000     1500 </a:t>
                </a:r>
                <a:r>
                  <a:rPr lang="ru-RU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км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1" name="Группа 40"/>
          <p:cNvGrpSpPr/>
          <p:nvPr/>
        </p:nvGrpSpPr>
        <p:grpSpPr>
          <a:xfrm>
            <a:off x="8223982" y="2679276"/>
            <a:ext cx="3271934" cy="3503073"/>
            <a:chOff x="7013558" y="1580269"/>
            <a:chExt cx="3271934" cy="3503073"/>
          </a:xfrm>
        </p:grpSpPr>
        <p:grpSp>
          <p:nvGrpSpPr>
            <p:cNvPr id="42" name="Группа 41"/>
            <p:cNvGrpSpPr>
              <a:grpSpLocks noChangeAspect="1"/>
            </p:cNvGrpSpPr>
            <p:nvPr/>
          </p:nvGrpSpPr>
          <p:grpSpPr>
            <a:xfrm rot="21360000">
              <a:off x="8602199" y="1979175"/>
              <a:ext cx="1683293" cy="3060000"/>
              <a:chOff x="8891395" y="1075200"/>
              <a:chExt cx="1518750" cy="2784952"/>
            </a:xfrm>
          </p:grpSpPr>
          <p:pic>
            <p:nvPicPr>
              <p:cNvPr id="56" name="Рисунок 55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90067" y="2624852"/>
                <a:ext cx="1191595" cy="1235300"/>
              </a:xfrm>
              <a:prstGeom prst="rect">
                <a:avLst/>
              </a:prstGeom>
            </p:spPr>
          </p:pic>
          <p:pic>
            <p:nvPicPr>
              <p:cNvPr id="57" name="Рисунок 56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47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9846984">
                <a:off x="8891395" y="1075200"/>
                <a:ext cx="1518750" cy="1944000"/>
              </a:xfrm>
              <a:prstGeom prst="rect">
                <a:avLst/>
              </a:prstGeom>
            </p:spPr>
          </p:pic>
        </p:grpSp>
        <p:sp>
          <p:nvSpPr>
            <p:cNvPr id="43" name="Прямоугольник 42"/>
            <p:cNvSpPr/>
            <p:nvPr/>
          </p:nvSpPr>
          <p:spPr>
            <a:xfrm>
              <a:off x="7244369" y="1796542"/>
              <a:ext cx="2858255" cy="328680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15" y="4355904"/>
              <a:ext cx="223952" cy="324000"/>
            </a:xfrm>
            <a:prstGeom prst="rect">
              <a:avLst/>
            </a:prstGeom>
          </p:spPr>
        </p:pic>
        <p:grpSp>
          <p:nvGrpSpPr>
            <p:cNvPr id="45" name="Группа 44"/>
            <p:cNvGrpSpPr/>
            <p:nvPr/>
          </p:nvGrpSpPr>
          <p:grpSpPr>
            <a:xfrm>
              <a:off x="7213674" y="4749284"/>
              <a:ext cx="1882362" cy="246221"/>
              <a:chOff x="1813302" y="4644000"/>
              <a:chExt cx="1882362" cy="246221"/>
            </a:xfrm>
          </p:grpSpPr>
          <p:grpSp>
            <p:nvGrpSpPr>
              <p:cNvPr id="49" name="Группа 48"/>
              <p:cNvGrpSpPr>
                <a:grpSpLocks/>
              </p:cNvGrpSpPr>
              <p:nvPr/>
            </p:nvGrpSpPr>
            <p:grpSpPr>
              <a:xfrm>
                <a:off x="1930504" y="4844134"/>
                <a:ext cx="1409653" cy="36000"/>
                <a:chOff x="655656" y="4748270"/>
                <a:chExt cx="2563359" cy="54000"/>
              </a:xfrm>
            </p:grpSpPr>
            <p:sp>
              <p:nvSpPr>
                <p:cNvPr id="53" name="Прямоугольник 52"/>
                <p:cNvSpPr/>
                <p:nvPr/>
              </p:nvSpPr>
              <p:spPr>
                <a:xfrm>
                  <a:off x="1517344" y="4748270"/>
                  <a:ext cx="851030" cy="5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Прямоугольник 53"/>
                <p:cNvSpPr/>
                <p:nvPr/>
              </p:nvSpPr>
              <p:spPr>
                <a:xfrm>
                  <a:off x="2367985" y="4748270"/>
                  <a:ext cx="851030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Прямоугольник 54"/>
                <p:cNvSpPr/>
                <p:nvPr/>
              </p:nvSpPr>
              <p:spPr>
                <a:xfrm>
                  <a:off x="655656" y="4748270"/>
                  <a:ext cx="851026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0" name="Прямоугольник 49"/>
              <p:cNvSpPr/>
              <p:nvPr/>
            </p:nvSpPr>
            <p:spPr>
              <a:xfrm>
                <a:off x="1813302" y="4644000"/>
                <a:ext cx="25519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2202769" y="4644000"/>
                <a:ext cx="39626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00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2661407" y="4644000"/>
                <a:ext cx="103425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00       600 </a:t>
                </a:r>
                <a:r>
                  <a:rPr lang="ru-RU" sz="1000" dirty="0" smtClean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км</a:t>
                </a:r>
                <a:endParaRPr lang="ar-SY" sz="10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Прямоугольник 45"/>
            <p:cNvSpPr/>
            <p:nvPr/>
          </p:nvSpPr>
          <p:spPr>
            <a:xfrm>
              <a:off x="8914533" y="1580269"/>
              <a:ext cx="61106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160°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ВД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 rot="16200000">
              <a:off x="6847166" y="3885074"/>
              <a:ext cx="5790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50°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СШ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 rot="16200000">
              <a:off x="6849384" y="2204569"/>
              <a:ext cx="5790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60°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СШ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Прямоугольник 68"/>
          <p:cNvSpPr/>
          <p:nvPr/>
        </p:nvSpPr>
        <p:spPr>
          <a:xfrm>
            <a:off x="5930643" y="3398143"/>
            <a:ext cx="740071" cy="172185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5928341" y="3445381"/>
            <a:ext cx="739205" cy="1662044"/>
          </a:xfrm>
          <a:custGeom>
            <a:avLst/>
            <a:gdLst>
              <a:gd name="connsiteX0" fmla="*/ 442968 w 739205"/>
              <a:gd name="connsiteY0" fmla="*/ 1167888 h 1662044"/>
              <a:gd name="connsiteX1" fmla="*/ 465090 w 739205"/>
              <a:gd name="connsiteY1" fmla="*/ 1108894 h 1662044"/>
              <a:gd name="connsiteX2" fmla="*/ 420845 w 739205"/>
              <a:gd name="connsiteY2" fmla="*/ 1108894 h 1662044"/>
              <a:gd name="connsiteX3" fmla="*/ 339729 w 739205"/>
              <a:gd name="connsiteY3" fmla="*/ 1160514 h 1662044"/>
              <a:gd name="connsiteX4" fmla="*/ 288110 w 739205"/>
              <a:gd name="connsiteY4" fmla="*/ 1153140 h 1662044"/>
              <a:gd name="connsiteX5" fmla="*/ 243865 w 739205"/>
              <a:gd name="connsiteY5" fmla="*/ 1094146 h 1662044"/>
              <a:gd name="connsiteX6" fmla="*/ 214368 w 739205"/>
              <a:gd name="connsiteY6" fmla="*/ 1079398 h 1662044"/>
              <a:gd name="connsiteX7" fmla="*/ 221742 w 739205"/>
              <a:gd name="connsiteY7" fmla="*/ 1005656 h 1662044"/>
              <a:gd name="connsiteX8" fmla="*/ 251239 w 739205"/>
              <a:gd name="connsiteY8" fmla="*/ 946662 h 1662044"/>
              <a:gd name="connsiteX9" fmla="*/ 288110 w 739205"/>
              <a:gd name="connsiteY9" fmla="*/ 924540 h 1662044"/>
              <a:gd name="connsiteX10" fmla="*/ 310232 w 739205"/>
              <a:gd name="connsiteY10" fmla="*/ 902417 h 1662044"/>
              <a:gd name="connsiteX11" fmla="*/ 339729 w 739205"/>
              <a:gd name="connsiteY11" fmla="*/ 880294 h 1662044"/>
              <a:gd name="connsiteX12" fmla="*/ 369226 w 739205"/>
              <a:gd name="connsiteY12" fmla="*/ 806552 h 1662044"/>
              <a:gd name="connsiteX13" fmla="*/ 354478 w 739205"/>
              <a:gd name="connsiteY13" fmla="*/ 791804 h 1662044"/>
              <a:gd name="connsiteX14" fmla="*/ 295484 w 739205"/>
              <a:gd name="connsiteY14" fmla="*/ 821301 h 1662044"/>
              <a:gd name="connsiteX15" fmla="*/ 221742 w 739205"/>
              <a:gd name="connsiteY15" fmla="*/ 858172 h 1662044"/>
              <a:gd name="connsiteX16" fmla="*/ 170123 w 739205"/>
              <a:gd name="connsiteY16" fmla="*/ 902417 h 1662044"/>
              <a:gd name="connsiteX17" fmla="*/ 140626 w 739205"/>
              <a:gd name="connsiteY17" fmla="*/ 872920 h 1662044"/>
              <a:gd name="connsiteX18" fmla="*/ 81632 w 739205"/>
              <a:gd name="connsiteY18" fmla="*/ 880294 h 1662044"/>
              <a:gd name="connsiteX19" fmla="*/ 96381 w 739205"/>
              <a:gd name="connsiteY19" fmla="*/ 813927 h 1662044"/>
              <a:gd name="connsiteX20" fmla="*/ 140626 w 739205"/>
              <a:gd name="connsiteY20" fmla="*/ 762307 h 1662044"/>
              <a:gd name="connsiteX21" fmla="*/ 155374 w 739205"/>
              <a:gd name="connsiteY21" fmla="*/ 725436 h 1662044"/>
              <a:gd name="connsiteX22" fmla="*/ 103755 w 739205"/>
              <a:gd name="connsiteY22" fmla="*/ 740185 h 1662044"/>
              <a:gd name="connsiteX23" fmla="*/ 44761 w 739205"/>
              <a:gd name="connsiteY23" fmla="*/ 762307 h 1662044"/>
              <a:gd name="connsiteX24" fmla="*/ 37387 w 739205"/>
              <a:gd name="connsiteY24" fmla="*/ 732810 h 1662044"/>
              <a:gd name="connsiteX25" fmla="*/ 52136 w 739205"/>
              <a:gd name="connsiteY25" fmla="*/ 688565 h 1662044"/>
              <a:gd name="connsiteX26" fmla="*/ 7890 w 739205"/>
              <a:gd name="connsiteY26" fmla="*/ 681191 h 1662044"/>
              <a:gd name="connsiteX27" fmla="*/ 7890 w 739205"/>
              <a:gd name="connsiteY27" fmla="*/ 651694 h 1662044"/>
              <a:gd name="connsiteX28" fmla="*/ 15265 w 739205"/>
              <a:gd name="connsiteY28" fmla="*/ 629572 h 1662044"/>
              <a:gd name="connsiteX29" fmla="*/ 516 w 739205"/>
              <a:gd name="connsiteY29" fmla="*/ 592701 h 1662044"/>
              <a:gd name="connsiteX30" fmla="*/ 37387 w 739205"/>
              <a:gd name="connsiteY30" fmla="*/ 504210 h 1662044"/>
              <a:gd name="connsiteX31" fmla="*/ 37387 w 739205"/>
              <a:gd name="connsiteY31" fmla="*/ 482088 h 1662044"/>
              <a:gd name="connsiteX32" fmla="*/ 118503 w 739205"/>
              <a:gd name="connsiteY32" fmla="*/ 452591 h 1662044"/>
              <a:gd name="connsiteX33" fmla="*/ 155374 w 739205"/>
              <a:gd name="connsiteY33" fmla="*/ 415720 h 1662044"/>
              <a:gd name="connsiteX34" fmla="*/ 184871 w 739205"/>
              <a:gd name="connsiteY34" fmla="*/ 393598 h 1662044"/>
              <a:gd name="connsiteX35" fmla="*/ 221742 w 739205"/>
              <a:gd name="connsiteY35" fmla="*/ 386223 h 1662044"/>
              <a:gd name="connsiteX36" fmla="*/ 251239 w 739205"/>
              <a:gd name="connsiteY36" fmla="*/ 334604 h 1662044"/>
              <a:gd name="connsiteX37" fmla="*/ 243865 w 739205"/>
              <a:gd name="connsiteY37" fmla="*/ 297733 h 1662044"/>
              <a:gd name="connsiteX38" fmla="*/ 214368 w 739205"/>
              <a:gd name="connsiteY38" fmla="*/ 223991 h 1662044"/>
              <a:gd name="connsiteX39" fmla="*/ 229116 w 739205"/>
              <a:gd name="connsiteY39" fmla="*/ 150249 h 1662044"/>
              <a:gd name="connsiteX40" fmla="*/ 243865 w 739205"/>
              <a:gd name="connsiteY40" fmla="*/ 106004 h 1662044"/>
              <a:gd name="connsiteX41" fmla="*/ 310232 w 739205"/>
              <a:gd name="connsiteY41" fmla="*/ 83881 h 1662044"/>
              <a:gd name="connsiteX42" fmla="*/ 339729 w 739205"/>
              <a:gd name="connsiteY42" fmla="*/ 83881 h 1662044"/>
              <a:gd name="connsiteX43" fmla="*/ 398723 w 739205"/>
              <a:gd name="connsiteY43" fmla="*/ 39636 h 1662044"/>
              <a:gd name="connsiteX44" fmla="*/ 442968 w 739205"/>
              <a:gd name="connsiteY44" fmla="*/ 24888 h 1662044"/>
              <a:gd name="connsiteX45" fmla="*/ 509336 w 739205"/>
              <a:gd name="connsiteY45" fmla="*/ 2765 h 1662044"/>
              <a:gd name="connsiteX46" fmla="*/ 538832 w 739205"/>
              <a:gd name="connsiteY46" fmla="*/ 2765 h 1662044"/>
              <a:gd name="connsiteX47" fmla="*/ 590452 w 739205"/>
              <a:gd name="connsiteY47" fmla="*/ 24888 h 1662044"/>
              <a:gd name="connsiteX48" fmla="*/ 560955 w 739205"/>
              <a:gd name="connsiteY48" fmla="*/ 69133 h 1662044"/>
              <a:gd name="connsiteX49" fmla="*/ 560955 w 739205"/>
              <a:gd name="connsiteY49" fmla="*/ 91256 h 1662044"/>
              <a:gd name="connsiteX50" fmla="*/ 619949 w 739205"/>
              <a:gd name="connsiteY50" fmla="*/ 83881 h 1662044"/>
              <a:gd name="connsiteX51" fmla="*/ 664194 w 739205"/>
              <a:gd name="connsiteY51" fmla="*/ 76507 h 1662044"/>
              <a:gd name="connsiteX52" fmla="*/ 678942 w 739205"/>
              <a:gd name="connsiteY52" fmla="*/ 98630 h 1662044"/>
              <a:gd name="connsiteX53" fmla="*/ 671568 w 739205"/>
              <a:gd name="connsiteY53" fmla="*/ 150249 h 1662044"/>
              <a:gd name="connsiteX54" fmla="*/ 605200 w 739205"/>
              <a:gd name="connsiteY54" fmla="*/ 187120 h 1662044"/>
              <a:gd name="connsiteX55" fmla="*/ 516710 w 739205"/>
              <a:gd name="connsiteY55" fmla="*/ 238740 h 1662044"/>
              <a:gd name="connsiteX56" fmla="*/ 465090 w 739205"/>
              <a:gd name="connsiteY56" fmla="*/ 327230 h 1662044"/>
              <a:gd name="connsiteX57" fmla="*/ 450342 w 739205"/>
              <a:gd name="connsiteY57" fmla="*/ 430469 h 1662044"/>
              <a:gd name="connsiteX58" fmla="*/ 406097 w 739205"/>
              <a:gd name="connsiteY58" fmla="*/ 511585 h 1662044"/>
              <a:gd name="connsiteX59" fmla="*/ 391349 w 739205"/>
              <a:gd name="connsiteY59" fmla="*/ 592701 h 1662044"/>
              <a:gd name="connsiteX60" fmla="*/ 324981 w 739205"/>
              <a:gd name="connsiteY60" fmla="*/ 666443 h 1662044"/>
              <a:gd name="connsiteX61" fmla="*/ 324981 w 739205"/>
              <a:gd name="connsiteY61" fmla="*/ 688565 h 1662044"/>
              <a:gd name="connsiteX62" fmla="*/ 391349 w 739205"/>
              <a:gd name="connsiteY62" fmla="*/ 681191 h 1662044"/>
              <a:gd name="connsiteX63" fmla="*/ 420845 w 739205"/>
              <a:gd name="connsiteY63" fmla="*/ 695940 h 1662044"/>
              <a:gd name="connsiteX64" fmla="*/ 516710 w 739205"/>
              <a:gd name="connsiteY64" fmla="*/ 718062 h 1662044"/>
              <a:gd name="connsiteX65" fmla="*/ 538832 w 739205"/>
              <a:gd name="connsiteY65" fmla="*/ 659069 h 1662044"/>
              <a:gd name="connsiteX66" fmla="*/ 590452 w 739205"/>
              <a:gd name="connsiteY66" fmla="*/ 673817 h 1662044"/>
              <a:gd name="connsiteX67" fmla="*/ 619949 w 739205"/>
              <a:gd name="connsiteY67" fmla="*/ 681191 h 1662044"/>
              <a:gd name="connsiteX68" fmla="*/ 678942 w 739205"/>
              <a:gd name="connsiteY68" fmla="*/ 747559 h 1662044"/>
              <a:gd name="connsiteX69" fmla="*/ 686316 w 739205"/>
              <a:gd name="connsiteY69" fmla="*/ 821301 h 1662044"/>
              <a:gd name="connsiteX70" fmla="*/ 708439 w 739205"/>
              <a:gd name="connsiteY70" fmla="*/ 917165 h 1662044"/>
              <a:gd name="connsiteX71" fmla="*/ 737936 w 739205"/>
              <a:gd name="connsiteY71" fmla="*/ 1013030 h 1662044"/>
              <a:gd name="connsiteX72" fmla="*/ 730561 w 739205"/>
              <a:gd name="connsiteY72" fmla="*/ 1175262 h 1662044"/>
              <a:gd name="connsiteX73" fmla="*/ 701065 w 739205"/>
              <a:gd name="connsiteY73" fmla="*/ 1285875 h 1662044"/>
              <a:gd name="connsiteX74" fmla="*/ 701065 w 739205"/>
              <a:gd name="connsiteY74" fmla="*/ 1352243 h 1662044"/>
              <a:gd name="connsiteX75" fmla="*/ 664194 w 739205"/>
              <a:gd name="connsiteY75" fmla="*/ 1440733 h 1662044"/>
              <a:gd name="connsiteX76" fmla="*/ 634697 w 739205"/>
              <a:gd name="connsiteY76" fmla="*/ 1543972 h 1662044"/>
              <a:gd name="connsiteX77" fmla="*/ 590452 w 739205"/>
              <a:gd name="connsiteY77" fmla="*/ 1580843 h 1662044"/>
              <a:gd name="connsiteX78" fmla="*/ 509336 w 739205"/>
              <a:gd name="connsiteY78" fmla="*/ 1580843 h 1662044"/>
              <a:gd name="connsiteX79" fmla="*/ 472465 w 739205"/>
              <a:gd name="connsiteY79" fmla="*/ 1602965 h 1662044"/>
              <a:gd name="connsiteX80" fmla="*/ 457716 w 739205"/>
              <a:gd name="connsiteY80" fmla="*/ 1632462 h 1662044"/>
              <a:gd name="connsiteX81" fmla="*/ 442968 w 739205"/>
              <a:gd name="connsiteY81" fmla="*/ 1661959 h 1662044"/>
              <a:gd name="connsiteX82" fmla="*/ 428219 w 739205"/>
              <a:gd name="connsiteY82" fmla="*/ 1639836 h 1662044"/>
              <a:gd name="connsiteX83" fmla="*/ 435594 w 739205"/>
              <a:gd name="connsiteY83" fmla="*/ 1595591 h 1662044"/>
              <a:gd name="connsiteX84" fmla="*/ 420845 w 739205"/>
              <a:gd name="connsiteY84" fmla="*/ 1551346 h 1662044"/>
              <a:gd name="connsiteX85" fmla="*/ 406097 w 739205"/>
              <a:gd name="connsiteY85" fmla="*/ 1470230 h 1662044"/>
              <a:gd name="connsiteX86" fmla="*/ 420845 w 739205"/>
              <a:gd name="connsiteY86" fmla="*/ 1433359 h 1662044"/>
              <a:gd name="connsiteX87" fmla="*/ 472465 w 739205"/>
              <a:gd name="connsiteY87" fmla="*/ 1411236 h 1662044"/>
              <a:gd name="connsiteX88" fmla="*/ 494587 w 739205"/>
              <a:gd name="connsiteY88" fmla="*/ 1396488 h 1662044"/>
              <a:gd name="connsiteX89" fmla="*/ 509336 w 739205"/>
              <a:gd name="connsiteY89" fmla="*/ 1285875 h 1662044"/>
              <a:gd name="connsiteX90" fmla="*/ 501961 w 739205"/>
              <a:gd name="connsiteY90" fmla="*/ 1212133 h 1662044"/>
              <a:gd name="connsiteX91" fmla="*/ 442968 w 739205"/>
              <a:gd name="connsiteY91" fmla="*/ 1167888 h 16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39205" h="1662044">
                <a:moveTo>
                  <a:pt x="442968" y="1167888"/>
                </a:moveTo>
                <a:cubicBezTo>
                  <a:pt x="436823" y="1150681"/>
                  <a:pt x="468777" y="1118726"/>
                  <a:pt x="465090" y="1108894"/>
                </a:cubicBezTo>
                <a:cubicBezTo>
                  <a:pt x="461403" y="1099062"/>
                  <a:pt x="441738" y="1100291"/>
                  <a:pt x="420845" y="1108894"/>
                </a:cubicBezTo>
                <a:cubicBezTo>
                  <a:pt x="399951" y="1117497"/>
                  <a:pt x="361852" y="1153140"/>
                  <a:pt x="339729" y="1160514"/>
                </a:cubicBezTo>
                <a:cubicBezTo>
                  <a:pt x="317606" y="1167888"/>
                  <a:pt x="304087" y="1164201"/>
                  <a:pt x="288110" y="1153140"/>
                </a:cubicBezTo>
                <a:cubicBezTo>
                  <a:pt x="272133" y="1142079"/>
                  <a:pt x="243865" y="1094146"/>
                  <a:pt x="243865" y="1094146"/>
                </a:cubicBezTo>
                <a:cubicBezTo>
                  <a:pt x="231575" y="1081856"/>
                  <a:pt x="218055" y="1094146"/>
                  <a:pt x="214368" y="1079398"/>
                </a:cubicBezTo>
                <a:cubicBezTo>
                  <a:pt x="210681" y="1064650"/>
                  <a:pt x="215597" y="1027778"/>
                  <a:pt x="221742" y="1005656"/>
                </a:cubicBezTo>
                <a:cubicBezTo>
                  <a:pt x="227887" y="983534"/>
                  <a:pt x="240178" y="960181"/>
                  <a:pt x="251239" y="946662"/>
                </a:cubicBezTo>
                <a:cubicBezTo>
                  <a:pt x="262300" y="933143"/>
                  <a:pt x="288110" y="924540"/>
                  <a:pt x="288110" y="924540"/>
                </a:cubicBezTo>
                <a:cubicBezTo>
                  <a:pt x="297942" y="917166"/>
                  <a:pt x="310232" y="902417"/>
                  <a:pt x="310232" y="902417"/>
                </a:cubicBezTo>
                <a:cubicBezTo>
                  <a:pt x="318835" y="895043"/>
                  <a:pt x="329897" y="896271"/>
                  <a:pt x="339729" y="880294"/>
                </a:cubicBezTo>
                <a:cubicBezTo>
                  <a:pt x="349561" y="864316"/>
                  <a:pt x="369226" y="806552"/>
                  <a:pt x="369226" y="806552"/>
                </a:cubicBezTo>
                <a:cubicBezTo>
                  <a:pt x="371684" y="791804"/>
                  <a:pt x="366768" y="789346"/>
                  <a:pt x="354478" y="791804"/>
                </a:cubicBezTo>
                <a:cubicBezTo>
                  <a:pt x="342188" y="794262"/>
                  <a:pt x="295484" y="821301"/>
                  <a:pt x="295484" y="821301"/>
                </a:cubicBezTo>
                <a:cubicBezTo>
                  <a:pt x="273361" y="832362"/>
                  <a:pt x="242635" y="844653"/>
                  <a:pt x="221742" y="858172"/>
                </a:cubicBezTo>
                <a:cubicBezTo>
                  <a:pt x="200849" y="871691"/>
                  <a:pt x="170123" y="902417"/>
                  <a:pt x="170123" y="902417"/>
                </a:cubicBezTo>
                <a:cubicBezTo>
                  <a:pt x="156604" y="904875"/>
                  <a:pt x="155374" y="876607"/>
                  <a:pt x="140626" y="872920"/>
                </a:cubicBezTo>
                <a:cubicBezTo>
                  <a:pt x="125878" y="869233"/>
                  <a:pt x="89006" y="890126"/>
                  <a:pt x="81632" y="880294"/>
                </a:cubicBezTo>
                <a:cubicBezTo>
                  <a:pt x="74258" y="870462"/>
                  <a:pt x="86549" y="833591"/>
                  <a:pt x="96381" y="813927"/>
                </a:cubicBezTo>
                <a:cubicBezTo>
                  <a:pt x="106213" y="794262"/>
                  <a:pt x="130794" y="777055"/>
                  <a:pt x="140626" y="762307"/>
                </a:cubicBezTo>
                <a:cubicBezTo>
                  <a:pt x="150458" y="747558"/>
                  <a:pt x="161519" y="729123"/>
                  <a:pt x="155374" y="725436"/>
                </a:cubicBezTo>
                <a:cubicBezTo>
                  <a:pt x="149229" y="721749"/>
                  <a:pt x="122190" y="734040"/>
                  <a:pt x="103755" y="740185"/>
                </a:cubicBezTo>
                <a:cubicBezTo>
                  <a:pt x="85319" y="746330"/>
                  <a:pt x="44761" y="762307"/>
                  <a:pt x="44761" y="762307"/>
                </a:cubicBezTo>
                <a:cubicBezTo>
                  <a:pt x="33700" y="761078"/>
                  <a:pt x="36158" y="745100"/>
                  <a:pt x="37387" y="732810"/>
                </a:cubicBezTo>
                <a:cubicBezTo>
                  <a:pt x="38616" y="720520"/>
                  <a:pt x="57052" y="697168"/>
                  <a:pt x="52136" y="688565"/>
                </a:cubicBezTo>
                <a:cubicBezTo>
                  <a:pt x="47220" y="679962"/>
                  <a:pt x="7890" y="681191"/>
                  <a:pt x="7890" y="681191"/>
                </a:cubicBezTo>
                <a:cubicBezTo>
                  <a:pt x="516" y="675046"/>
                  <a:pt x="7890" y="651694"/>
                  <a:pt x="7890" y="651694"/>
                </a:cubicBezTo>
                <a:cubicBezTo>
                  <a:pt x="9119" y="643091"/>
                  <a:pt x="16494" y="639404"/>
                  <a:pt x="15265" y="629572"/>
                </a:cubicBezTo>
                <a:cubicBezTo>
                  <a:pt x="14036" y="619740"/>
                  <a:pt x="-3171" y="613595"/>
                  <a:pt x="516" y="592701"/>
                </a:cubicBezTo>
                <a:cubicBezTo>
                  <a:pt x="4203" y="571807"/>
                  <a:pt x="37387" y="504210"/>
                  <a:pt x="37387" y="504210"/>
                </a:cubicBezTo>
                <a:cubicBezTo>
                  <a:pt x="43532" y="485774"/>
                  <a:pt x="23868" y="490691"/>
                  <a:pt x="37387" y="482088"/>
                </a:cubicBezTo>
                <a:cubicBezTo>
                  <a:pt x="50906" y="473485"/>
                  <a:pt x="98839" y="463652"/>
                  <a:pt x="118503" y="452591"/>
                </a:cubicBezTo>
                <a:cubicBezTo>
                  <a:pt x="138167" y="441530"/>
                  <a:pt x="155374" y="415720"/>
                  <a:pt x="155374" y="415720"/>
                </a:cubicBezTo>
                <a:cubicBezTo>
                  <a:pt x="166435" y="405888"/>
                  <a:pt x="184871" y="393598"/>
                  <a:pt x="184871" y="393598"/>
                </a:cubicBezTo>
                <a:cubicBezTo>
                  <a:pt x="195932" y="388682"/>
                  <a:pt x="210681" y="396055"/>
                  <a:pt x="221742" y="386223"/>
                </a:cubicBezTo>
                <a:cubicBezTo>
                  <a:pt x="232803" y="376391"/>
                  <a:pt x="247552" y="349352"/>
                  <a:pt x="251239" y="334604"/>
                </a:cubicBezTo>
                <a:cubicBezTo>
                  <a:pt x="254926" y="319856"/>
                  <a:pt x="250010" y="316168"/>
                  <a:pt x="243865" y="297733"/>
                </a:cubicBezTo>
                <a:cubicBezTo>
                  <a:pt x="237720" y="279297"/>
                  <a:pt x="216826" y="248572"/>
                  <a:pt x="214368" y="223991"/>
                </a:cubicBezTo>
                <a:cubicBezTo>
                  <a:pt x="211910" y="199410"/>
                  <a:pt x="224200" y="169913"/>
                  <a:pt x="229116" y="150249"/>
                </a:cubicBezTo>
                <a:cubicBezTo>
                  <a:pt x="234032" y="130585"/>
                  <a:pt x="230346" y="117065"/>
                  <a:pt x="243865" y="106004"/>
                </a:cubicBezTo>
                <a:cubicBezTo>
                  <a:pt x="257384" y="94943"/>
                  <a:pt x="310232" y="83881"/>
                  <a:pt x="310232" y="83881"/>
                </a:cubicBezTo>
                <a:cubicBezTo>
                  <a:pt x="326209" y="80194"/>
                  <a:pt x="324981" y="91255"/>
                  <a:pt x="339729" y="83881"/>
                </a:cubicBezTo>
                <a:cubicBezTo>
                  <a:pt x="354477" y="76507"/>
                  <a:pt x="381517" y="49468"/>
                  <a:pt x="398723" y="39636"/>
                </a:cubicBezTo>
                <a:cubicBezTo>
                  <a:pt x="415929" y="29804"/>
                  <a:pt x="442968" y="24888"/>
                  <a:pt x="442968" y="24888"/>
                </a:cubicBezTo>
                <a:lnTo>
                  <a:pt x="509336" y="2765"/>
                </a:lnTo>
                <a:cubicBezTo>
                  <a:pt x="525313" y="-922"/>
                  <a:pt x="525313" y="-922"/>
                  <a:pt x="538832" y="2765"/>
                </a:cubicBezTo>
                <a:cubicBezTo>
                  <a:pt x="552351" y="6452"/>
                  <a:pt x="586765" y="13827"/>
                  <a:pt x="590452" y="24888"/>
                </a:cubicBezTo>
                <a:cubicBezTo>
                  <a:pt x="594139" y="35949"/>
                  <a:pt x="560955" y="69133"/>
                  <a:pt x="560955" y="69133"/>
                </a:cubicBezTo>
                <a:cubicBezTo>
                  <a:pt x="556039" y="80194"/>
                  <a:pt x="551123" y="88798"/>
                  <a:pt x="560955" y="91256"/>
                </a:cubicBezTo>
                <a:cubicBezTo>
                  <a:pt x="570787" y="93714"/>
                  <a:pt x="602743" y="86339"/>
                  <a:pt x="619949" y="83881"/>
                </a:cubicBezTo>
                <a:cubicBezTo>
                  <a:pt x="637156" y="81423"/>
                  <a:pt x="664194" y="76507"/>
                  <a:pt x="664194" y="76507"/>
                </a:cubicBezTo>
                <a:cubicBezTo>
                  <a:pt x="674026" y="78965"/>
                  <a:pt x="677713" y="86340"/>
                  <a:pt x="678942" y="98630"/>
                </a:cubicBezTo>
                <a:cubicBezTo>
                  <a:pt x="680171" y="110920"/>
                  <a:pt x="683858" y="135501"/>
                  <a:pt x="671568" y="150249"/>
                </a:cubicBezTo>
                <a:cubicBezTo>
                  <a:pt x="659278" y="164997"/>
                  <a:pt x="631010" y="172372"/>
                  <a:pt x="605200" y="187120"/>
                </a:cubicBezTo>
                <a:cubicBezTo>
                  <a:pt x="579390" y="201868"/>
                  <a:pt x="540062" y="215388"/>
                  <a:pt x="516710" y="238740"/>
                </a:cubicBezTo>
                <a:cubicBezTo>
                  <a:pt x="493358" y="262092"/>
                  <a:pt x="476151" y="295275"/>
                  <a:pt x="465090" y="327230"/>
                </a:cubicBezTo>
                <a:cubicBezTo>
                  <a:pt x="454029" y="359185"/>
                  <a:pt x="460174" y="399743"/>
                  <a:pt x="450342" y="430469"/>
                </a:cubicBezTo>
                <a:cubicBezTo>
                  <a:pt x="440510" y="461195"/>
                  <a:pt x="415929" y="484546"/>
                  <a:pt x="406097" y="511585"/>
                </a:cubicBezTo>
                <a:cubicBezTo>
                  <a:pt x="396265" y="538624"/>
                  <a:pt x="404868" y="566891"/>
                  <a:pt x="391349" y="592701"/>
                </a:cubicBezTo>
                <a:cubicBezTo>
                  <a:pt x="377830" y="618511"/>
                  <a:pt x="336042" y="650466"/>
                  <a:pt x="324981" y="666443"/>
                </a:cubicBezTo>
                <a:cubicBezTo>
                  <a:pt x="313920" y="682420"/>
                  <a:pt x="313920" y="686107"/>
                  <a:pt x="324981" y="688565"/>
                </a:cubicBezTo>
                <a:cubicBezTo>
                  <a:pt x="336042" y="691023"/>
                  <a:pt x="391349" y="681191"/>
                  <a:pt x="391349" y="681191"/>
                </a:cubicBezTo>
                <a:cubicBezTo>
                  <a:pt x="407326" y="682420"/>
                  <a:pt x="399952" y="689795"/>
                  <a:pt x="420845" y="695940"/>
                </a:cubicBezTo>
                <a:cubicBezTo>
                  <a:pt x="441738" y="702085"/>
                  <a:pt x="497046" y="724207"/>
                  <a:pt x="516710" y="718062"/>
                </a:cubicBezTo>
                <a:cubicBezTo>
                  <a:pt x="536374" y="711917"/>
                  <a:pt x="526542" y="666443"/>
                  <a:pt x="538832" y="659069"/>
                </a:cubicBezTo>
                <a:cubicBezTo>
                  <a:pt x="551122" y="651695"/>
                  <a:pt x="590452" y="673817"/>
                  <a:pt x="590452" y="673817"/>
                </a:cubicBezTo>
                <a:cubicBezTo>
                  <a:pt x="603972" y="677504"/>
                  <a:pt x="605201" y="668901"/>
                  <a:pt x="619949" y="681191"/>
                </a:cubicBezTo>
                <a:cubicBezTo>
                  <a:pt x="634697" y="693481"/>
                  <a:pt x="667881" y="724207"/>
                  <a:pt x="678942" y="747559"/>
                </a:cubicBezTo>
                <a:cubicBezTo>
                  <a:pt x="690003" y="770911"/>
                  <a:pt x="681400" y="793033"/>
                  <a:pt x="686316" y="821301"/>
                </a:cubicBezTo>
                <a:cubicBezTo>
                  <a:pt x="691232" y="849569"/>
                  <a:pt x="699836" y="885210"/>
                  <a:pt x="708439" y="917165"/>
                </a:cubicBezTo>
                <a:cubicBezTo>
                  <a:pt x="717042" y="949120"/>
                  <a:pt x="734249" y="970014"/>
                  <a:pt x="737936" y="1013030"/>
                </a:cubicBezTo>
                <a:cubicBezTo>
                  <a:pt x="741623" y="1056046"/>
                  <a:pt x="736706" y="1129788"/>
                  <a:pt x="730561" y="1175262"/>
                </a:cubicBezTo>
                <a:cubicBezTo>
                  <a:pt x="724416" y="1220736"/>
                  <a:pt x="705981" y="1256378"/>
                  <a:pt x="701065" y="1285875"/>
                </a:cubicBezTo>
                <a:cubicBezTo>
                  <a:pt x="696149" y="1315372"/>
                  <a:pt x="707210" y="1326433"/>
                  <a:pt x="701065" y="1352243"/>
                </a:cubicBezTo>
                <a:cubicBezTo>
                  <a:pt x="694920" y="1378053"/>
                  <a:pt x="675255" y="1408778"/>
                  <a:pt x="664194" y="1440733"/>
                </a:cubicBezTo>
                <a:cubicBezTo>
                  <a:pt x="653133" y="1472688"/>
                  <a:pt x="646987" y="1520620"/>
                  <a:pt x="634697" y="1543972"/>
                </a:cubicBezTo>
                <a:cubicBezTo>
                  <a:pt x="622407" y="1567324"/>
                  <a:pt x="611345" y="1574698"/>
                  <a:pt x="590452" y="1580843"/>
                </a:cubicBezTo>
                <a:cubicBezTo>
                  <a:pt x="569559" y="1586988"/>
                  <a:pt x="529001" y="1577156"/>
                  <a:pt x="509336" y="1580843"/>
                </a:cubicBezTo>
                <a:cubicBezTo>
                  <a:pt x="489672" y="1584530"/>
                  <a:pt x="472465" y="1602965"/>
                  <a:pt x="472465" y="1602965"/>
                </a:cubicBezTo>
                <a:cubicBezTo>
                  <a:pt x="463862" y="1611568"/>
                  <a:pt x="457716" y="1632462"/>
                  <a:pt x="457716" y="1632462"/>
                </a:cubicBezTo>
                <a:lnTo>
                  <a:pt x="442968" y="1661959"/>
                </a:lnTo>
                <a:cubicBezTo>
                  <a:pt x="438052" y="1663188"/>
                  <a:pt x="429448" y="1650897"/>
                  <a:pt x="428219" y="1639836"/>
                </a:cubicBezTo>
                <a:cubicBezTo>
                  <a:pt x="426990" y="1628775"/>
                  <a:pt x="436823" y="1610339"/>
                  <a:pt x="435594" y="1595591"/>
                </a:cubicBezTo>
                <a:cubicBezTo>
                  <a:pt x="434365" y="1580843"/>
                  <a:pt x="425761" y="1572240"/>
                  <a:pt x="420845" y="1551346"/>
                </a:cubicBezTo>
                <a:cubicBezTo>
                  <a:pt x="415929" y="1530453"/>
                  <a:pt x="406097" y="1489894"/>
                  <a:pt x="406097" y="1470230"/>
                </a:cubicBezTo>
                <a:cubicBezTo>
                  <a:pt x="406097" y="1450566"/>
                  <a:pt x="409784" y="1443191"/>
                  <a:pt x="420845" y="1433359"/>
                </a:cubicBezTo>
                <a:cubicBezTo>
                  <a:pt x="431906" y="1423527"/>
                  <a:pt x="472465" y="1411236"/>
                  <a:pt x="472465" y="1411236"/>
                </a:cubicBezTo>
                <a:cubicBezTo>
                  <a:pt x="484755" y="1405091"/>
                  <a:pt x="488442" y="1417381"/>
                  <a:pt x="494587" y="1396488"/>
                </a:cubicBezTo>
                <a:cubicBezTo>
                  <a:pt x="500732" y="1375595"/>
                  <a:pt x="508107" y="1316601"/>
                  <a:pt x="509336" y="1285875"/>
                </a:cubicBezTo>
                <a:cubicBezTo>
                  <a:pt x="510565" y="1255149"/>
                  <a:pt x="501961" y="1212133"/>
                  <a:pt x="501961" y="1212133"/>
                </a:cubicBezTo>
                <a:cubicBezTo>
                  <a:pt x="498274" y="1194927"/>
                  <a:pt x="449113" y="1185095"/>
                  <a:pt x="442968" y="1167888"/>
                </a:cubicBezTo>
                <a:close/>
              </a:path>
            </a:pathLst>
          </a:custGeom>
          <a:noFill/>
          <a:ln w="3175">
            <a:solidFill>
              <a:srgbClr val="04961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1315799" y="6463381"/>
            <a:ext cx="1044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Igor Musikhin </a:t>
            </a:r>
            <a:r>
              <a:rPr lang="en-US" sz="1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1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Alexander Karpik </a:t>
            </a:r>
            <a:r>
              <a:rPr lang="en-US" sz="1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(2023) Use of GIS technology and cellular automata for modeling multiple socio-economic scenarios of regional spatial development and inter-regional cooperation, Geo-spatial Information Science, DOI:10.1080/10095020.2023.2182237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293558" y="5320441"/>
            <a:ext cx="5329234" cy="791449"/>
            <a:chOff x="1293558" y="5320441"/>
            <a:chExt cx="5329234" cy="791449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1293558" y="5320441"/>
              <a:ext cx="69762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Легенда</a:t>
              </a:r>
              <a:endParaRPr lang="ar-SY" sz="10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1370404" y="5639433"/>
              <a:ext cx="252000" cy="144000"/>
            </a:xfrm>
            <a:prstGeom prst="rect">
              <a:avLst/>
            </a:prstGeom>
            <a:solidFill>
              <a:srgbClr val="CFCFC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3048260" y="5618362"/>
              <a:ext cx="252000" cy="144000"/>
            </a:xfrm>
            <a:prstGeom prst="rect">
              <a:avLst/>
            </a:prstGeom>
            <a:solidFill>
              <a:srgbClr val="CFCFCF"/>
            </a:solidFill>
            <a:ln>
              <a:solidFill>
                <a:srgbClr val="049612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1373256" y="5914800"/>
              <a:ext cx="252000" cy="144000"/>
            </a:xfrm>
            <a:prstGeom prst="rect">
              <a:avLst/>
            </a:prstGeom>
            <a:solidFill>
              <a:srgbClr val="06C7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3023106" y="5915396"/>
              <a:ext cx="252000" cy="144000"/>
            </a:xfrm>
            <a:prstGeom prst="rect">
              <a:avLst/>
            </a:prstGeom>
            <a:solidFill>
              <a:srgbClr val="0F3D4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1634937" y="5563405"/>
              <a:ext cx="125066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Азиатская Россия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3313451" y="5563405"/>
              <a:ext cx="11336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Район изучения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1641976" y="5865669"/>
              <a:ext cx="126348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Хабаровский край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3292922" y="5864400"/>
              <a:ext cx="121860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Приморский край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4736828" y="5914800"/>
              <a:ext cx="252000" cy="144000"/>
            </a:xfrm>
            <a:prstGeom prst="rect">
              <a:avLst/>
            </a:prstGeom>
            <a:solidFill>
              <a:srgbClr val="3B78B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5006644" y="5864400"/>
              <a:ext cx="16161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Новосибирская область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Полилиния 73"/>
          <p:cNvSpPr/>
          <p:nvPr/>
        </p:nvSpPr>
        <p:spPr>
          <a:xfrm rot="199686">
            <a:off x="3430512" y="4007869"/>
            <a:ext cx="370535" cy="281780"/>
          </a:xfrm>
          <a:custGeom>
            <a:avLst/>
            <a:gdLst>
              <a:gd name="connsiteX0" fmla="*/ 12010 w 364235"/>
              <a:gd name="connsiteY0" fmla="*/ 83297 h 281780"/>
              <a:gd name="connsiteX1" fmla="*/ 9051 w 364235"/>
              <a:gd name="connsiteY1" fmla="*/ 136563 h 281780"/>
              <a:gd name="connsiteX2" fmla="*/ 173 w 364235"/>
              <a:gd name="connsiteY2" fmla="*/ 154318 h 281780"/>
              <a:gd name="connsiteX3" fmla="*/ 17928 w 364235"/>
              <a:gd name="connsiteY3" fmla="*/ 172073 h 281780"/>
              <a:gd name="connsiteX4" fmla="*/ 35684 w 364235"/>
              <a:gd name="connsiteY4" fmla="*/ 180951 h 281780"/>
              <a:gd name="connsiteX5" fmla="*/ 71194 w 364235"/>
              <a:gd name="connsiteY5" fmla="*/ 195747 h 281780"/>
              <a:gd name="connsiteX6" fmla="*/ 80072 w 364235"/>
              <a:gd name="connsiteY6" fmla="*/ 213502 h 281780"/>
              <a:gd name="connsiteX7" fmla="*/ 85991 w 364235"/>
              <a:gd name="connsiteY7" fmla="*/ 240135 h 281780"/>
              <a:gd name="connsiteX8" fmla="*/ 91909 w 364235"/>
              <a:gd name="connsiteY8" fmla="*/ 251972 h 281780"/>
              <a:gd name="connsiteX9" fmla="*/ 124460 w 364235"/>
              <a:gd name="connsiteY9" fmla="*/ 254932 h 281780"/>
              <a:gd name="connsiteX10" fmla="*/ 154053 w 364235"/>
              <a:gd name="connsiteY10" fmla="*/ 251972 h 281780"/>
              <a:gd name="connsiteX11" fmla="*/ 195482 w 364235"/>
              <a:gd name="connsiteY11" fmla="*/ 228299 h 281780"/>
              <a:gd name="connsiteX12" fmla="*/ 204359 w 364235"/>
              <a:gd name="connsiteY12" fmla="*/ 222380 h 281780"/>
              <a:gd name="connsiteX13" fmla="*/ 225074 w 364235"/>
              <a:gd name="connsiteY13" fmla="*/ 228299 h 281780"/>
              <a:gd name="connsiteX14" fmla="*/ 233952 w 364235"/>
              <a:gd name="connsiteY14" fmla="*/ 254932 h 281780"/>
              <a:gd name="connsiteX15" fmla="*/ 254666 w 364235"/>
              <a:gd name="connsiteY15" fmla="*/ 275646 h 281780"/>
              <a:gd name="connsiteX16" fmla="*/ 269462 w 364235"/>
              <a:gd name="connsiteY16" fmla="*/ 281565 h 281780"/>
              <a:gd name="connsiteX17" fmla="*/ 284258 w 364235"/>
              <a:gd name="connsiteY17" fmla="*/ 269728 h 281780"/>
              <a:gd name="connsiteX18" fmla="*/ 284258 w 364235"/>
              <a:gd name="connsiteY18" fmla="*/ 254932 h 281780"/>
              <a:gd name="connsiteX19" fmla="*/ 340484 w 364235"/>
              <a:gd name="connsiteY19" fmla="*/ 254932 h 281780"/>
              <a:gd name="connsiteX20" fmla="*/ 352321 w 364235"/>
              <a:gd name="connsiteY20" fmla="*/ 246054 h 281780"/>
              <a:gd name="connsiteX21" fmla="*/ 358239 w 364235"/>
              <a:gd name="connsiteY21" fmla="*/ 219421 h 281780"/>
              <a:gd name="connsiteX22" fmla="*/ 358239 w 364235"/>
              <a:gd name="connsiteY22" fmla="*/ 169114 h 281780"/>
              <a:gd name="connsiteX23" fmla="*/ 364158 w 364235"/>
              <a:gd name="connsiteY23" fmla="*/ 151359 h 281780"/>
              <a:gd name="connsiteX24" fmla="*/ 361198 w 364235"/>
              <a:gd name="connsiteY24" fmla="*/ 139522 h 281780"/>
              <a:gd name="connsiteX25" fmla="*/ 355280 w 364235"/>
              <a:gd name="connsiteY25" fmla="*/ 124726 h 281780"/>
              <a:gd name="connsiteX26" fmla="*/ 349361 w 364235"/>
              <a:gd name="connsiteY26" fmla="*/ 145440 h 281780"/>
              <a:gd name="connsiteX27" fmla="*/ 325688 w 364235"/>
              <a:gd name="connsiteY27" fmla="*/ 154318 h 281780"/>
              <a:gd name="connsiteX28" fmla="*/ 325688 w 364235"/>
              <a:gd name="connsiteY28" fmla="*/ 142481 h 281780"/>
              <a:gd name="connsiteX29" fmla="*/ 325688 w 364235"/>
              <a:gd name="connsiteY29" fmla="*/ 118807 h 281780"/>
              <a:gd name="connsiteX30" fmla="*/ 316810 w 364235"/>
              <a:gd name="connsiteY30" fmla="*/ 104011 h 281780"/>
              <a:gd name="connsiteX31" fmla="*/ 299055 w 364235"/>
              <a:gd name="connsiteY31" fmla="*/ 106970 h 281780"/>
              <a:gd name="connsiteX32" fmla="*/ 269462 w 364235"/>
              <a:gd name="connsiteY32" fmla="*/ 101052 h 281780"/>
              <a:gd name="connsiteX33" fmla="*/ 254666 w 364235"/>
              <a:gd name="connsiteY33" fmla="*/ 71460 h 281780"/>
              <a:gd name="connsiteX34" fmla="*/ 233952 w 364235"/>
              <a:gd name="connsiteY34" fmla="*/ 74419 h 281780"/>
              <a:gd name="connsiteX35" fmla="*/ 228033 w 364235"/>
              <a:gd name="connsiteY35" fmla="*/ 80337 h 281780"/>
              <a:gd name="connsiteX36" fmla="*/ 210278 w 364235"/>
              <a:gd name="connsiteY36" fmla="*/ 50745 h 281780"/>
              <a:gd name="connsiteX37" fmla="*/ 186604 w 364235"/>
              <a:gd name="connsiteY37" fmla="*/ 30031 h 281780"/>
              <a:gd name="connsiteX38" fmla="*/ 168849 w 364235"/>
              <a:gd name="connsiteY38" fmla="*/ 12275 h 281780"/>
              <a:gd name="connsiteX39" fmla="*/ 142216 w 364235"/>
              <a:gd name="connsiteY39" fmla="*/ 6357 h 281780"/>
              <a:gd name="connsiteX40" fmla="*/ 121501 w 364235"/>
              <a:gd name="connsiteY40" fmla="*/ 438 h 281780"/>
              <a:gd name="connsiteX41" fmla="*/ 100787 w 364235"/>
              <a:gd name="connsiteY41" fmla="*/ 438 h 281780"/>
              <a:gd name="connsiteX42" fmla="*/ 94868 w 364235"/>
              <a:gd name="connsiteY42" fmla="*/ 6357 h 281780"/>
              <a:gd name="connsiteX43" fmla="*/ 85991 w 364235"/>
              <a:gd name="connsiteY43" fmla="*/ 21153 h 281780"/>
              <a:gd name="connsiteX44" fmla="*/ 80072 w 364235"/>
              <a:gd name="connsiteY44" fmla="*/ 35949 h 281780"/>
              <a:gd name="connsiteX45" fmla="*/ 83031 w 364235"/>
              <a:gd name="connsiteY45" fmla="*/ 44827 h 281780"/>
              <a:gd name="connsiteX46" fmla="*/ 85991 w 364235"/>
              <a:gd name="connsiteY46" fmla="*/ 53704 h 281780"/>
              <a:gd name="connsiteX47" fmla="*/ 71194 w 364235"/>
              <a:gd name="connsiteY47" fmla="*/ 53704 h 281780"/>
              <a:gd name="connsiteX48" fmla="*/ 53439 w 364235"/>
              <a:gd name="connsiteY48" fmla="*/ 50745 h 281780"/>
              <a:gd name="connsiteX49" fmla="*/ 12010 w 364235"/>
              <a:gd name="connsiteY49" fmla="*/ 83297 h 28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64235" h="281780">
                <a:moveTo>
                  <a:pt x="12010" y="83297"/>
                </a:moveTo>
                <a:cubicBezTo>
                  <a:pt x="4612" y="97600"/>
                  <a:pt x="11024" y="124726"/>
                  <a:pt x="9051" y="136563"/>
                </a:cubicBezTo>
                <a:cubicBezTo>
                  <a:pt x="7078" y="148400"/>
                  <a:pt x="-1306" y="148400"/>
                  <a:pt x="173" y="154318"/>
                </a:cubicBezTo>
                <a:cubicBezTo>
                  <a:pt x="1652" y="160236"/>
                  <a:pt x="12010" y="167634"/>
                  <a:pt x="17928" y="172073"/>
                </a:cubicBezTo>
                <a:cubicBezTo>
                  <a:pt x="23846" y="176512"/>
                  <a:pt x="26806" y="177005"/>
                  <a:pt x="35684" y="180951"/>
                </a:cubicBezTo>
                <a:cubicBezTo>
                  <a:pt x="44562" y="184897"/>
                  <a:pt x="63796" y="190322"/>
                  <a:pt x="71194" y="195747"/>
                </a:cubicBezTo>
                <a:cubicBezTo>
                  <a:pt x="78592" y="201172"/>
                  <a:pt x="77606" y="206104"/>
                  <a:pt x="80072" y="213502"/>
                </a:cubicBezTo>
                <a:cubicBezTo>
                  <a:pt x="82538" y="220900"/>
                  <a:pt x="85991" y="240135"/>
                  <a:pt x="85991" y="240135"/>
                </a:cubicBezTo>
                <a:cubicBezTo>
                  <a:pt x="87964" y="246547"/>
                  <a:pt x="85497" y="249506"/>
                  <a:pt x="91909" y="251972"/>
                </a:cubicBezTo>
                <a:cubicBezTo>
                  <a:pt x="98321" y="254438"/>
                  <a:pt x="114103" y="254932"/>
                  <a:pt x="124460" y="254932"/>
                </a:cubicBezTo>
                <a:cubicBezTo>
                  <a:pt x="134817" y="254932"/>
                  <a:pt x="142216" y="256411"/>
                  <a:pt x="154053" y="251972"/>
                </a:cubicBezTo>
                <a:cubicBezTo>
                  <a:pt x="165890" y="247533"/>
                  <a:pt x="195482" y="228299"/>
                  <a:pt x="195482" y="228299"/>
                </a:cubicBezTo>
                <a:cubicBezTo>
                  <a:pt x="203866" y="223367"/>
                  <a:pt x="199427" y="222380"/>
                  <a:pt x="204359" y="222380"/>
                </a:cubicBezTo>
                <a:cubicBezTo>
                  <a:pt x="209291" y="222380"/>
                  <a:pt x="220142" y="222874"/>
                  <a:pt x="225074" y="228299"/>
                </a:cubicBezTo>
                <a:cubicBezTo>
                  <a:pt x="230006" y="233724"/>
                  <a:pt x="229020" y="247041"/>
                  <a:pt x="233952" y="254932"/>
                </a:cubicBezTo>
                <a:cubicBezTo>
                  <a:pt x="238884" y="262823"/>
                  <a:pt x="248748" y="271207"/>
                  <a:pt x="254666" y="275646"/>
                </a:cubicBezTo>
                <a:cubicBezTo>
                  <a:pt x="260584" y="280085"/>
                  <a:pt x="264530" y="282551"/>
                  <a:pt x="269462" y="281565"/>
                </a:cubicBezTo>
                <a:cubicBezTo>
                  <a:pt x="274394" y="280579"/>
                  <a:pt x="281792" y="274167"/>
                  <a:pt x="284258" y="269728"/>
                </a:cubicBezTo>
                <a:cubicBezTo>
                  <a:pt x="286724" y="265289"/>
                  <a:pt x="274887" y="257398"/>
                  <a:pt x="284258" y="254932"/>
                </a:cubicBezTo>
                <a:cubicBezTo>
                  <a:pt x="293629" y="252466"/>
                  <a:pt x="340484" y="254932"/>
                  <a:pt x="340484" y="254932"/>
                </a:cubicBezTo>
                <a:cubicBezTo>
                  <a:pt x="351828" y="253452"/>
                  <a:pt x="349362" y="251972"/>
                  <a:pt x="352321" y="246054"/>
                </a:cubicBezTo>
                <a:cubicBezTo>
                  <a:pt x="355280" y="240136"/>
                  <a:pt x="357253" y="232244"/>
                  <a:pt x="358239" y="219421"/>
                </a:cubicBezTo>
                <a:cubicBezTo>
                  <a:pt x="359225" y="206598"/>
                  <a:pt x="357253" y="180458"/>
                  <a:pt x="358239" y="169114"/>
                </a:cubicBezTo>
                <a:cubicBezTo>
                  <a:pt x="359225" y="157770"/>
                  <a:pt x="363665" y="156291"/>
                  <a:pt x="364158" y="151359"/>
                </a:cubicBezTo>
                <a:cubicBezTo>
                  <a:pt x="364651" y="146427"/>
                  <a:pt x="362678" y="143961"/>
                  <a:pt x="361198" y="139522"/>
                </a:cubicBezTo>
                <a:cubicBezTo>
                  <a:pt x="359718" y="135083"/>
                  <a:pt x="357253" y="123740"/>
                  <a:pt x="355280" y="124726"/>
                </a:cubicBezTo>
                <a:cubicBezTo>
                  <a:pt x="353307" y="125712"/>
                  <a:pt x="354293" y="140508"/>
                  <a:pt x="349361" y="145440"/>
                </a:cubicBezTo>
                <a:cubicBezTo>
                  <a:pt x="344429" y="150372"/>
                  <a:pt x="325688" y="154318"/>
                  <a:pt x="325688" y="154318"/>
                </a:cubicBezTo>
                <a:cubicBezTo>
                  <a:pt x="321743" y="153825"/>
                  <a:pt x="325688" y="142481"/>
                  <a:pt x="325688" y="142481"/>
                </a:cubicBezTo>
                <a:cubicBezTo>
                  <a:pt x="325688" y="136563"/>
                  <a:pt x="327168" y="125219"/>
                  <a:pt x="325688" y="118807"/>
                </a:cubicBezTo>
                <a:cubicBezTo>
                  <a:pt x="324208" y="112395"/>
                  <a:pt x="316810" y="104011"/>
                  <a:pt x="316810" y="104011"/>
                </a:cubicBezTo>
                <a:cubicBezTo>
                  <a:pt x="312371" y="102038"/>
                  <a:pt x="306946" y="107463"/>
                  <a:pt x="299055" y="106970"/>
                </a:cubicBezTo>
                <a:cubicBezTo>
                  <a:pt x="291164" y="106477"/>
                  <a:pt x="276860" y="106970"/>
                  <a:pt x="269462" y="101052"/>
                </a:cubicBezTo>
                <a:cubicBezTo>
                  <a:pt x="262064" y="95134"/>
                  <a:pt x="260584" y="75899"/>
                  <a:pt x="254666" y="71460"/>
                </a:cubicBezTo>
                <a:cubicBezTo>
                  <a:pt x="248748" y="67021"/>
                  <a:pt x="233952" y="74419"/>
                  <a:pt x="233952" y="74419"/>
                </a:cubicBezTo>
                <a:cubicBezTo>
                  <a:pt x="229513" y="75898"/>
                  <a:pt x="231979" y="84283"/>
                  <a:pt x="228033" y="80337"/>
                </a:cubicBezTo>
                <a:cubicBezTo>
                  <a:pt x="224087" y="76391"/>
                  <a:pt x="217183" y="59129"/>
                  <a:pt x="210278" y="50745"/>
                </a:cubicBezTo>
                <a:cubicBezTo>
                  <a:pt x="203373" y="42361"/>
                  <a:pt x="193509" y="36442"/>
                  <a:pt x="186604" y="30031"/>
                </a:cubicBezTo>
                <a:cubicBezTo>
                  <a:pt x="179699" y="23620"/>
                  <a:pt x="176247" y="16221"/>
                  <a:pt x="168849" y="12275"/>
                </a:cubicBezTo>
                <a:cubicBezTo>
                  <a:pt x="161451" y="8329"/>
                  <a:pt x="150107" y="8330"/>
                  <a:pt x="142216" y="6357"/>
                </a:cubicBezTo>
                <a:cubicBezTo>
                  <a:pt x="134325" y="4384"/>
                  <a:pt x="128406" y="1424"/>
                  <a:pt x="121501" y="438"/>
                </a:cubicBezTo>
                <a:cubicBezTo>
                  <a:pt x="114596" y="-548"/>
                  <a:pt x="100787" y="438"/>
                  <a:pt x="100787" y="438"/>
                </a:cubicBezTo>
                <a:cubicBezTo>
                  <a:pt x="96348" y="1424"/>
                  <a:pt x="97334" y="2904"/>
                  <a:pt x="94868" y="6357"/>
                </a:cubicBezTo>
                <a:cubicBezTo>
                  <a:pt x="92402" y="9809"/>
                  <a:pt x="88457" y="16221"/>
                  <a:pt x="85991" y="21153"/>
                </a:cubicBezTo>
                <a:cubicBezTo>
                  <a:pt x="83525" y="26085"/>
                  <a:pt x="80072" y="35949"/>
                  <a:pt x="80072" y="35949"/>
                </a:cubicBezTo>
                <a:cubicBezTo>
                  <a:pt x="79579" y="39895"/>
                  <a:pt x="83031" y="44827"/>
                  <a:pt x="83031" y="44827"/>
                </a:cubicBezTo>
                <a:cubicBezTo>
                  <a:pt x="84018" y="47786"/>
                  <a:pt x="87964" y="52224"/>
                  <a:pt x="85991" y="53704"/>
                </a:cubicBezTo>
                <a:cubicBezTo>
                  <a:pt x="84018" y="55183"/>
                  <a:pt x="76619" y="54197"/>
                  <a:pt x="71194" y="53704"/>
                </a:cubicBezTo>
                <a:cubicBezTo>
                  <a:pt x="65769" y="53211"/>
                  <a:pt x="58371" y="47293"/>
                  <a:pt x="53439" y="50745"/>
                </a:cubicBezTo>
                <a:cubicBezTo>
                  <a:pt x="48507" y="54197"/>
                  <a:pt x="19408" y="68994"/>
                  <a:pt x="12010" y="83297"/>
                </a:cubicBezTo>
                <a:close/>
              </a:path>
            </a:pathLst>
          </a:custGeom>
          <a:noFill/>
          <a:ln w="6350">
            <a:solidFill>
              <a:srgbClr val="04961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3406098" y="3994600"/>
            <a:ext cx="396000" cy="3240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223982" y="814592"/>
            <a:ext cx="3161100" cy="1872000"/>
            <a:chOff x="8291217" y="680122"/>
            <a:chExt cx="3161100" cy="1872000"/>
          </a:xfrm>
        </p:grpSpPr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45633" y="719095"/>
              <a:ext cx="2122865" cy="1656000"/>
            </a:xfrm>
            <a:prstGeom prst="rect">
              <a:avLst/>
            </a:prstGeom>
            <a:ln>
              <a:noFill/>
              <a:prstDash val="dash"/>
            </a:ln>
          </p:spPr>
        </p:pic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7748" y="1802628"/>
              <a:ext cx="199068" cy="288000"/>
            </a:xfrm>
            <a:prstGeom prst="rect">
              <a:avLst/>
            </a:prstGeom>
          </p:spPr>
        </p:pic>
        <p:grpSp>
          <p:nvGrpSpPr>
            <p:cNvPr id="85" name="Группа 84"/>
            <p:cNvGrpSpPr/>
            <p:nvPr/>
          </p:nvGrpSpPr>
          <p:grpSpPr>
            <a:xfrm>
              <a:off x="9644327" y="2197384"/>
              <a:ext cx="1807990" cy="246221"/>
              <a:chOff x="1954206" y="4644000"/>
              <a:chExt cx="1661947" cy="246221"/>
            </a:xfrm>
          </p:grpSpPr>
          <p:grpSp>
            <p:nvGrpSpPr>
              <p:cNvPr id="86" name="Группа 85"/>
              <p:cNvGrpSpPr>
                <a:grpSpLocks/>
              </p:cNvGrpSpPr>
              <p:nvPr/>
            </p:nvGrpSpPr>
            <p:grpSpPr>
              <a:xfrm>
                <a:off x="2153452" y="4844134"/>
                <a:ext cx="1188000" cy="36000"/>
                <a:chOff x="1061062" y="4748270"/>
                <a:chExt cx="2160306" cy="54000"/>
              </a:xfrm>
            </p:grpSpPr>
            <p:sp>
              <p:nvSpPr>
                <p:cNvPr id="91" name="Прямоугольник 90"/>
                <p:cNvSpPr/>
                <p:nvPr/>
              </p:nvSpPr>
              <p:spPr>
                <a:xfrm>
                  <a:off x="1779663" y="4748270"/>
                  <a:ext cx="720000" cy="5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Прямоугольник 91"/>
                <p:cNvSpPr/>
                <p:nvPr/>
              </p:nvSpPr>
              <p:spPr>
                <a:xfrm>
                  <a:off x="2501368" y="4748270"/>
                  <a:ext cx="720000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Прямоугольник 92"/>
                <p:cNvSpPr/>
                <p:nvPr/>
              </p:nvSpPr>
              <p:spPr>
                <a:xfrm>
                  <a:off x="1061062" y="4748270"/>
                  <a:ext cx="360000" cy="5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Прямоугольник 93"/>
                <p:cNvSpPr/>
                <p:nvPr/>
              </p:nvSpPr>
              <p:spPr>
                <a:xfrm>
                  <a:off x="1420363" y="4748270"/>
                  <a:ext cx="360000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7" name="Прямоугольник 86"/>
              <p:cNvSpPr/>
              <p:nvPr/>
            </p:nvSpPr>
            <p:spPr>
              <a:xfrm>
                <a:off x="2426982" y="4644000"/>
                <a:ext cx="234584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Прямоугольник 87"/>
              <p:cNvSpPr/>
              <p:nvPr/>
            </p:nvSpPr>
            <p:spPr>
              <a:xfrm>
                <a:off x="1954206" y="4644000"/>
                <a:ext cx="36425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>
                <a:off x="2719903" y="4644000"/>
                <a:ext cx="36425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3061815" y="4644000"/>
                <a:ext cx="55433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400 km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8522027" y="680122"/>
              <a:ext cx="2858255" cy="187200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>
            <a:xfrm rot="16200000">
              <a:off x="8124825" y="1344730"/>
              <a:ext cx="5790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54°</a:t>
              </a:r>
              <a:r>
                <a:rPr lang="ru-RU" sz="1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СШ</a:t>
              </a:r>
              <a:endParaRPr lang="ar-SY" sz="1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7" name="Рисунок 9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16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563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4" grpId="0" animBg="1"/>
      <p:bldP spid="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" y="64327"/>
            <a:ext cx="979187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Сбор, преобразование, верификация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визуализация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данных </a:t>
            </a: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4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075" y="734141"/>
            <a:ext cx="1684800" cy="5760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8" y="700447"/>
            <a:ext cx="2094548" cy="57600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6" t="7333" r="7556" b="8001"/>
          <a:stretch/>
        </p:blipFill>
        <p:spPr>
          <a:xfrm>
            <a:off x="11169049" y="718791"/>
            <a:ext cx="577512" cy="57600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89" y="693550"/>
            <a:ext cx="1672264" cy="576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7682" y="1542887"/>
            <a:ext cx="11448000" cy="4962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Государственный </a:t>
            </a: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реестр лицензий на использование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подземных </a:t>
            </a: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природных ресурсов, их описание и координаты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месторождения. 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Государственный реестр подземных месторождений,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разрабатываемых </a:t>
            </a: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лицензии, их описание и </a:t>
            </a:r>
            <a:r>
              <a:rPr lang="ru-RU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местоположе-ние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Климатическое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зонирование.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Местоположение речных и морских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портов.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Описание и местоположение участков недр,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предоставленных </a:t>
            </a: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пользование, и лицензий на пользование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недра-ми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Реестр системообразующих предприятий, их описание и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местоположение.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Реестр федеральных автодорог и их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классификация.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Реестр, описание и местоположение металлургических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предприятий.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Реестр, описание и местоположение </a:t>
            </a:r>
            <a:r>
              <a:rPr lang="ru-RU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минералообрабатывающих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предприятий.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Реестр, описание и местоположение энергогенерирующих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компаний.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Статистические данные по использованию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земель.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Схемы и описание макрорегионов и их крупнейших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городов.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Схемы магистральных нефтепроводов компании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Транс-нефть.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Схемы магистральных трубопроводов и действующих ХПГ компании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Газпром.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Схемы российских железных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дорог.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1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Характеристики, описание и местоположение районов </a:t>
            </a: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вечной мерзлоты.</a:t>
            </a:r>
            <a:endParaRPr lang="ar-SY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9" t="-1" r="1915" b="36633"/>
          <a:stretch/>
        </p:blipFill>
        <p:spPr>
          <a:xfrm>
            <a:off x="3616509" y="696913"/>
            <a:ext cx="1854794" cy="54000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2" t="20507" r="10527" b="22973"/>
          <a:stretch/>
        </p:blipFill>
        <p:spPr>
          <a:xfrm>
            <a:off x="5598418" y="749710"/>
            <a:ext cx="1664215" cy="50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t="7821" r="9535" b="8145"/>
          <a:stretch/>
        </p:blipFill>
        <p:spPr>
          <a:xfrm>
            <a:off x="2839205" y="679907"/>
            <a:ext cx="605648" cy="612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444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" y="64327"/>
            <a:ext cx="979187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Сбор, преобразование, верификация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визуализация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данных </a:t>
            </a: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5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69" y="596040"/>
            <a:ext cx="9553771" cy="6120000"/>
          </a:xfrm>
          <a:prstGeom prst="rect">
            <a:avLst/>
          </a:prstGeom>
        </p:spPr>
      </p:pic>
      <p:sp>
        <p:nvSpPr>
          <p:cNvPr id="159" name="Прямоугольник 158"/>
          <p:cNvSpPr/>
          <p:nvPr/>
        </p:nvSpPr>
        <p:spPr>
          <a:xfrm>
            <a:off x="9758711" y="681745"/>
            <a:ext cx="1980000" cy="2999039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grpSp>
        <p:nvGrpSpPr>
          <p:cNvPr id="160" name="Группа 159"/>
          <p:cNvGrpSpPr/>
          <p:nvPr/>
        </p:nvGrpSpPr>
        <p:grpSpPr>
          <a:xfrm>
            <a:off x="9879194" y="798807"/>
            <a:ext cx="1736260" cy="2772000"/>
            <a:chOff x="9683670" y="3744000"/>
            <a:chExt cx="1736260" cy="2772000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9683670" y="4320000"/>
              <a:ext cx="1728000" cy="468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Генерация наборов КК сценариев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Прямоугольник 161"/>
            <p:cNvSpPr/>
            <p:nvPr/>
          </p:nvSpPr>
          <p:spPr>
            <a:xfrm>
              <a:off x="9691930" y="4896000"/>
              <a:ext cx="1728000" cy="468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Обработка данных по правилам перехода СА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9691930" y="5521334"/>
              <a:ext cx="1728000" cy="369332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Смоделированные карты пригодности</a:t>
              </a:r>
            </a:p>
          </p:txBody>
        </p:sp>
        <p:sp>
          <p:nvSpPr>
            <p:cNvPr id="164" name="Скругленный прямоугольник 163"/>
            <p:cNvSpPr/>
            <p:nvPr/>
          </p:nvSpPr>
          <p:spPr>
            <a:xfrm>
              <a:off x="9696355" y="6048000"/>
              <a:ext cx="1723575" cy="468000"/>
            </a:xfrm>
            <a:prstGeom prst="roundRect">
              <a:avLst>
                <a:gd name="adj" fmla="val 11802"/>
              </a:avLst>
            </a:prstGeom>
            <a:solidFill>
              <a:schemeClr val="bg1">
                <a:lumMod val="65000"/>
                <a:lumOff val="3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ru-RU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Оценка </a:t>
              </a:r>
              <a:r>
                <a:rPr lang="ru-RU" sz="1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социально-экономических </a:t>
              </a:r>
              <a:r>
                <a:rPr lang="ru-RU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и </a:t>
              </a:r>
              <a:r>
                <a:rPr lang="ru-RU" sz="1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пространств. </a:t>
              </a:r>
              <a:r>
                <a:rPr lang="ru-RU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моделей</a:t>
              </a:r>
              <a:endParaRPr lang="ar-SY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9691930" y="3744000"/>
              <a:ext cx="1728000" cy="4680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  <a:prstDash val="dashDot"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Создание баз знаний и их калибровка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6" name="Рисунок 1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9" t="-1" r="1915" b="36633"/>
          <a:stretch/>
        </p:blipFill>
        <p:spPr>
          <a:xfrm>
            <a:off x="10406292" y="5665047"/>
            <a:ext cx="1483835" cy="432000"/>
          </a:xfrm>
          <a:prstGeom prst="rect">
            <a:avLst/>
          </a:prstGeom>
        </p:spPr>
      </p:pic>
      <p:pic>
        <p:nvPicPr>
          <p:cNvPr id="167" name="Рисунок 16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2" t="20507" r="10527" b="22973"/>
          <a:stretch/>
        </p:blipFill>
        <p:spPr>
          <a:xfrm>
            <a:off x="10375539" y="6202312"/>
            <a:ext cx="1545343" cy="468000"/>
          </a:xfrm>
          <a:prstGeom prst="rect">
            <a:avLst/>
          </a:prstGeom>
        </p:spPr>
      </p:pic>
      <p:pic>
        <p:nvPicPr>
          <p:cNvPr id="168" name="Рисунок 16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t="7821" r="9535" b="8145"/>
          <a:stretch/>
        </p:blipFill>
        <p:spPr>
          <a:xfrm>
            <a:off x="9832451" y="6202312"/>
            <a:ext cx="427518" cy="432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067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711" b="1038"/>
          <a:stretch/>
        </p:blipFill>
        <p:spPr>
          <a:xfrm>
            <a:off x="478394" y="2684245"/>
            <a:ext cx="3159749" cy="2465348"/>
          </a:xfrm>
          <a:prstGeom prst="rect">
            <a:avLst/>
          </a:prstGeom>
        </p:spPr>
      </p:pic>
      <p:grpSp>
        <p:nvGrpSpPr>
          <p:cNvPr id="50" name="Группа 49"/>
          <p:cNvGrpSpPr>
            <a:grpSpLocks noChangeAspect="1"/>
          </p:cNvGrpSpPr>
          <p:nvPr/>
        </p:nvGrpSpPr>
        <p:grpSpPr>
          <a:xfrm>
            <a:off x="478396" y="2678586"/>
            <a:ext cx="3193292" cy="2483999"/>
            <a:chOff x="2109978" y="1589827"/>
            <a:chExt cx="4802305" cy="3735627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979" y="3098582"/>
              <a:ext cx="3732367" cy="2226872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75"/>
            <a:stretch/>
          </p:blipFill>
          <p:spPr>
            <a:xfrm>
              <a:off x="2109978" y="1590219"/>
              <a:ext cx="3732366" cy="1514838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22"/>
            <a:stretch/>
          </p:blipFill>
          <p:spPr>
            <a:xfrm rot="5400000">
              <a:off x="4508548" y="2918457"/>
              <a:ext cx="3732365" cy="1075105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125" y="64329"/>
            <a:ext cx="979187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Преобразование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данных с учётом драйверов развития региона </a:t>
            </a: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6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683979" y="2913166"/>
            <a:ext cx="760278" cy="783547"/>
            <a:chOff x="1221745" y="4486473"/>
            <a:chExt cx="760278" cy="783547"/>
          </a:xfrm>
        </p:grpSpPr>
        <p:cxnSp>
          <p:nvCxnSpPr>
            <p:cNvPr id="14" name="Прямая со стрелкой 13"/>
            <p:cNvCxnSpPr/>
            <p:nvPr/>
          </p:nvCxnSpPr>
          <p:spPr>
            <a:xfrm flipH="1">
              <a:off x="1842805" y="4516916"/>
              <a:ext cx="0" cy="47512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Прямоугольник 15"/>
            <p:cNvSpPr/>
            <p:nvPr/>
          </p:nvSpPr>
          <p:spPr>
            <a:xfrm>
              <a:off x="1221745" y="5008410"/>
              <a:ext cx="54053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 </a:t>
              </a:r>
              <a:r>
                <a:rPr lang="ru-RU" sz="11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км</a:t>
              </a:r>
              <a:endParaRPr lang="ar-SY" sz="11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 rot="16200000">
              <a:off x="1580951" y="4625935"/>
              <a:ext cx="54053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 </a:t>
              </a:r>
              <a:r>
                <a:rPr lang="ru-RU" sz="11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км</a:t>
              </a:r>
              <a:endParaRPr lang="ar-SY" sz="11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3730803" y="2969508"/>
            <a:ext cx="468000" cy="468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2591560" y="2970285"/>
            <a:ext cx="137324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591560" y="3010241"/>
            <a:ext cx="1145138" cy="42587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>
            <a:spLocks/>
          </p:cNvSpPr>
          <p:nvPr/>
        </p:nvSpPr>
        <p:spPr>
          <a:xfrm>
            <a:off x="2549647" y="2970904"/>
            <a:ext cx="54000" cy="54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4407882" y="1295116"/>
            <a:ext cx="6951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Аналитические исследования: </a:t>
            </a:r>
          </a:p>
          <a:p>
            <a:r>
              <a:rPr lang="ru-RU" sz="16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ведущих и влияющих факторов развития территории</a:t>
            </a:r>
            <a:endParaRPr lang="ru-RU" sz="16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4460706" y="2307888"/>
            <a:ext cx="5580000" cy="346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16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продуктов питания и напитков</a:t>
            </a:r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61950" indent="-36195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Электроснабжение;</a:t>
            </a:r>
          </a:p>
          <a:p>
            <a:pPr marL="361950" indent="-36195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Газоснабжение;</a:t>
            </a:r>
          </a:p>
          <a:p>
            <a:pPr marL="361950" indent="-36195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</a:t>
            </a:r>
            <a:r>
              <a:rPr lang="ru-RU" sz="16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1600" dirty="0" smtClean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Машиностроение</a:t>
            </a:r>
            <a:r>
              <a:rPr lang="ru-RU" sz="16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1600" dirty="0" smtClean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Электрическое </a:t>
            </a:r>
            <a:r>
              <a:rPr lang="ru-RU" sz="16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оптическое приборостроение; </a:t>
            </a:r>
            <a:endParaRPr lang="ru-RU" sz="1600" dirty="0" smtClean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Горная промышленность</a:t>
            </a:r>
            <a:r>
              <a:rPr lang="ru-RU" sz="16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1600" dirty="0" smtClean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Химическое </a:t>
            </a:r>
            <a:r>
              <a:rPr lang="ru-RU" sz="16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производство; </a:t>
            </a:r>
            <a:endParaRPr lang="ru-RU" sz="1600" dirty="0" smtClean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16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электрических двигателей и </a:t>
            </a:r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транс-</a:t>
            </a:r>
          </a:p>
          <a:p>
            <a:pPr marL="363538" indent="-363538" algn="just">
              <a:lnSpc>
                <a:spcPct val="114000"/>
              </a:lnSpc>
            </a:pPr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портного </a:t>
            </a:r>
            <a:r>
              <a:rPr lang="ru-RU" sz="16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оборудования; </a:t>
            </a:r>
            <a:endParaRPr lang="ru-RU" sz="1600" dirty="0" smtClean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 Цветная и чёрная металлургия;</a:t>
            </a:r>
          </a:p>
          <a:p>
            <a:pPr algn="just">
              <a:lnSpc>
                <a:spcPct val="114000"/>
              </a:lnSpc>
            </a:pPr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 Транспорт.</a:t>
            </a:r>
            <a:endParaRPr lang="ru-RU" sz="16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Правая фигурная скобка 102"/>
          <p:cNvSpPr/>
          <p:nvPr/>
        </p:nvSpPr>
        <p:spPr>
          <a:xfrm>
            <a:off x="9509805" y="2307888"/>
            <a:ext cx="563511" cy="3460947"/>
          </a:xfrm>
          <a:prstGeom prst="rightBrace">
            <a:avLst>
              <a:gd name="adj1" fmla="val 29838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104" name="Прямоугольник 103"/>
          <p:cNvSpPr/>
          <p:nvPr/>
        </p:nvSpPr>
        <p:spPr>
          <a:xfrm>
            <a:off x="9897871" y="3149347"/>
            <a:ext cx="20351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</a:p>
          <a:p>
            <a:pPr algn="ctr"/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слоёв СБГД, </a:t>
            </a:r>
          </a:p>
          <a:p>
            <a:pPr algn="ctr"/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калибровка </a:t>
            </a:r>
          </a:p>
          <a:p>
            <a:pPr algn="ctr"/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параметров </a:t>
            </a:r>
          </a:p>
          <a:p>
            <a:pPr algn="ctr"/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базы знаний,</a:t>
            </a:r>
          </a:p>
          <a:p>
            <a:pPr algn="ctr"/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формирование </a:t>
            </a:r>
          </a:p>
          <a:p>
            <a:pPr algn="ctr"/>
            <a:r>
              <a:rPr lang="ru-RU" sz="1600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сценариев</a:t>
            </a:r>
            <a:endParaRPr lang="ar-SY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7748" y="2918564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28" name="Прямоугольник 27"/>
          <p:cNvSpPr/>
          <p:nvPr/>
        </p:nvSpPr>
        <p:spPr>
          <a:xfrm>
            <a:off x="1190337" y="3273698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31" name="Прямоугольник 30"/>
          <p:cNvSpPr/>
          <p:nvPr/>
        </p:nvSpPr>
        <p:spPr>
          <a:xfrm>
            <a:off x="2552716" y="3741710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32" name="Прямоугольник 31"/>
          <p:cNvSpPr/>
          <p:nvPr/>
        </p:nvSpPr>
        <p:spPr>
          <a:xfrm>
            <a:off x="952318" y="3744030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33" name="Прямоугольник 32"/>
          <p:cNvSpPr/>
          <p:nvPr/>
        </p:nvSpPr>
        <p:spPr>
          <a:xfrm>
            <a:off x="1187479" y="4511038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34" name="Прямоугольник 33"/>
          <p:cNvSpPr/>
          <p:nvPr/>
        </p:nvSpPr>
        <p:spPr>
          <a:xfrm>
            <a:off x="2017412" y="3860800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35" name="Прямоугольник 34"/>
          <p:cNvSpPr/>
          <p:nvPr/>
        </p:nvSpPr>
        <p:spPr>
          <a:xfrm>
            <a:off x="2432146" y="3800745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36" name="Прямоугольник 35"/>
          <p:cNvSpPr/>
          <p:nvPr/>
        </p:nvSpPr>
        <p:spPr>
          <a:xfrm>
            <a:off x="1485805" y="3862252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37" name="Прямоугольник 36"/>
          <p:cNvSpPr/>
          <p:nvPr/>
        </p:nvSpPr>
        <p:spPr>
          <a:xfrm>
            <a:off x="3022010" y="3979992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38" name="Прямоугольник 37"/>
          <p:cNvSpPr/>
          <p:nvPr/>
        </p:nvSpPr>
        <p:spPr>
          <a:xfrm>
            <a:off x="2490361" y="4038179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39" name="Прямоугольник 38"/>
          <p:cNvSpPr/>
          <p:nvPr/>
        </p:nvSpPr>
        <p:spPr>
          <a:xfrm>
            <a:off x="2552597" y="4451620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40" name="Прямоугольник 39"/>
          <p:cNvSpPr/>
          <p:nvPr/>
        </p:nvSpPr>
        <p:spPr>
          <a:xfrm>
            <a:off x="2607907" y="3980252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41" name="Прямоугольник 40"/>
          <p:cNvSpPr/>
          <p:nvPr/>
        </p:nvSpPr>
        <p:spPr>
          <a:xfrm>
            <a:off x="2668201" y="4155716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42" name="Прямоугольник 41"/>
          <p:cNvSpPr/>
          <p:nvPr/>
        </p:nvSpPr>
        <p:spPr>
          <a:xfrm>
            <a:off x="1781598" y="3799286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43" name="Прямоугольник 42"/>
          <p:cNvSpPr/>
          <p:nvPr/>
        </p:nvSpPr>
        <p:spPr>
          <a:xfrm>
            <a:off x="2727983" y="4039772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44" name="Прямоугольник 43"/>
          <p:cNvSpPr/>
          <p:nvPr/>
        </p:nvSpPr>
        <p:spPr>
          <a:xfrm>
            <a:off x="1781230" y="4687046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45" name="Прямоугольник 44"/>
          <p:cNvSpPr/>
          <p:nvPr/>
        </p:nvSpPr>
        <p:spPr>
          <a:xfrm>
            <a:off x="3256724" y="4629910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46" name="Прямоугольник 45"/>
          <p:cNvSpPr/>
          <p:nvPr/>
        </p:nvSpPr>
        <p:spPr>
          <a:xfrm>
            <a:off x="2961015" y="3742459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47" name="Прямоугольник 46"/>
          <p:cNvSpPr/>
          <p:nvPr/>
        </p:nvSpPr>
        <p:spPr>
          <a:xfrm>
            <a:off x="2551141" y="4219645"/>
            <a:ext cx="54000" cy="54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541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00" grpId="0"/>
      <p:bldP spid="101" grpId="0"/>
      <p:bldP spid="103" grpId="0" animBg="1"/>
      <p:bldP spid="104" grpId="0"/>
      <p:bldP spid="2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" y="64328"/>
            <a:ext cx="979187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Преобразование данных: создание специальной базы данных</a:t>
            </a: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7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95532" y="6482642"/>
            <a:ext cx="105207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Musikhin</a:t>
            </a:r>
            <a:r>
              <a:rPr lang="en-US" sz="1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Igor</a:t>
            </a:r>
            <a:r>
              <a:rPr lang="en-US" sz="1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Karpik</a:t>
            </a:r>
            <a:r>
              <a:rPr lang="en-US" sz="1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Alexander P</a:t>
            </a:r>
            <a:r>
              <a:rPr lang="en-US" sz="1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(2022): Socio-Economic Development of Asian Russia – datasets for Khabarovsk and Primorsky Krais. </a:t>
            </a:r>
            <a:r>
              <a:rPr lang="en-US" sz="10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figshare</a:t>
            </a:r>
            <a:r>
              <a:rPr lang="en-US" sz="1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Dataset. https://doi.org/10.6084/m9.figshare.20416599.v1</a:t>
            </a:r>
            <a:endParaRPr lang="ar-SY" sz="1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756757" y="1038964"/>
            <a:ext cx="8958876" cy="2423243"/>
            <a:chOff x="335085" y="1015518"/>
            <a:chExt cx="8958876" cy="2423243"/>
          </a:xfrm>
        </p:grpSpPr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5085" y="1059900"/>
              <a:ext cx="3257550" cy="2362200"/>
            </a:xfrm>
            <a:prstGeom prst="rect">
              <a:avLst/>
            </a:prstGeom>
          </p:spPr>
        </p:pic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79305" y="1134761"/>
              <a:ext cx="3169338" cy="2304000"/>
            </a:xfrm>
            <a:prstGeom prst="rect">
              <a:avLst/>
            </a:prstGeom>
          </p:spPr>
        </p:pic>
        <p:grpSp>
          <p:nvGrpSpPr>
            <p:cNvPr id="96" name="Группа 95"/>
            <p:cNvGrpSpPr/>
            <p:nvPr/>
          </p:nvGrpSpPr>
          <p:grpSpPr>
            <a:xfrm>
              <a:off x="7491865" y="1078381"/>
              <a:ext cx="1802096" cy="2286842"/>
              <a:chOff x="4404790" y="26441"/>
              <a:chExt cx="1802096" cy="2286842"/>
            </a:xfrm>
          </p:grpSpPr>
          <p:sp>
            <p:nvSpPr>
              <p:cNvPr id="102" name="Прямоугольник 101"/>
              <p:cNvSpPr/>
              <p:nvPr/>
            </p:nvSpPr>
            <p:spPr>
              <a:xfrm>
                <a:off x="4408740" y="26441"/>
                <a:ext cx="69762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Легенда</a:t>
                </a:r>
                <a:endParaRPr lang="ar-SY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Прямоугольник 102"/>
              <p:cNvSpPr/>
              <p:nvPr/>
            </p:nvSpPr>
            <p:spPr>
              <a:xfrm>
                <a:off x="4404790" y="214202"/>
                <a:ext cx="1802096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Суммарная протяжённость</a:t>
                </a:r>
              </a:p>
              <a:p>
                <a:r>
                  <a:rPr lang="ru-RU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автодорог с твёрдым </a:t>
                </a:r>
              </a:p>
              <a:p>
                <a:r>
                  <a:rPr lang="ru-RU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покрытием</a:t>
                </a:r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ru-RU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км</a:t>
                </a:r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Прямоугольник 103"/>
              <p:cNvSpPr/>
              <p:nvPr/>
            </p:nvSpPr>
            <p:spPr>
              <a:xfrm>
                <a:off x="4505499" y="762082"/>
                <a:ext cx="252000" cy="144000"/>
              </a:xfrm>
              <a:prstGeom prst="rect">
                <a:avLst/>
              </a:prstGeom>
              <a:solidFill>
                <a:srgbClr val="B1651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>
                <a:off x="4762750" y="714359"/>
                <a:ext cx="587195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300 &lt;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Прямоугольник 105"/>
              <p:cNvSpPr/>
              <p:nvPr/>
            </p:nvSpPr>
            <p:spPr>
              <a:xfrm>
                <a:off x="4502420" y="990272"/>
                <a:ext cx="252000" cy="144000"/>
              </a:xfrm>
              <a:prstGeom prst="rect">
                <a:avLst/>
              </a:prstGeom>
              <a:solidFill>
                <a:srgbClr val="C77123">
                  <a:alpha val="8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Прямоугольник 106"/>
              <p:cNvSpPr/>
              <p:nvPr/>
            </p:nvSpPr>
            <p:spPr>
              <a:xfrm>
                <a:off x="4756201" y="935696"/>
                <a:ext cx="72167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250 - 300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Прямоугольник 107"/>
              <p:cNvSpPr/>
              <p:nvPr/>
            </p:nvSpPr>
            <p:spPr>
              <a:xfrm>
                <a:off x="4500933" y="1217072"/>
                <a:ext cx="252000" cy="144000"/>
              </a:xfrm>
              <a:prstGeom prst="rect">
                <a:avLst/>
              </a:prstGeom>
              <a:solidFill>
                <a:srgbClr val="E0944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Прямоугольник 108"/>
              <p:cNvSpPr/>
              <p:nvPr/>
            </p:nvSpPr>
            <p:spPr>
              <a:xfrm>
                <a:off x="4758102" y="1164005"/>
                <a:ext cx="72167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00 - 250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Прямоугольник 109"/>
              <p:cNvSpPr/>
              <p:nvPr/>
            </p:nvSpPr>
            <p:spPr>
              <a:xfrm>
                <a:off x="4500196" y="1443872"/>
                <a:ext cx="252000" cy="144000"/>
              </a:xfrm>
              <a:prstGeom prst="rect">
                <a:avLst/>
              </a:prstGeom>
              <a:solidFill>
                <a:srgbClr val="E0944E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>
                <a:off x="4756801" y="1390220"/>
                <a:ext cx="72167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150 - </a:t>
                </a:r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Прямоугольник 111"/>
              <p:cNvSpPr/>
              <p:nvPr/>
            </p:nvSpPr>
            <p:spPr>
              <a:xfrm>
                <a:off x="4502350" y="1670672"/>
                <a:ext cx="252000" cy="144000"/>
              </a:xfrm>
              <a:prstGeom prst="rect">
                <a:avLst/>
              </a:prstGeom>
              <a:solidFill>
                <a:srgbClr val="E9B483">
                  <a:alpha val="49804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Прямоугольник 112"/>
              <p:cNvSpPr/>
              <p:nvPr/>
            </p:nvSpPr>
            <p:spPr>
              <a:xfrm>
                <a:off x="4754662" y="1623842"/>
                <a:ext cx="72167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100 - 150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Прямоугольник 113"/>
              <p:cNvSpPr/>
              <p:nvPr/>
            </p:nvSpPr>
            <p:spPr>
              <a:xfrm>
                <a:off x="4500272" y="1897472"/>
                <a:ext cx="252000" cy="144000"/>
              </a:xfrm>
              <a:prstGeom prst="rect">
                <a:avLst/>
              </a:prstGeom>
              <a:solidFill>
                <a:srgbClr val="F7E4D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Прямоугольник 114"/>
              <p:cNvSpPr/>
              <p:nvPr/>
            </p:nvSpPr>
            <p:spPr>
              <a:xfrm>
                <a:off x="4826344" y="1855109"/>
                <a:ext cx="65114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50 - 100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Прямоугольник 115"/>
              <p:cNvSpPr/>
              <p:nvPr/>
            </p:nvSpPr>
            <p:spPr>
              <a:xfrm>
                <a:off x="4500271" y="2124272"/>
                <a:ext cx="252000" cy="144000"/>
              </a:xfrm>
              <a:prstGeom prst="rect">
                <a:avLst/>
              </a:prstGeom>
              <a:solidFill>
                <a:srgbClr val="FBF0E5">
                  <a:alpha val="8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Прямоугольник 116"/>
              <p:cNvSpPr/>
              <p:nvPr/>
            </p:nvSpPr>
            <p:spPr>
              <a:xfrm>
                <a:off x="4992905" y="2067062"/>
                <a:ext cx="43633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&lt; 50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8" name="Стрелка вправо 97"/>
            <p:cNvSpPr/>
            <p:nvPr/>
          </p:nvSpPr>
          <p:spPr>
            <a:xfrm>
              <a:off x="3706183" y="2042212"/>
              <a:ext cx="432000" cy="226800"/>
            </a:xfrm>
            <a:prstGeom prst="rightArrow">
              <a:avLst>
                <a:gd name="adj1" fmla="val 50000"/>
                <a:gd name="adj2" fmla="val 8689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9" name="Группа 98"/>
            <p:cNvGrpSpPr/>
            <p:nvPr/>
          </p:nvGrpSpPr>
          <p:grpSpPr>
            <a:xfrm>
              <a:off x="2051550" y="1015518"/>
              <a:ext cx="1935145" cy="433982"/>
              <a:chOff x="4404790" y="26441"/>
              <a:chExt cx="1935145" cy="433982"/>
            </a:xfrm>
          </p:grpSpPr>
          <p:sp>
            <p:nvSpPr>
              <p:cNvPr id="100" name="Прямоугольник 99"/>
              <p:cNvSpPr/>
              <p:nvPr/>
            </p:nvSpPr>
            <p:spPr>
              <a:xfrm>
                <a:off x="4408740" y="26441"/>
                <a:ext cx="69762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Легенда</a:t>
                </a:r>
                <a:endParaRPr lang="ar-SY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Прямоугольник 100"/>
              <p:cNvSpPr/>
              <p:nvPr/>
            </p:nvSpPr>
            <p:spPr>
              <a:xfrm>
                <a:off x="4404790" y="214202"/>
                <a:ext cx="193514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Дорожно-транспортная сеть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Группа 8"/>
          <p:cNvGrpSpPr/>
          <p:nvPr/>
        </p:nvGrpSpPr>
        <p:grpSpPr>
          <a:xfrm>
            <a:off x="1783399" y="3728002"/>
            <a:ext cx="9138585" cy="2380625"/>
            <a:chOff x="326558" y="3505265"/>
            <a:chExt cx="9138585" cy="2380625"/>
          </a:xfrm>
        </p:grpSpPr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6558" y="3505265"/>
              <a:ext cx="3219450" cy="2352675"/>
            </a:xfrm>
            <a:prstGeom prst="rect">
              <a:avLst/>
            </a:prstGeom>
          </p:spPr>
        </p:pic>
        <p:pic>
          <p:nvPicPr>
            <p:cNvPr id="120" name="Рисунок 11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15400" y="3581890"/>
              <a:ext cx="3167584" cy="2304000"/>
            </a:xfrm>
            <a:prstGeom prst="rect">
              <a:avLst/>
            </a:prstGeom>
          </p:spPr>
        </p:pic>
        <p:grpSp>
          <p:nvGrpSpPr>
            <p:cNvPr id="122" name="Группа 121"/>
            <p:cNvGrpSpPr/>
            <p:nvPr/>
          </p:nvGrpSpPr>
          <p:grpSpPr>
            <a:xfrm>
              <a:off x="7458099" y="3527036"/>
              <a:ext cx="2007044" cy="2010610"/>
              <a:chOff x="3520825" y="3049386"/>
              <a:chExt cx="2007044" cy="2010610"/>
            </a:xfrm>
          </p:grpSpPr>
          <p:sp>
            <p:nvSpPr>
              <p:cNvPr id="128" name="Прямоугольник 127"/>
              <p:cNvSpPr/>
              <p:nvPr/>
            </p:nvSpPr>
            <p:spPr>
              <a:xfrm>
                <a:off x="3520825" y="3049386"/>
                <a:ext cx="69762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Легенда</a:t>
                </a:r>
                <a:endParaRPr lang="ar-SY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Прямоугольник 128"/>
              <p:cNvSpPr/>
              <p:nvPr/>
            </p:nvSpPr>
            <p:spPr>
              <a:xfrm>
                <a:off x="3554975" y="3272316"/>
                <a:ext cx="167225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Удалённость от речных</a:t>
                </a:r>
              </a:p>
              <a:p>
                <a:r>
                  <a:rPr lang="ru-RU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транспортных путей</a:t>
                </a:r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ru-RU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км</a:t>
                </a:r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Прямоугольник 129"/>
              <p:cNvSpPr/>
              <p:nvPr/>
            </p:nvSpPr>
            <p:spPr>
              <a:xfrm>
                <a:off x="3617584" y="3720748"/>
                <a:ext cx="252000" cy="144000"/>
              </a:xfrm>
              <a:prstGeom prst="rect">
                <a:avLst/>
              </a:prstGeom>
              <a:solidFill>
                <a:srgbClr val="0087D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Прямоугольник 130"/>
              <p:cNvSpPr/>
              <p:nvPr/>
            </p:nvSpPr>
            <p:spPr>
              <a:xfrm>
                <a:off x="4021074" y="3673025"/>
                <a:ext cx="46800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&lt; 10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Прямоугольник 131"/>
              <p:cNvSpPr/>
              <p:nvPr/>
            </p:nvSpPr>
            <p:spPr>
              <a:xfrm>
                <a:off x="3617584" y="3948938"/>
                <a:ext cx="252000" cy="144000"/>
              </a:xfrm>
              <a:prstGeom prst="rect">
                <a:avLst/>
              </a:prstGeom>
              <a:solidFill>
                <a:srgbClr val="0094E6">
                  <a:alpha val="8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Прямоугольник 132"/>
              <p:cNvSpPr/>
              <p:nvPr/>
            </p:nvSpPr>
            <p:spPr>
              <a:xfrm>
                <a:off x="3877348" y="3894362"/>
                <a:ext cx="58060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10 - 25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Прямоугольник 133"/>
              <p:cNvSpPr/>
              <p:nvPr/>
            </p:nvSpPr>
            <p:spPr>
              <a:xfrm>
                <a:off x="3616097" y="4175738"/>
                <a:ext cx="252000" cy="144000"/>
              </a:xfrm>
              <a:prstGeom prst="rect">
                <a:avLst/>
              </a:prstGeom>
              <a:solidFill>
                <a:srgbClr val="009CF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Прямоугольник 134"/>
              <p:cNvSpPr/>
              <p:nvPr/>
            </p:nvSpPr>
            <p:spPr>
              <a:xfrm>
                <a:off x="3882939" y="4122671"/>
                <a:ext cx="58060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25 - 40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Прямоугольник 135"/>
              <p:cNvSpPr/>
              <p:nvPr/>
            </p:nvSpPr>
            <p:spPr>
              <a:xfrm>
                <a:off x="3611026" y="4402538"/>
                <a:ext cx="252000" cy="144000"/>
              </a:xfrm>
              <a:prstGeom prst="rect">
                <a:avLst/>
              </a:prstGeom>
              <a:solidFill>
                <a:srgbClr val="05A6FF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Прямоугольник 136"/>
              <p:cNvSpPr/>
              <p:nvPr/>
            </p:nvSpPr>
            <p:spPr>
              <a:xfrm>
                <a:off x="3884270" y="4348886"/>
                <a:ext cx="58060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40 - 55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Прямоугольник 137"/>
              <p:cNvSpPr/>
              <p:nvPr/>
            </p:nvSpPr>
            <p:spPr>
              <a:xfrm>
                <a:off x="3610480" y="4629338"/>
                <a:ext cx="252000" cy="144000"/>
              </a:xfrm>
              <a:prstGeom prst="rect">
                <a:avLst/>
              </a:prstGeom>
              <a:solidFill>
                <a:srgbClr val="25B1FF">
                  <a:alpha val="49804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Прямоугольник 138"/>
              <p:cNvSpPr/>
              <p:nvPr/>
            </p:nvSpPr>
            <p:spPr>
              <a:xfrm>
                <a:off x="3880153" y="4582508"/>
                <a:ext cx="58060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55 - 70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Прямоугольник 139"/>
              <p:cNvSpPr/>
              <p:nvPr/>
            </p:nvSpPr>
            <p:spPr>
              <a:xfrm>
                <a:off x="3611102" y="4856138"/>
                <a:ext cx="252000" cy="144000"/>
              </a:xfrm>
              <a:prstGeom prst="rect">
                <a:avLst/>
              </a:prstGeom>
              <a:solidFill>
                <a:srgbClr val="47BDFF">
                  <a:alpha val="8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Прямоугольник 140"/>
              <p:cNvSpPr/>
              <p:nvPr/>
            </p:nvSpPr>
            <p:spPr>
              <a:xfrm>
                <a:off x="3876147" y="4813775"/>
                <a:ext cx="58060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70 - 85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Прямоугольник 141"/>
              <p:cNvSpPr/>
              <p:nvPr/>
            </p:nvSpPr>
            <p:spPr>
              <a:xfrm>
                <a:off x="4540137" y="3725648"/>
                <a:ext cx="252000" cy="144000"/>
              </a:xfrm>
              <a:prstGeom prst="rect">
                <a:avLst/>
              </a:prstGeom>
              <a:solidFill>
                <a:srgbClr val="5DC5FF">
                  <a:alpha val="8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Прямоугольник 142"/>
              <p:cNvSpPr/>
              <p:nvPr/>
            </p:nvSpPr>
            <p:spPr>
              <a:xfrm>
                <a:off x="4876007" y="3677106"/>
                <a:ext cx="65114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85 - 100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Прямоугольник 143"/>
              <p:cNvSpPr/>
              <p:nvPr/>
            </p:nvSpPr>
            <p:spPr>
              <a:xfrm>
                <a:off x="4540246" y="3952448"/>
                <a:ext cx="252000" cy="144000"/>
              </a:xfrm>
              <a:prstGeom prst="rect">
                <a:avLst/>
              </a:prstGeom>
              <a:solidFill>
                <a:srgbClr val="7DD1FF">
                  <a:alpha val="8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Прямоугольник 144"/>
              <p:cNvSpPr/>
              <p:nvPr/>
            </p:nvSpPr>
            <p:spPr>
              <a:xfrm>
                <a:off x="4803399" y="3901799"/>
                <a:ext cx="72167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100 - 115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Прямоугольник 145"/>
              <p:cNvSpPr/>
              <p:nvPr/>
            </p:nvSpPr>
            <p:spPr>
              <a:xfrm>
                <a:off x="4540138" y="4179248"/>
                <a:ext cx="252000" cy="144000"/>
              </a:xfrm>
              <a:prstGeom prst="rect">
                <a:avLst/>
              </a:prstGeom>
              <a:solidFill>
                <a:srgbClr val="9BDBFF">
                  <a:alpha val="8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</a:endParaRPr>
              </a:p>
            </p:txBody>
          </p:sp>
          <p:sp>
            <p:nvSpPr>
              <p:cNvPr id="147" name="Прямоугольник 146"/>
              <p:cNvSpPr/>
              <p:nvPr/>
            </p:nvSpPr>
            <p:spPr>
              <a:xfrm>
                <a:off x="4804778" y="4129775"/>
                <a:ext cx="72167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115 - 130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Прямоугольник 147"/>
              <p:cNvSpPr/>
              <p:nvPr/>
            </p:nvSpPr>
            <p:spPr>
              <a:xfrm>
                <a:off x="4540138" y="4406048"/>
                <a:ext cx="252000" cy="144000"/>
              </a:xfrm>
              <a:prstGeom prst="rect">
                <a:avLst/>
              </a:prstGeom>
              <a:solidFill>
                <a:srgbClr val="B9E6FF">
                  <a:alpha val="69804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</a:endParaRPr>
              </a:p>
            </p:txBody>
          </p:sp>
          <p:sp>
            <p:nvSpPr>
              <p:cNvPr id="149" name="Прямоугольник 148"/>
              <p:cNvSpPr/>
              <p:nvPr/>
            </p:nvSpPr>
            <p:spPr>
              <a:xfrm>
                <a:off x="4806197" y="4354962"/>
                <a:ext cx="72167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130 - 145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Прямоугольник 149"/>
              <p:cNvSpPr/>
              <p:nvPr/>
            </p:nvSpPr>
            <p:spPr>
              <a:xfrm>
                <a:off x="4540138" y="4632848"/>
                <a:ext cx="252000" cy="144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Y">
                  <a:solidFill>
                    <a:schemeClr val="bg1"/>
                  </a:solidFill>
                </a:endParaRPr>
              </a:p>
            </p:txBody>
          </p:sp>
          <p:sp>
            <p:nvSpPr>
              <p:cNvPr id="151" name="Прямоугольник 150"/>
              <p:cNvSpPr/>
              <p:nvPr/>
            </p:nvSpPr>
            <p:spPr>
              <a:xfrm>
                <a:off x="4809278" y="4585342"/>
                <a:ext cx="57338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145 &lt;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Стрелка вправо 123"/>
            <p:cNvSpPr/>
            <p:nvPr/>
          </p:nvSpPr>
          <p:spPr>
            <a:xfrm>
              <a:off x="3666310" y="4461920"/>
              <a:ext cx="432000" cy="226800"/>
            </a:xfrm>
            <a:prstGeom prst="rightArrow">
              <a:avLst>
                <a:gd name="adj1" fmla="val 50000"/>
                <a:gd name="adj2" fmla="val 8689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grpSp>
          <p:nvGrpSpPr>
            <p:cNvPr id="125" name="Группа 124"/>
            <p:cNvGrpSpPr/>
            <p:nvPr/>
          </p:nvGrpSpPr>
          <p:grpSpPr>
            <a:xfrm>
              <a:off x="1931661" y="3507478"/>
              <a:ext cx="976549" cy="433982"/>
              <a:chOff x="4404790" y="26441"/>
              <a:chExt cx="976549" cy="433982"/>
            </a:xfrm>
          </p:grpSpPr>
          <p:sp>
            <p:nvSpPr>
              <p:cNvPr id="126" name="Прямоугольник 125"/>
              <p:cNvSpPr/>
              <p:nvPr/>
            </p:nvSpPr>
            <p:spPr>
              <a:xfrm>
                <a:off x="4408740" y="26441"/>
                <a:ext cx="69762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Легенда</a:t>
                </a:r>
                <a:endParaRPr lang="ar-SY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Прямоугольник 126"/>
              <p:cNvSpPr/>
              <p:nvPr/>
            </p:nvSpPr>
            <p:spPr>
              <a:xfrm>
                <a:off x="4404790" y="214202"/>
                <a:ext cx="97654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Гидрография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" name="Группа 9"/>
          <p:cNvGrpSpPr/>
          <p:nvPr/>
        </p:nvGrpSpPr>
        <p:grpSpPr>
          <a:xfrm>
            <a:off x="548481" y="5752249"/>
            <a:ext cx="1882362" cy="606395"/>
            <a:chOff x="98319" y="6826806"/>
            <a:chExt cx="1882362" cy="606395"/>
          </a:xfrm>
        </p:grpSpPr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84" y="6826806"/>
              <a:ext cx="223952" cy="324000"/>
            </a:xfrm>
            <a:prstGeom prst="rect">
              <a:avLst/>
            </a:prstGeom>
          </p:spPr>
        </p:pic>
        <p:grpSp>
          <p:nvGrpSpPr>
            <p:cNvPr id="153" name="Группа 152"/>
            <p:cNvGrpSpPr/>
            <p:nvPr/>
          </p:nvGrpSpPr>
          <p:grpSpPr>
            <a:xfrm>
              <a:off x="98319" y="7186980"/>
              <a:ext cx="1882362" cy="246221"/>
              <a:chOff x="1813302" y="4644000"/>
              <a:chExt cx="1882362" cy="246221"/>
            </a:xfrm>
          </p:grpSpPr>
          <p:grpSp>
            <p:nvGrpSpPr>
              <p:cNvPr id="154" name="Группа 153"/>
              <p:cNvGrpSpPr>
                <a:grpSpLocks/>
              </p:cNvGrpSpPr>
              <p:nvPr/>
            </p:nvGrpSpPr>
            <p:grpSpPr>
              <a:xfrm>
                <a:off x="1930504" y="4844134"/>
                <a:ext cx="1409653" cy="36000"/>
                <a:chOff x="655656" y="4748270"/>
                <a:chExt cx="2563359" cy="54000"/>
              </a:xfrm>
            </p:grpSpPr>
            <p:sp>
              <p:nvSpPr>
                <p:cNvPr id="158" name="Прямоугольник 157"/>
                <p:cNvSpPr/>
                <p:nvPr/>
              </p:nvSpPr>
              <p:spPr>
                <a:xfrm>
                  <a:off x="1517344" y="4748270"/>
                  <a:ext cx="851030" cy="5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" name="Прямоугольник 158"/>
                <p:cNvSpPr/>
                <p:nvPr/>
              </p:nvSpPr>
              <p:spPr>
                <a:xfrm>
                  <a:off x="2367985" y="4748270"/>
                  <a:ext cx="851030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" name="Прямоугольник 159"/>
                <p:cNvSpPr/>
                <p:nvPr/>
              </p:nvSpPr>
              <p:spPr>
                <a:xfrm>
                  <a:off x="655656" y="4748270"/>
                  <a:ext cx="851026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55" name="Прямоугольник 154"/>
              <p:cNvSpPr/>
              <p:nvPr/>
            </p:nvSpPr>
            <p:spPr>
              <a:xfrm>
                <a:off x="1813302" y="4644000"/>
                <a:ext cx="25519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Прямоугольник 155"/>
              <p:cNvSpPr/>
              <p:nvPr/>
            </p:nvSpPr>
            <p:spPr>
              <a:xfrm>
                <a:off x="2202769" y="4644000"/>
                <a:ext cx="39626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Прямоугольник 156"/>
              <p:cNvSpPr/>
              <p:nvPr/>
            </p:nvSpPr>
            <p:spPr>
              <a:xfrm>
                <a:off x="2661407" y="4644000"/>
                <a:ext cx="103425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00       </a:t>
                </a:r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00 </a:t>
                </a:r>
                <a:r>
                  <a:rPr lang="ru-RU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км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7" name="Рисунок 7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3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998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Box 108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" y="64328"/>
            <a:ext cx="979187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Преобразование данных: создание специальной базы данных</a:t>
            </a: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8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95533" y="6482642"/>
            <a:ext cx="104187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Musikhin</a:t>
            </a:r>
            <a:r>
              <a:rPr lang="en-US" sz="1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Igor</a:t>
            </a:r>
            <a:r>
              <a:rPr lang="en-US" sz="1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Karpik</a:t>
            </a:r>
            <a:r>
              <a:rPr lang="en-US" sz="1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Alexander P</a:t>
            </a:r>
            <a:r>
              <a:rPr lang="en-US" sz="1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(2022): Socio-Economic Development of Asian Russia – datasets for Khabarovsk and Primorsky Krais. </a:t>
            </a:r>
            <a:r>
              <a:rPr lang="en-US" sz="10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figshare</a:t>
            </a:r>
            <a:r>
              <a:rPr lang="en-US" sz="1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Dataset. https://doi.org/10.6084/m9.figshare.20416599.v1</a:t>
            </a:r>
            <a:endParaRPr lang="ar-SY" sz="1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565131" y="1708586"/>
            <a:ext cx="4997919" cy="76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6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Специальная база </a:t>
            </a:r>
            <a:r>
              <a:rPr lang="ru-RU" sz="16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геоданных</a:t>
            </a:r>
            <a:r>
              <a:rPr lang="ru-RU" sz="1600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1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6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1,7 Мегабайт</a:t>
            </a:r>
            <a:r>
              <a:rPr lang="en-US" sz="1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72 189 </a:t>
            </a:r>
            <a:r>
              <a:rPr lang="ru-RU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записей</a:t>
            </a:r>
            <a:r>
              <a:rPr lang="ru-RU" sz="1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1 851 </a:t>
            </a:r>
            <a:r>
              <a:rPr lang="ru-RU" sz="1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геофрагмент</a:t>
            </a:r>
            <a:endParaRPr lang="ar-SY" sz="16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Группа 12"/>
          <p:cNvGrpSpPr>
            <a:grpSpLocks noChangeAspect="1"/>
          </p:cNvGrpSpPr>
          <p:nvPr/>
        </p:nvGrpSpPr>
        <p:grpSpPr>
          <a:xfrm>
            <a:off x="532823" y="2743292"/>
            <a:ext cx="5030227" cy="2268000"/>
            <a:chOff x="6123956" y="1484997"/>
            <a:chExt cx="4901144" cy="22098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7350" y="1484997"/>
              <a:ext cx="4857750" cy="2209800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6599620" y="1805399"/>
              <a:ext cx="1927131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АЗИАТСКАЯ РОССИЯ</a:t>
              </a: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ru-RU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Новосибирская область</a:t>
              </a:r>
              <a:endParaRPr lang="ar-SY" sz="600" dirty="0">
                <a:solidFill>
                  <a:schemeClr val="bg1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599620" y="1655297"/>
              <a:ext cx="1051891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Геофрагмент </a:t>
              </a: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- 10x10 </a:t>
              </a:r>
              <a:r>
                <a:rPr lang="ru-RU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км</a:t>
              </a:r>
              <a:endParaRPr lang="ar-SY" sz="600" dirty="0">
                <a:solidFill>
                  <a:schemeClr val="bg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9200558" y="1647593"/>
              <a:ext cx="434734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Номер</a:t>
              </a:r>
              <a:endParaRPr lang="ar-SY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9200558" y="1797640"/>
              <a:ext cx="383438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600" b="1" dirty="0" smtClean="0">
                  <a:solidFill>
                    <a:schemeClr val="bg1"/>
                  </a:solidFill>
                </a:rPr>
                <a:t>Ключ</a:t>
              </a:r>
              <a:endParaRPr lang="ar-SY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200558" y="1921560"/>
              <a:ext cx="554960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" b="1" dirty="0" smtClean="0">
                  <a:solidFill>
                    <a:schemeClr val="bg1"/>
                  </a:solidFill>
                </a:rPr>
                <a:t>Периметр</a:t>
              </a:r>
              <a:endParaRPr lang="ar-SY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9200558" y="2057175"/>
              <a:ext cx="519694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" b="1" dirty="0" smtClean="0">
                  <a:solidFill>
                    <a:schemeClr val="bg1"/>
                  </a:solidFill>
                </a:rPr>
                <a:t>Площадь</a:t>
              </a:r>
              <a:endParaRPr lang="ar-SY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9689552" y="1647593"/>
              <a:ext cx="444352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234258</a:t>
              </a:r>
              <a:endParaRPr lang="ar-SY" sz="600" dirty="0">
                <a:solidFill>
                  <a:schemeClr val="bg1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9690809" y="1794313"/>
              <a:ext cx="668773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S0000005700</a:t>
              </a:r>
              <a:endParaRPr lang="ar-SY" sz="600" dirty="0">
                <a:solidFill>
                  <a:schemeClr val="bg1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0197136" y="1647219"/>
              <a:ext cx="325730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Код</a:t>
              </a:r>
              <a:endParaRPr lang="ar-SY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0492847" y="1647219"/>
              <a:ext cx="357790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5700</a:t>
              </a:r>
              <a:endParaRPr lang="ar-SY" sz="600" dirty="0">
                <a:solidFill>
                  <a:schemeClr val="bg1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123956" y="2233512"/>
              <a:ext cx="599844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Семантика</a:t>
              </a:r>
              <a:endParaRPr lang="ar-SY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603874" y="2236451"/>
              <a:ext cx="506870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Метрика</a:t>
              </a:r>
              <a:endParaRPr lang="ar-SY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7021514" y="2244021"/>
              <a:ext cx="529312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Масштаб</a:t>
              </a:r>
              <a:endParaRPr lang="ar-SY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504103" y="2243965"/>
              <a:ext cx="336952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Вид</a:t>
              </a:r>
              <a:endParaRPr lang="ar-SY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6180082" y="2396024"/>
              <a:ext cx="325730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Код</a:t>
              </a:r>
              <a:endParaRPr lang="ar-SY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7337476" y="2398879"/>
              <a:ext cx="795411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Характеристика</a:t>
              </a:r>
              <a:endParaRPr lang="ar-SY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00539" y="2399300"/>
              <a:ext cx="548548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Значение</a:t>
              </a:r>
              <a:endParaRPr lang="ar-SY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10282183" y="2396024"/>
              <a:ext cx="389850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Ключ</a:t>
              </a:r>
              <a:endParaRPr lang="ar-SY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6175827" y="2503631"/>
              <a:ext cx="314510" cy="8742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601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602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610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620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621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622</a:t>
              </a: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6461817" y="2502313"/>
              <a:ext cx="2050561" cy="8742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1000"/>
                </a:lnSpc>
              </a:pPr>
              <a:r>
                <a:rPr lang="ru-RU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Удалённость от водных путей</a:t>
              </a:r>
              <a:r>
                <a:rPr lang="en-US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endParaRPr lang="en-US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1000"/>
                </a:lnSpc>
              </a:pPr>
              <a:r>
                <a:rPr lang="ru-RU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Количество водных путей</a:t>
              </a:r>
              <a:endParaRPr lang="en-US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1000"/>
                </a:lnSpc>
              </a:pPr>
              <a:r>
                <a:rPr lang="ru-RU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Удалённость от </a:t>
              </a:r>
              <a:r>
                <a:rPr lang="ru-RU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аэропортов</a:t>
              </a:r>
              <a:r>
                <a:rPr lang="en-US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endPara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1000"/>
                </a:lnSpc>
              </a:pPr>
              <a:r>
                <a:rPr lang="ru-RU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Удалённость от </a:t>
              </a:r>
              <a:r>
                <a:rPr lang="ru-RU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дорог с твёрдым покрытием</a:t>
              </a:r>
              <a:r>
                <a:rPr lang="en-US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endPara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1000"/>
                </a:lnSpc>
              </a:pPr>
              <a:r>
                <a:rPr lang="ru-RU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Протяжённость дорог </a:t>
              </a:r>
              <a:r>
                <a:rPr lang="ru-RU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твёрдым покрытием</a:t>
              </a: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endPara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1000"/>
                </a:lnSpc>
              </a:pPr>
              <a:r>
                <a:rPr lang="ru-RU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Количество дорог </a:t>
              </a:r>
              <a:r>
                <a:rPr lang="ru-RU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твёрдым </a:t>
              </a:r>
              <a:r>
                <a:rPr lang="ru-RU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покрытием</a:t>
              </a:r>
              <a:endPara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1000"/>
                </a:lnSpc>
              </a:pPr>
              <a:r>
                <a:rPr lang="ru-RU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Протяжённость дорог с твёрдым покрытием</a:t>
              </a: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 / км</a:t>
              </a:r>
              <a:r>
                <a:rPr lang="ru-RU" sz="600" baseline="30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694254" y="1919847"/>
              <a:ext cx="593432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34800.00 </a:t>
              </a:r>
              <a:r>
                <a:rPr lang="ru-RU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endParaRPr lang="ar-SY" sz="600" dirty="0">
                <a:solidFill>
                  <a:schemeClr val="bg1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9700543" y="2063131"/>
              <a:ext cx="590226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78.40 </a:t>
              </a:r>
              <a:r>
                <a:rPr lang="ru-RU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кв. м.</a:t>
              </a:r>
              <a:endParaRPr lang="ar-SY" sz="600" dirty="0">
                <a:solidFill>
                  <a:schemeClr val="bg1"/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8982841" y="2503631"/>
              <a:ext cx="508473" cy="8742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177931.1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GB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191857.6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4092.9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40.9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949172" y="2502313"/>
              <a:ext cx="734496" cy="8742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NearWater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CountWaterway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NearAir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NearAuto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LenghtAuto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CountAuto</a:t>
              </a:r>
            </a:p>
            <a:p>
              <a:pPr>
                <a:lnSpc>
                  <a:spcPct val="121000"/>
                </a:lnSpc>
              </a:pPr>
              <a:r>
                <a:rPr lang="en-GB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LenghtAuto1km</a:t>
              </a:r>
            </a:p>
          </p:txBody>
        </p:sp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5103" y="965694"/>
            <a:ext cx="3169338" cy="23040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1854" y="3513772"/>
            <a:ext cx="3169338" cy="2304000"/>
          </a:xfrm>
          <a:prstGeom prst="rect">
            <a:avLst/>
          </a:prstGeom>
        </p:spPr>
      </p:pic>
      <p:grpSp>
        <p:nvGrpSpPr>
          <p:cNvPr id="48" name="Группа 47"/>
          <p:cNvGrpSpPr/>
          <p:nvPr/>
        </p:nvGrpSpPr>
        <p:grpSpPr>
          <a:xfrm>
            <a:off x="9399324" y="838039"/>
            <a:ext cx="2010147" cy="1991850"/>
            <a:chOff x="9643984" y="0"/>
            <a:chExt cx="2010147" cy="1991850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9643984" y="0"/>
              <a:ext cx="69762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Легенда</a:t>
              </a:r>
              <a:endParaRPr lang="ar-SY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678134" y="222930"/>
              <a:ext cx="17940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Удалённость  от  </a:t>
              </a:r>
              <a:r>
                <a:rPr lang="ru-RU" sz="1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нефте</a:t>
              </a:r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 и</a:t>
              </a:r>
            </a:p>
            <a:p>
              <a:r>
                <a:rPr lang="ru-RU" sz="1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г</a:t>
              </a:r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азопроводов </a:t>
              </a:r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км</a:t>
              </a:r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740743" y="652602"/>
              <a:ext cx="252000" cy="144000"/>
            </a:xfrm>
            <a:prstGeom prst="rect">
              <a:avLst/>
            </a:prstGeom>
            <a:solidFill>
              <a:srgbClr val="6C006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10001012" y="604879"/>
              <a:ext cx="58719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 &gt;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740743" y="880792"/>
              <a:ext cx="252000" cy="144000"/>
            </a:xfrm>
            <a:prstGeom prst="rect">
              <a:avLst/>
            </a:prstGeom>
            <a:solidFill>
              <a:srgbClr val="890088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10000507" y="826216"/>
              <a:ext cx="5806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10 - 25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739256" y="1107592"/>
              <a:ext cx="252000" cy="144000"/>
            </a:xfrm>
            <a:prstGeom prst="rect">
              <a:avLst/>
            </a:prstGeom>
            <a:solidFill>
              <a:srgbClr val="9A009A">
                <a:alpha val="6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10006098" y="1054525"/>
              <a:ext cx="5806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25 - 40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738519" y="1334392"/>
              <a:ext cx="252000" cy="144000"/>
            </a:xfrm>
            <a:prstGeom prst="rect">
              <a:avLst/>
            </a:prstGeom>
            <a:solidFill>
              <a:srgbClr val="B000B0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10007429" y="1280740"/>
              <a:ext cx="5806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40 - 55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9740673" y="1561192"/>
              <a:ext cx="252000" cy="144000"/>
            </a:xfrm>
            <a:prstGeom prst="rect">
              <a:avLst/>
            </a:prstGeom>
            <a:solidFill>
              <a:srgbClr val="C800C8">
                <a:alpha val="4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10003312" y="1514362"/>
              <a:ext cx="5806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55 - 70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9738595" y="1787992"/>
              <a:ext cx="252000" cy="144000"/>
            </a:xfrm>
            <a:prstGeom prst="rect">
              <a:avLst/>
            </a:prstGeom>
            <a:solidFill>
              <a:srgbClr val="DE00DE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9999306" y="1745629"/>
              <a:ext cx="5806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70 - 85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10665004" y="646925"/>
              <a:ext cx="252000" cy="144000"/>
            </a:xfrm>
            <a:prstGeom prst="rect">
              <a:avLst/>
            </a:prstGeom>
            <a:solidFill>
              <a:srgbClr val="FA00FA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10929222" y="598383"/>
              <a:ext cx="65114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85 - 100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10665113" y="873725"/>
              <a:ext cx="252000" cy="144000"/>
            </a:xfrm>
            <a:prstGeom prst="rect">
              <a:avLst/>
            </a:prstGeom>
            <a:solidFill>
              <a:srgbClr val="FF3BFF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10932459" y="823076"/>
              <a:ext cx="72167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100 - 115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10665005" y="1100525"/>
              <a:ext cx="252000" cy="144000"/>
            </a:xfrm>
            <a:prstGeom prst="rect">
              <a:avLst/>
            </a:prstGeom>
            <a:solidFill>
              <a:srgbClr val="FF69FF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10929645" y="1051052"/>
              <a:ext cx="72167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115 - 130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10665005" y="1327325"/>
              <a:ext cx="252000" cy="144000"/>
            </a:xfrm>
            <a:prstGeom prst="rect">
              <a:avLst/>
            </a:prstGeom>
            <a:solidFill>
              <a:srgbClr val="FF8FFF">
                <a:alpha val="6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10931064" y="1276239"/>
              <a:ext cx="72167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130 - 145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10665005" y="1554125"/>
              <a:ext cx="252000" cy="14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10934145" y="1506619"/>
              <a:ext cx="57338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145 &lt;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9497780" y="3559430"/>
            <a:ext cx="1995935" cy="2015986"/>
            <a:chOff x="8893347" y="3106399"/>
            <a:chExt cx="1995935" cy="2015986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8893347" y="3106399"/>
              <a:ext cx="69762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Легенда</a:t>
              </a:r>
              <a:endParaRPr lang="ar-SY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8927497" y="3329329"/>
              <a:ext cx="17331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Удалённость от грузовых </a:t>
              </a:r>
            </a:p>
            <a:p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речных портов</a:t>
              </a:r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км</a:t>
              </a:r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8990106" y="3783137"/>
              <a:ext cx="252000" cy="144000"/>
            </a:xfrm>
            <a:prstGeom prst="rect">
              <a:avLst/>
            </a:prstGeom>
            <a:solidFill>
              <a:srgbClr val="0000D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9250375" y="3735414"/>
              <a:ext cx="58719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 &gt;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8990106" y="4011327"/>
              <a:ext cx="252000" cy="144000"/>
            </a:xfrm>
            <a:prstGeom prst="rect">
              <a:avLst/>
            </a:prstGeom>
            <a:solidFill>
              <a:srgbClr val="0000F6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9249870" y="3956751"/>
              <a:ext cx="5806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10 - 25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8988619" y="4238127"/>
              <a:ext cx="252000" cy="144000"/>
            </a:xfrm>
            <a:prstGeom prst="rect">
              <a:avLst/>
            </a:prstGeom>
            <a:solidFill>
              <a:srgbClr val="0101FF">
                <a:alpha val="6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9255461" y="4185060"/>
              <a:ext cx="5806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25 - 40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8987882" y="4464927"/>
              <a:ext cx="252000" cy="144000"/>
            </a:xfrm>
            <a:prstGeom prst="rect">
              <a:avLst/>
            </a:prstGeom>
            <a:solidFill>
              <a:srgbClr val="0D0DFF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9256792" y="4411275"/>
              <a:ext cx="5806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40 - 55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8990036" y="4691727"/>
              <a:ext cx="252000" cy="144000"/>
            </a:xfrm>
            <a:prstGeom prst="rect">
              <a:avLst/>
            </a:prstGeom>
            <a:solidFill>
              <a:srgbClr val="2121FF">
                <a:alpha val="4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9252675" y="4644897"/>
              <a:ext cx="5806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55 - 70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8987958" y="4918527"/>
              <a:ext cx="252000" cy="144000"/>
            </a:xfrm>
            <a:prstGeom prst="rect">
              <a:avLst/>
            </a:prstGeom>
            <a:solidFill>
              <a:srgbClr val="3B3BFF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9248669" y="4876164"/>
              <a:ext cx="5806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70 - 85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9900155" y="3792379"/>
              <a:ext cx="252000" cy="144000"/>
            </a:xfrm>
            <a:prstGeom prst="rect">
              <a:avLst/>
            </a:prstGeom>
            <a:solidFill>
              <a:srgbClr val="4B4BFF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10164373" y="3743837"/>
              <a:ext cx="65114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85 - 100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9900264" y="4019179"/>
              <a:ext cx="252000" cy="144000"/>
            </a:xfrm>
            <a:prstGeom prst="rect">
              <a:avLst/>
            </a:prstGeom>
            <a:solidFill>
              <a:srgbClr val="5B5BFF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10167610" y="3968530"/>
              <a:ext cx="72167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100 - 115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9900156" y="4245979"/>
              <a:ext cx="252000" cy="144000"/>
            </a:xfrm>
            <a:prstGeom prst="rect">
              <a:avLst/>
            </a:prstGeom>
            <a:solidFill>
              <a:srgbClr val="6D6DFF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10164796" y="4196506"/>
              <a:ext cx="72167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115 - 130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9900156" y="4472779"/>
              <a:ext cx="252000" cy="144000"/>
            </a:xfrm>
            <a:prstGeom prst="rect">
              <a:avLst/>
            </a:prstGeom>
            <a:solidFill>
              <a:srgbClr val="9B9BFF">
                <a:alpha val="6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10166215" y="4421693"/>
              <a:ext cx="72167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130 - 145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9900156" y="4699579"/>
              <a:ext cx="252000" cy="14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Y">
                <a:solidFill>
                  <a:schemeClr val="bg1"/>
                </a:solidFill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10169296" y="4652073"/>
              <a:ext cx="57338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145 &lt;</a:t>
              </a:r>
              <a:endParaRPr lang="ar-SY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9831966" y="5728803"/>
            <a:ext cx="1882362" cy="606395"/>
            <a:chOff x="98319" y="6826806"/>
            <a:chExt cx="1882362" cy="606395"/>
          </a:xfrm>
        </p:grpSpPr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84" y="6826806"/>
              <a:ext cx="223952" cy="324000"/>
            </a:xfrm>
            <a:prstGeom prst="rect">
              <a:avLst/>
            </a:prstGeom>
          </p:spPr>
        </p:pic>
        <p:grpSp>
          <p:nvGrpSpPr>
            <p:cNvPr id="101" name="Группа 100"/>
            <p:cNvGrpSpPr/>
            <p:nvPr/>
          </p:nvGrpSpPr>
          <p:grpSpPr>
            <a:xfrm>
              <a:off x="98319" y="7186980"/>
              <a:ext cx="1882362" cy="246221"/>
              <a:chOff x="1813302" y="4644000"/>
              <a:chExt cx="1882362" cy="246221"/>
            </a:xfrm>
          </p:grpSpPr>
          <p:grpSp>
            <p:nvGrpSpPr>
              <p:cNvPr id="102" name="Группа 101"/>
              <p:cNvGrpSpPr>
                <a:grpSpLocks/>
              </p:cNvGrpSpPr>
              <p:nvPr/>
            </p:nvGrpSpPr>
            <p:grpSpPr>
              <a:xfrm>
                <a:off x="1930504" y="4844134"/>
                <a:ext cx="1409653" cy="36000"/>
                <a:chOff x="655656" y="4748270"/>
                <a:chExt cx="2563359" cy="54000"/>
              </a:xfrm>
            </p:grpSpPr>
            <p:sp>
              <p:nvSpPr>
                <p:cNvPr id="106" name="Прямоугольник 105"/>
                <p:cNvSpPr/>
                <p:nvPr/>
              </p:nvSpPr>
              <p:spPr>
                <a:xfrm>
                  <a:off x="1517344" y="4748270"/>
                  <a:ext cx="851030" cy="5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Прямоугольник 106"/>
                <p:cNvSpPr/>
                <p:nvPr/>
              </p:nvSpPr>
              <p:spPr>
                <a:xfrm>
                  <a:off x="2367985" y="4748270"/>
                  <a:ext cx="851030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Прямоугольник 107"/>
                <p:cNvSpPr/>
                <p:nvPr/>
              </p:nvSpPr>
              <p:spPr>
                <a:xfrm>
                  <a:off x="655656" y="4748270"/>
                  <a:ext cx="851026" cy="54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Y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3" name="Прямоугольник 102"/>
              <p:cNvSpPr/>
              <p:nvPr/>
            </p:nvSpPr>
            <p:spPr>
              <a:xfrm>
                <a:off x="1813302" y="4644000"/>
                <a:ext cx="25519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Прямоугольник 103"/>
              <p:cNvSpPr/>
              <p:nvPr/>
            </p:nvSpPr>
            <p:spPr>
              <a:xfrm>
                <a:off x="2202769" y="4644000"/>
                <a:ext cx="39626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100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>
                <a:off x="2661407" y="4644000"/>
                <a:ext cx="103425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00       </a:t>
                </a:r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00 </a:t>
                </a:r>
                <a:r>
                  <a:rPr lang="ru-RU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км</a:t>
                </a:r>
                <a:endParaRPr lang="ar-SY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10" name="Рисунок 10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74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/>
            </a:gs>
            <a:gs pos="50000">
              <a:schemeClr val="tx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5" y="-345"/>
            <a:ext cx="12193470" cy="584775"/>
          </a:xfrm>
          <a:prstGeom prst="rect">
            <a:avLst/>
          </a:prstGeom>
          <a:gradFill>
            <a:gsLst>
              <a:gs pos="76000">
                <a:srgbClr val="E1300E"/>
              </a:gs>
              <a:gs pos="65000">
                <a:srgbClr val="4EA913"/>
              </a:gs>
              <a:gs pos="95000">
                <a:srgbClr val="58AD0F"/>
              </a:gs>
              <a:gs pos="86000">
                <a:srgbClr val="D18731"/>
              </a:gs>
            </a:gsLst>
            <a:lin ang="252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" y="64327"/>
            <a:ext cx="979187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Разработка правил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базы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знаний – элементарных сценариев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16326" y="6486633"/>
            <a:ext cx="359797" cy="365125"/>
          </a:xfr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9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238618"/>
              </p:ext>
            </p:extLst>
          </p:nvPr>
        </p:nvGraphicFramePr>
        <p:xfrm>
          <a:off x="580571" y="1061913"/>
          <a:ext cx="11001830" cy="2276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0162">
                  <a:extLst>
                    <a:ext uri="{9D8B030D-6E8A-4147-A177-3AD203B41FA5}">
                      <a16:colId xmlns:a16="http://schemas.microsoft.com/office/drawing/2014/main" val="118960536"/>
                    </a:ext>
                  </a:extLst>
                </a:gridCol>
                <a:gridCol w="7468155">
                  <a:extLst>
                    <a:ext uri="{9D8B030D-6E8A-4147-A177-3AD203B41FA5}">
                      <a16:colId xmlns:a16="http://schemas.microsoft.com/office/drawing/2014/main" val="2864614794"/>
                    </a:ext>
                  </a:extLst>
                </a:gridCol>
                <a:gridCol w="753513">
                  <a:extLst>
                    <a:ext uri="{9D8B030D-6E8A-4147-A177-3AD203B41FA5}">
                      <a16:colId xmlns:a16="http://schemas.microsoft.com/office/drawing/2014/main" val="29654184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Качественные правила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Количественные правила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КП</a:t>
                      </a:r>
                      <a:r>
                        <a:rPr lang="ru-RU" sz="1600" baseline="300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6859111"/>
                  </a:ext>
                </a:extLst>
              </a:tr>
              <a:tr h="288000">
                <a:tc rowSpan="7">
                  <a:txBody>
                    <a:bodyPr/>
                    <a:lstStyle/>
                    <a:p>
                      <a:pPr marL="263525" indent="-263525" algn="l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Человеческие ресурсы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0320" algn="just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6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Плотность</a:t>
                      </a:r>
                      <a:r>
                        <a:rPr lang="ru-RU" sz="1600" b="1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населения</a:t>
                      </a:r>
                      <a:endParaRPr lang="en-US" sz="16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940982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0320" algn="just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плотность населения в геофрагменте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</a:t>
                      </a: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1 км</a:t>
                      </a:r>
                      <a:r>
                        <a:rPr lang="en-US" sz="1600" baseline="300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948509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0320" algn="just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плотность населения в геофрагменте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˃ </a:t>
                      </a: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≤ 300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1 км</a:t>
                      </a:r>
                      <a:r>
                        <a:rPr lang="en-US" sz="1600" baseline="300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47917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032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плотность населения в геофрагменте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˃ </a:t>
                      </a: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</a:t>
                      </a: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500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1 км</a:t>
                      </a:r>
                      <a:r>
                        <a:rPr lang="en-US" sz="1600" baseline="300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 smtClean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94580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0320" algn="just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плотность населения в геофрагменте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˃ </a:t>
                      </a: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</a:t>
                      </a: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1000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1 км</a:t>
                      </a:r>
                      <a:r>
                        <a:rPr lang="en-US" sz="1600" baseline="300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35514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0320" algn="just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плотность населения в геофрагменте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˃ </a:t>
                      </a: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</a:t>
                      </a: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1500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1 км</a:t>
                      </a:r>
                      <a:r>
                        <a:rPr lang="en-US" sz="1600" baseline="300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7717501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rtl="1"/>
                      <a:endParaRPr lang="ar-S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0320" algn="just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плотность населения в геофрагменте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˃ 1500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1 км</a:t>
                      </a:r>
                      <a:r>
                        <a:rPr lang="en-US" sz="1600" baseline="300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5682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7048106" y="1594968"/>
            <a:ext cx="1620000" cy="172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19" name="Прямоугольник 18"/>
          <p:cNvSpPr/>
          <p:nvPr/>
        </p:nvSpPr>
        <p:spPr>
          <a:xfrm>
            <a:off x="1293558" y="6600327"/>
            <a:ext cx="18357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aseline="30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lang="ru-RU" sz="1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Коэффициент пригодности</a:t>
            </a:r>
            <a:endParaRPr lang="ar-SY" sz="1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3640" y="3416101"/>
            <a:ext cx="11448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D.6</a:t>
            </a:r>
            <a:r>
              <a:rPr lang="en-US" sz="1600" b="1" kern="100" dirty="0" smtClean="0">
                <a:solidFill>
                  <a:srgbClr val="FF0000"/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"rating": {</a:t>
            </a:r>
          </a:p>
          <a:p>
            <a:pPr marL="625475" indent="-625475">
              <a:spcAft>
                <a:spcPts val="0"/>
              </a:spcAft>
            </a:pP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   "</a:t>
            </a:r>
            <a:r>
              <a:rPr lang="en-US" sz="1600" b="1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0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": "(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matrix_number_of_directions_of_roads_with_coverage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== 0 and 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matrix_number_of_railway_tracks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== 0 and 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matrix_number_of_waterways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== 0) and 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matrix_remoteness_from_metallurgical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!= </a:t>
            </a:r>
            <a:r>
              <a:rPr lang="ru-RU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0",</a:t>
            </a:r>
            <a:endParaRPr lang="en-US" sz="1600" kern="1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Noto Serif CJK SC"/>
              <a:cs typeface="Arial" panose="020B0604020202020204" pitchFamily="34" charset="0"/>
            </a:endParaRPr>
          </a:p>
          <a:p>
            <a:pPr marL="625475" indent="-625475">
              <a:spcAft>
                <a:spcPts val="0"/>
              </a:spcAft>
            </a:pPr>
            <a:r>
              <a:rPr lang="ru-RU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   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"</a:t>
            </a:r>
            <a:r>
              <a:rPr lang="en-US" sz="1600" b="1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1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": "((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matrix_number_of_directions_of_roads_with_coverage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&gt; 0 or 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matrix_number_of_railway_tracks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&gt; 0 or 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matrix_number_of_waterways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&gt; 0) and not (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matrix_number_of_directions_of_roads_with_coverage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&gt; 0 and 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matrix_number_of_railway_tracks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&gt; 0 and 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matrix_number_of_waterways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&gt; 0)) and 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matrix_remoteness_from_metallurgical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!= </a:t>
            </a:r>
            <a:r>
              <a:rPr lang="ru-RU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0",</a:t>
            </a:r>
            <a:endParaRPr lang="en-US" sz="1600" kern="1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Noto Serif CJK SC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600" kern="1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…</a:t>
            </a:r>
            <a:endParaRPr lang="en-US" sz="1600" kern="1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Noto Serif CJK SC"/>
              <a:cs typeface="Arial" panose="020B0604020202020204" pitchFamily="34" charset="0"/>
            </a:endParaRPr>
          </a:p>
          <a:p>
            <a:pPr marL="625475" indent="-625475">
              <a:spcAft>
                <a:spcPts val="0"/>
              </a:spcAft>
            </a:pP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   "</a:t>
            </a:r>
            <a:r>
              <a:rPr lang="en-US" sz="1600" b="1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5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": "(((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matrix_length_a_of_roads_with_coverage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+ 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matrix_length_railway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) &gt;= 0.5*1000) or (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matrix_length_a_of_roads_with_coverage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&gt;= 0.5*1000 and 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matrix_number_of_waterways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&gt; 0) or (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matrix_length_railway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&gt;= 0.5*1000 and 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matrix_number_of_waterways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&gt; 0)) and </a:t>
            </a:r>
            <a:r>
              <a:rPr lang="en-US" sz="1600" kern="1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matrix_remoteness_from_metallurgical</a:t>
            </a: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== 0"</a:t>
            </a:r>
          </a:p>
          <a:p>
            <a:pPr>
              <a:spcAft>
                <a:spcPts val="0"/>
              </a:spcAft>
            </a:pPr>
            <a:r>
              <a:rPr lang="en-US" sz="1600" kern="1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 </a:t>
            </a:r>
            <a:r>
              <a:rPr lang="ru-RU" sz="1600" kern="1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                }</a:t>
            </a:r>
            <a:endParaRPr lang="ar-SY" sz="1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4" y="602260"/>
            <a:ext cx="1181100" cy="62674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6199" y="584430"/>
            <a:ext cx="4000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226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theme/theme1.xml><?xml version="1.0" encoding="utf-8"?>
<a:theme xmlns:a="http://schemas.openxmlformats.org/drawingml/2006/main" name="Process 07 16x9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cess07_16x9_TP102888891" id="{C2C4E288-C826-4F4A-B12A-90AB4EEB5DFA}" vid="{330C257D-3C7B-4178-BB33-C5382355AC13}"/>
    </a:ext>
  </a:extLst>
</a:theme>
</file>

<file path=ppt/theme/theme2.xml><?xml version="1.0" encoding="utf-8"?>
<a:theme xmlns:a="http://schemas.openxmlformats.org/drawingml/2006/main" name="Берлин">
  <a:themeElements>
    <a:clrScheme name="Другая 1">
      <a:dk1>
        <a:srgbClr val="000000"/>
      </a:dk1>
      <a:lt1>
        <a:sysClr val="window" lastClr="FFFFFF"/>
      </a:lt1>
      <a:dk2>
        <a:srgbClr val="0070C0"/>
      </a:dk2>
      <a:lt2>
        <a:srgbClr val="00B0F0"/>
      </a:lt2>
      <a:accent1>
        <a:srgbClr val="DEEDF2"/>
      </a:accent1>
      <a:accent2>
        <a:srgbClr val="BDDBE5"/>
      </a:accent2>
      <a:accent3>
        <a:srgbClr val="9CC9D9"/>
      </a:accent3>
      <a:accent4>
        <a:srgbClr val="5AA6C0"/>
      </a:accent4>
      <a:accent5>
        <a:srgbClr val="3A8099"/>
      </a:accent5>
      <a:accent6>
        <a:srgbClr val="265566"/>
      </a:accent6>
      <a:hlink>
        <a:srgbClr val="00B0F0"/>
      </a:hlink>
      <a:folHlink>
        <a:srgbClr val="7B08B2"/>
      </a:folHlink>
    </a:clrScheme>
    <a:fontScheme name="Берлин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Office Them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D73F44B-0B30-4936-994E-4B79789ABC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 SmartArt нисходящий блочный список (разные цвета на сером фоне), широкоэкранный</Template>
  <TotalTime>0</TotalTime>
  <Words>2441</Words>
  <Application>Microsoft Office PowerPoint</Application>
  <PresentationFormat>Широкоэкранный</PresentationFormat>
  <Paragraphs>625</Paragraphs>
  <Slides>19</Slides>
  <Notes>19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Arial Narrow</vt:lpstr>
      <vt:lpstr>Calibri</vt:lpstr>
      <vt:lpstr>Noto Serif CJK SC</vt:lpstr>
      <vt:lpstr>Symbol</vt:lpstr>
      <vt:lpstr>Times New Roman</vt:lpstr>
      <vt:lpstr>Trebuchet MS</vt:lpstr>
      <vt:lpstr>Process 07 16x9</vt:lpstr>
      <vt:lpstr>Берлин</vt:lpstr>
      <vt:lpstr>Планирование регионального экономического развития  на основе  геопространственной  технологии сценарного анализа территории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Технологический прогресс возможен тогда, когда его продукты могут быть использованы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СГУГиТ</dc:title>
  <dc:creator/>
  <cp:lastModifiedBy/>
  <cp:revision>1</cp:revision>
  <dcterms:created xsi:type="dcterms:W3CDTF">2013-08-30T04:20:34Z</dcterms:created>
  <dcterms:modified xsi:type="dcterms:W3CDTF">2023-08-23T09:31:07Z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TC028888929991</vt:lpwstr>
  </property>
</Properties>
</file>