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79" r:id="rId5"/>
    <p:sldId id="281" r:id="rId6"/>
    <p:sldId id="280" r:id="rId7"/>
    <p:sldId id="278" r:id="rId8"/>
    <p:sldId id="265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3033"/>
    <a:srgbClr val="008E5B"/>
    <a:srgbClr val="F2C0C1"/>
    <a:srgbClr val="C5E5D7"/>
    <a:srgbClr val="7CC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90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162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459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6185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9192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1556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49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679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22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7578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13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67166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7099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5288D-E110-4E17-B435-968F7143B998}" type="datetimeFigureOut">
              <a:rPr lang="ru-RU" smtClean="0"/>
              <a:t>23.08.2023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C3FA1-4222-440A-A6FC-AC57FB3A0E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986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81288" y="4075714"/>
            <a:ext cx="5707988" cy="820273"/>
          </a:xfrm>
        </p:spPr>
        <p:txBody>
          <a:bodyPr>
            <a:noAutofit/>
          </a:bodyPr>
          <a:lstStyle/>
          <a:p>
            <a:pPr algn="l"/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Аминов Азат Римович- ведущий инженер маркшейдерско-землеустроительного центра ПАО «Татнефть»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03" y="4136371"/>
            <a:ext cx="396036" cy="23176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75" y="0"/>
            <a:ext cx="442595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1288" y="1707202"/>
            <a:ext cx="8029026" cy="1721798"/>
          </a:xfrm>
        </p:spPr>
        <p:txBody>
          <a:bodyPr>
            <a:noAutofit/>
          </a:bodyPr>
          <a:lstStyle/>
          <a:p>
            <a:pPr algn="l"/>
            <a:r>
              <a:rPr 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ОСОБЕННОСТИ ВЫПОЛНЕНИЯ ИНЖЕНЕРНО-ГЕОДЕЗИЧЕСКИХ ИЗЫСКАНИЙ С ПРИМЕНЕНИЕМ </a:t>
            </a:r>
            <a:br>
              <a:rPr 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ea typeface="Verdana" panose="020B0604030504040204" pitchFamily="34" charset="0"/>
                <a:cs typeface="Times New Roman" panose="02020603050405020304" pitchFamily="18" charset="0"/>
              </a:rPr>
              <a:t>БПЛА С ВЛС С НАПРАВЛЕНИЕМ РЕЗУЛЬТАТОВ НА ГЛАВГОСЭКСПЕРТИЗУ</a:t>
            </a:r>
            <a:endParaRPr lang="ru-RU" sz="2400" b="1" dirty="0">
              <a:solidFill>
                <a:srgbClr val="008E5B"/>
              </a:solidFill>
              <a:latin typeface="Times New Roman" panose="02020603050405020304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650EE4-A9D0-4D80-8DF1-5FDAABF908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55647" y="0"/>
            <a:ext cx="110490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3" y="6037727"/>
            <a:ext cx="1798635" cy="82027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53" y="261449"/>
            <a:ext cx="2202792" cy="628862"/>
          </a:xfrm>
          <a:prstGeom prst="rect">
            <a:avLst/>
          </a:prstGeom>
          <a:solidFill>
            <a:schemeClr val="bg1">
              <a:alpha val="0"/>
            </a:schemeClr>
          </a:solidFill>
        </p:spPr>
      </p:pic>
    </p:spTree>
    <p:extLst>
      <p:ext uri="{BB962C8B-B14F-4D97-AF65-F5344CB8AC3E}">
        <p14:creationId xmlns:p14="http://schemas.microsoft.com/office/powerpoint/2010/main" val="4045537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4635" y="451241"/>
            <a:ext cx="1103357" cy="110335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9" y="193774"/>
            <a:ext cx="1183552" cy="337885"/>
          </a:xfrm>
          <a:prstGeom prst="rect">
            <a:avLst/>
          </a:prstGeom>
        </p:spPr>
      </p:pic>
      <p:sp>
        <p:nvSpPr>
          <p:cNvPr id="13" name="Google Shape;62;p14"/>
          <p:cNvSpPr txBox="1">
            <a:spLocks/>
          </p:cNvSpPr>
          <p:nvPr/>
        </p:nvSpPr>
        <p:spPr>
          <a:xfrm>
            <a:off x="1488731" y="1618100"/>
            <a:ext cx="9817443" cy="16196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18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В 2023 году в ПАО «Татнефть» существенно выросли по сравнению с 2022 годом объемы по бурению скважин (145%), капитальному ремонту трубопроводов (211%), ремонту стыков (490%). Выполнение этих работ сопровождается полевыми звеньями маркшейдерско-землеустроительного центра (МЗЦ). Для повышения производительности выполнения топографических съемок, в период выполнения максимального объема строительных работ, используется БПЛА с ВЛС</a:t>
            </a:r>
          </a:p>
          <a:p>
            <a:pPr algn="l">
              <a:buClr>
                <a:schemeClr val="dk1"/>
              </a:buClr>
              <a:buSzPts val="990"/>
            </a:pPr>
            <a:endParaRPr lang="ru-RU" sz="1800" b="1" dirty="0">
              <a:solidFill>
                <a:srgbClr val="0A9B69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00F8C51-D929-4232-B5C7-0DB6C96BED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08" y="677369"/>
            <a:ext cx="915524" cy="651102"/>
          </a:xfrm>
          <a:prstGeom prst="rect">
            <a:avLst/>
          </a:prstGeom>
        </p:spPr>
      </p:pic>
      <p:pic>
        <p:nvPicPr>
          <p:cNvPr id="2050" name="Рисунок 6">
            <a:extLst>
              <a:ext uri="{FF2B5EF4-FFF2-40B4-BE49-F238E27FC236}">
                <a16:creationId xmlns:a16="http://schemas.microsoft.com/office/drawing/2014/main" id="{B41A7230-2EEF-4063-A501-82B0D7503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2209" y="3620275"/>
            <a:ext cx="4034885" cy="301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Рисунок 7">
            <a:extLst>
              <a:ext uri="{FF2B5EF4-FFF2-40B4-BE49-F238E27FC236}">
                <a16:creationId xmlns:a16="http://schemas.microsoft.com/office/drawing/2014/main" id="{DD33753A-A134-4DDE-BBFB-5A86537543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467" y="4294891"/>
            <a:ext cx="2590800" cy="172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92911CE6-7F48-4B94-887D-F8D8A8338402}"/>
              </a:ext>
            </a:extLst>
          </p:cNvPr>
          <p:cNvCxnSpPr>
            <a:cxnSpLocks/>
          </p:cNvCxnSpPr>
          <p:nvPr/>
        </p:nvCxnSpPr>
        <p:spPr>
          <a:xfrm>
            <a:off x="3528907" y="5232611"/>
            <a:ext cx="3278293" cy="1318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4">
            <a:extLst>
              <a:ext uri="{FF2B5EF4-FFF2-40B4-BE49-F238E27FC236}">
                <a16:creationId xmlns:a16="http://schemas.microsoft.com/office/drawing/2014/main" id="{C6B10C45-9503-4B97-849E-BCC06862B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67" y="14765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AA98685-E85D-4A1A-B17A-9981477469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7467" y="1933786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35DD37DF-5D0B-458C-9799-6F43B246DAB4}"/>
              </a:ext>
            </a:extLst>
          </p:cNvPr>
          <p:cNvSpPr/>
          <p:nvPr/>
        </p:nvSpPr>
        <p:spPr>
          <a:xfrm>
            <a:off x="6496687" y="6164783"/>
            <a:ext cx="52675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kern="100" dirty="0">
                <a:latin typeface="Times New Roman" panose="02020603050405020304" pitchFamily="18" charset="0"/>
                <a:ea typeface="Andale Sans UI;Arial Unicode MS"/>
                <a:cs typeface="Tahoma" panose="020B0604030504040204" pitchFamily="34" charset="0"/>
              </a:rPr>
              <a:t>RIEGLminiVUX-2UAV на базе БПЛА Matrice </a:t>
            </a:r>
            <a:r>
              <a:rPr lang="en-US" kern="100" dirty="0">
                <a:latin typeface="Times New Roman" panose="02020603050405020304" pitchFamily="18" charset="0"/>
                <a:ea typeface="Andale Sans UI;Arial Unicode MS"/>
                <a:cs typeface="Tahoma" panose="020B0604030504040204" pitchFamily="34" charset="0"/>
              </a:rPr>
              <a:t>M</a:t>
            </a:r>
            <a:r>
              <a:rPr lang="ru-RU" kern="100" dirty="0">
                <a:latin typeface="Times New Roman" panose="02020603050405020304" pitchFamily="18" charset="0"/>
                <a:ea typeface="Andale Sans UI;Arial Unicode MS"/>
                <a:cs typeface="Tahoma" panose="020B0604030504040204" pitchFamily="34" charset="0"/>
              </a:rPr>
              <a:t>600</a:t>
            </a:r>
            <a:endParaRPr lang="ru-RU" sz="2800" kern="100" dirty="0">
              <a:effectLst/>
              <a:latin typeface="Times New Roman" panose="02020603050405020304" pitchFamily="18" charset="0"/>
              <a:ea typeface="Andale Sans UI;Arial Unicode MS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6916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43C514C-138B-4EC6-84BB-FA61AF0EC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129"/>
            <a:ext cx="4828403" cy="6437871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" y="0"/>
            <a:ext cx="1183552" cy="33781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CFAA841-2007-43D6-A8A2-FABA4C39E3D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7" y="444951"/>
            <a:ext cx="943067" cy="781155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0BB12967-A747-4744-93B9-32794856657A}"/>
              </a:ext>
            </a:extLst>
          </p:cNvPr>
          <p:cNvSpPr/>
          <p:nvPr/>
        </p:nvSpPr>
        <p:spPr>
          <a:xfrm>
            <a:off x="5162149" y="4523002"/>
            <a:ext cx="1847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257" y="5417553"/>
            <a:ext cx="848037" cy="848037"/>
          </a:xfrm>
          <a:prstGeom prst="rect">
            <a:avLst/>
          </a:prstGeom>
        </p:spPr>
      </p:pic>
      <p:sp>
        <p:nvSpPr>
          <p:cNvPr id="66" name="Прямоугольник 65"/>
          <p:cNvSpPr/>
          <p:nvPr/>
        </p:nvSpPr>
        <p:spPr>
          <a:xfrm>
            <a:off x="0" y="6396335"/>
            <a:ext cx="508000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оборудования перед началом воздушно-лазерного сканирования объекта: «Реконструкция ДНС-10 НГДУ «Альметьевнефть»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C95CF869-AFA2-4B68-9447-91EDB434B63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34"/>
          <a:stretch/>
        </p:blipFill>
        <p:spPr>
          <a:xfrm>
            <a:off x="5791692" y="3480850"/>
            <a:ext cx="6400307" cy="337715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0C7E39D-71AD-4133-AC22-10F7B522C7F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4"/>
          <a:stretch/>
        </p:blipFill>
        <p:spPr>
          <a:xfrm>
            <a:off x="5784414" y="420129"/>
            <a:ext cx="6398414" cy="337715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8DA3654F-5EE5-408A-8257-3C55838930F5}"/>
              </a:ext>
            </a:extLst>
          </p:cNvPr>
          <p:cNvSpPr/>
          <p:nvPr/>
        </p:nvSpPr>
        <p:spPr>
          <a:xfrm>
            <a:off x="7039328" y="6581001"/>
            <a:ext cx="5143500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полетного задания в программном обеспечении </a:t>
            </a:r>
            <a:r>
              <a:rPr lang="en-US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UgCS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oogle Shape;62;p14">
            <a:extLst>
              <a:ext uri="{FF2B5EF4-FFF2-40B4-BE49-F238E27FC236}">
                <a16:creationId xmlns:a16="http://schemas.microsoft.com/office/drawing/2014/main" id="{C952BA3D-697B-4CA5-A18A-1C584E4BB041}"/>
              </a:ext>
            </a:extLst>
          </p:cNvPr>
          <p:cNvSpPr txBox="1">
            <a:spLocks/>
          </p:cNvSpPr>
          <p:nvPr/>
        </p:nvSpPr>
        <p:spPr>
          <a:xfrm>
            <a:off x="3681798" y="0"/>
            <a:ext cx="4828403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Подготовка к производству работ</a:t>
            </a:r>
          </a:p>
          <a:p>
            <a:pPr algn="l">
              <a:buClr>
                <a:schemeClr val="dk1"/>
              </a:buClr>
              <a:buSzPts val="990"/>
            </a:pPr>
            <a:endParaRPr lang="ru-RU" sz="2400" b="1" dirty="0">
              <a:solidFill>
                <a:srgbClr val="0A9B69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83826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9" y="193774"/>
            <a:ext cx="1183552" cy="33788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58517-B76A-445F-A2D1-11C471ADF5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762" y="531659"/>
            <a:ext cx="5030236" cy="4806029"/>
          </a:xfrm>
          <a:prstGeom prst="rect">
            <a:avLst/>
          </a:prstGeom>
        </p:spPr>
      </p:pic>
      <p:sp>
        <p:nvSpPr>
          <p:cNvPr id="11" name="Блок-схема: узел 10">
            <a:extLst>
              <a:ext uri="{FF2B5EF4-FFF2-40B4-BE49-F238E27FC236}">
                <a16:creationId xmlns:a16="http://schemas.microsoft.com/office/drawing/2014/main" id="{A257EE76-9D66-4540-978B-B8600A4DC643}"/>
              </a:ext>
            </a:extLst>
          </p:cNvPr>
          <p:cNvSpPr/>
          <p:nvPr/>
        </p:nvSpPr>
        <p:spPr>
          <a:xfrm>
            <a:off x="9383407" y="2522442"/>
            <a:ext cx="339308" cy="32984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E195FA9B-FBF3-4C87-BD0B-C5A5F4B43A15}"/>
              </a:ext>
            </a:extLst>
          </p:cNvPr>
          <p:cNvCxnSpPr>
            <a:endCxn id="11" idx="3"/>
          </p:cNvCxnSpPr>
          <p:nvPr/>
        </p:nvCxnSpPr>
        <p:spPr>
          <a:xfrm flipV="1">
            <a:off x="8814350" y="2803978"/>
            <a:ext cx="618748" cy="2954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813B466-75CF-4A2D-A306-4EAECBBCA5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69117" y="3392061"/>
            <a:ext cx="2238270" cy="165298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10A66A9B-7D83-4F5D-A386-858030DE3BC8}"/>
              </a:ext>
            </a:extLst>
          </p:cNvPr>
          <p:cNvSpPr/>
          <p:nvPr/>
        </p:nvSpPr>
        <p:spPr>
          <a:xfrm>
            <a:off x="7161762" y="3088100"/>
            <a:ext cx="1652588" cy="22382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1F5B448-5A71-4E21-B81D-842FD623A0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082" y="739460"/>
            <a:ext cx="5878731" cy="6126969"/>
          </a:xfrm>
          <a:prstGeom prst="rect">
            <a:avLst/>
          </a:prstGeom>
        </p:spPr>
      </p:pic>
      <p:sp>
        <p:nvSpPr>
          <p:cNvPr id="13" name="Google Shape;62;p14">
            <a:extLst>
              <a:ext uri="{FF2B5EF4-FFF2-40B4-BE49-F238E27FC236}">
                <a16:creationId xmlns:a16="http://schemas.microsoft.com/office/drawing/2014/main" id="{9D0D67FD-9CBA-4CBF-9087-7F6DD574B90F}"/>
              </a:ext>
            </a:extLst>
          </p:cNvPr>
          <p:cNvSpPr txBox="1">
            <a:spLocks/>
          </p:cNvSpPr>
          <p:nvPr/>
        </p:nvSpPr>
        <p:spPr>
          <a:xfrm>
            <a:off x="2393501" y="112674"/>
            <a:ext cx="9536522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Оценка точности полученных материалов</a:t>
            </a:r>
          </a:p>
          <a:p>
            <a:pPr algn="l">
              <a:buClr>
                <a:schemeClr val="dk1"/>
              </a:buClr>
              <a:buSzPts val="990"/>
            </a:pPr>
            <a:endParaRPr lang="ru-RU" sz="2400" b="1" dirty="0">
              <a:solidFill>
                <a:srgbClr val="0A9B69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3605D2CE-B0C1-404F-897F-0D934B8D32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0035448"/>
              </p:ext>
            </p:extLst>
          </p:nvPr>
        </p:nvGraphicFramePr>
        <p:xfrm>
          <a:off x="2052435" y="1352556"/>
          <a:ext cx="5130407" cy="2076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7362">
                  <a:extLst>
                    <a:ext uri="{9D8B030D-6E8A-4147-A177-3AD203B41FA5}">
                      <a16:colId xmlns:a16="http://schemas.microsoft.com/office/drawing/2014/main" val="3465635720"/>
                    </a:ext>
                  </a:extLst>
                </a:gridCol>
                <a:gridCol w="977774">
                  <a:extLst>
                    <a:ext uri="{9D8B030D-6E8A-4147-A177-3AD203B41FA5}">
                      <a16:colId xmlns:a16="http://schemas.microsoft.com/office/drawing/2014/main" val="3923378118"/>
                    </a:ext>
                  </a:extLst>
                </a:gridCol>
                <a:gridCol w="932507">
                  <a:extLst>
                    <a:ext uri="{9D8B030D-6E8A-4147-A177-3AD203B41FA5}">
                      <a16:colId xmlns:a16="http://schemas.microsoft.com/office/drawing/2014/main" val="2732039049"/>
                    </a:ext>
                  </a:extLst>
                </a:gridCol>
                <a:gridCol w="651849">
                  <a:extLst>
                    <a:ext uri="{9D8B030D-6E8A-4147-A177-3AD203B41FA5}">
                      <a16:colId xmlns:a16="http://schemas.microsoft.com/office/drawing/2014/main" val="1837919097"/>
                    </a:ext>
                  </a:extLst>
                </a:gridCol>
                <a:gridCol w="615636">
                  <a:extLst>
                    <a:ext uri="{9D8B030D-6E8A-4147-A177-3AD203B41FA5}">
                      <a16:colId xmlns:a16="http://schemas.microsoft.com/office/drawing/2014/main" val="1316297832"/>
                    </a:ext>
                  </a:extLst>
                </a:gridCol>
                <a:gridCol w="679010">
                  <a:extLst>
                    <a:ext uri="{9D8B030D-6E8A-4147-A177-3AD203B41FA5}">
                      <a16:colId xmlns:a16="http://schemas.microsoft.com/office/drawing/2014/main" val="4147745307"/>
                    </a:ext>
                  </a:extLst>
                </a:gridCol>
                <a:gridCol w="686269">
                  <a:extLst>
                    <a:ext uri="{9D8B030D-6E8A-4147-A177-3AD203B41FA5}">
                      <a16:colId xmlns:a16="http://schemas.microsoft.com/office/drawing/2014/main" val="3372766341"/>
                    </a:ext>
                  </a:extLst>
                </a:gridCol>
              </a:tblGrid>
              <a:tr h="2593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Имя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dN.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dH. м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rgbClr val="008E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6410200"/>
                  </a:ext>
                </a:extLst>
              </a:tr>
              <a:tr h="302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**71462.325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**23839.466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*21.483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-0,041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0,087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2999686"/>
                  </a:ext>
                </a:extLst>
              </a:tr>
              <a:tr h="302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Rp6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**74042.699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**24387.672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*06.230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-0,067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-0,079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0,130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8904975"/>
                  </a:ext>
                </a:extLst>
              </a:tr>
              <a:tr h="302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Rp4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**72971.277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**23078.471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*35.990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0,045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-0,044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6156362"/>
                  </a:ext>
                </a:extLst>
              </a:tr>
              <a:tr h="302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Rp3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**72853.191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**22976.048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*37.821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0,020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0,036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0,097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4275029"/>
                  </a:ext>
                </a:extLst>
              </a:tr>
              <a:tr h="302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Rp5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**74086.857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**24353.922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*07.133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0,062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-0,055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0,109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3606388"/>
                  </a:ext>
                </a:extLst>
              </a:tr>
              <a:tr h="3028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Rp2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**71504.400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**23807.421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*22.772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-0,078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-0,102</a:t>
                      </a:r>
                      <a:endParaRPr lang="ru-RU" sz="2400" kern="10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0,048</a:t>
                      </a:r>
                      <a:endParaRPr lang="ru-RU" sz="2400" kern="100" dirty="0">
                        <a:effectLst/>
                        <a:latin typeface="Times New Roman" panose="02020603050405020304" pitchFamily="18" charset="0"/>
                        <a:ea typeface="Andale Sans UI;Arial Unicode MS"/>
                        <a:cs typeface="Times New Roman" panose="02020603050405020304" pitchFamily="18" charset="0"/>
                      </a:endParaRPr>
                    </a:p>
                  </a:txBody>
                  <a:tcPr marL="28575" marR="28575" marT="28575" marB="28575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387707"/>
                  </a:ext>
                </a:extLst>
              </a:tr>
            </a:tbl>
          </a:graphicData>
        </a:graphic>
      </p:graphicFrame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3460B1-88F7-4D2B-BB04-A5002447489E}"/>
              </a:ext>
            </a:extLst>
          </p:cNvPr>
          <p:cNvSpPr/>
          <p:nvPr/>
        </p:nvSpPr>
        <p:spPr>
          <a:xfrm>
            <a:off x="5972784" y="5637807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полученных данных соответствуют действующим техническим регламентам:</a:t>
            </a:r>
          </a:p>
          <a:p>
            <a:pPr marL="171450" lvl="0" indent="-171450">
              <a:buFontTx/>
              <a:buChar char="-"/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Свод правил СП 47.13330.2016. Инженерные изыскания для строительства. Основные положения» (утв. приказом Федерального агентства по строительству и жилищно-коммунальному хозяйству от 30 декабря 2016 г. №1033/</a:t>
            </a:r>
            <a:r>
              <a:rPr lang="ru-RU" sz="1200" spc="-2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</a:t>
            </a: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4F7C1B6-45C9-4D24-B867-A11BD9E292F4}"/>
              </a:ext>
            </a:extLst>
          </p:cNvPr>
          <p:cNvSpPr/>
          <p:nvPr/>
        </p:nvSpPr>
        <p:spPr>
          <a:xfrm>
            <a:off x="6774622" y="515900"/>
            <a:ext cx="5417378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Выполненные работы:</a:t>
            </a:r>
          </a:p>
          <a:p>
            <a:pPr marL="285750" lvl="0" indent="-285750">
              <a:buFontTx/>
              <a:buChar char="-"/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Статистические измерения, раскладка марок;</a:t>
            </a:r>
          </a:p>
          <a:p>
            <a:pPr marL="285750" lvl="0" indent="-285750">
              <a:buFontTx/>
              <a:buChar char="-"/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Кредо ДАТ5 обработка статистических данных;</a:t>
            </a:r>
          </a:p>
          <a:p>
            <a:pPr marL="285750" lvl="0" indent="-285750">
              <a:buFontTx/>
              <a:buChar char="-"/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Обработка результатов ВЛС в программном обеспечении </a:t>
            </a:r>
            <a:r>
              <a:rPr lang="en-US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RIEGL RiPROCESS</a:t>
            </a: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2232371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9" y="193774"/>
            <a:ext cx="1183552" cy="337885"/>
          </a:xfrm>
          <a:prstGeom prst="rect">
            <a:avLst/>
          </a:prstGeom>
        </p:spPr>
      </p:pic>
      <p:sp>
        <p:nvSpPr>
          <p:cNvPr id="13" name="Google Shape;62;p14">
            <a:extLst>
              <a:ext uri="{FF2B5EF4-FFF2-40B4-BE49-F238E27FC236}">
                <a16:creationId xmlns:a16="http://schemas.microsoft.com/office/drawing/2014/main" id="{9D0D67FD-9CBA-4CBF-9087-7F6DD574B90F}"/>
              </a:ext>
            </a:extLst>
          </p:cNvPr>
          <p:cNvSpPr txBox="1">
            <a:spLocks/>
          </p:cNvSpPr>
          <p:nvPr/>
        </p:nvSpPr>
        <p:spPr>
          <a:xfrm>
            <a:off x="2393501" y="112674"/>
            <a:ext cx="9536522" cy="47906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Геодезическая сеть специального назначения ПАО «Татнефть»</a:t>
            </a:r>
          </a:p>
          <a:p>
            <a:pPr algn="l">
              <a:buClr>
                <a:schemeClr val="dk1"/>
              </a:buClr>
              <a:buSzPts val="990"/>
            </a:pPr>
            <a:endParaRPr lang="ru-RU" sz="2400" b="1" dirty="0">
              <a:solidFill>
                <a:srgbClr val="0A9B69"/>
              </a:solidFill>
              <a:latin typeface="Times New Roman" panose="02020603050405020304" pitchFamily="18" charset="0"/>
              <a:ea typeface="Montserrat SemiBold"/>
              <a:cs typeface="Times New Roman" panose="02020603050405020304" pitchFamily="18" charset="0"/>
              <a:sym typeface="Montserrat SemiBold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3460B1-88F7-4D2B-BB04-A5002447489E}"/>
              </a:ext>
            </a:extLst>
          </p:cNvPr>
          <p:cNvSpPr/>
          <p:nvPr/>
        </p:nvSpPr>
        <p:spPr>
          <a:xfrm>
            <a:off x="5776618" y="512593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опорной сети выполнено с использованием данных референцных</a:t>
            </a:r>
          </a:p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станций геодезической сети специального назначения ПАО «Татнефть»: ALMN, BAVL,</a:t>
            </a:r>
          </a:p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MKTM, GZU1, ELHN, AZNN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16092D-4852-4928-BEB4-87771DF00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394" y="716274"/>
            <a:ext cx="5057273" cy="500139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0F240B-06A1-40F9-B5BB-6B61ED5B18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6618" y="716274"/>
            <a:ext cx="6153406" cy="4409662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3D18E85-E880-4794-A767-A366080BA572}"/>
              </a:ext>
            </a:extLst>
          </p:cNvPr>
          <p:cNvSpPr/>
          <p:nvPr/>
        </p:nvSpPr>
        <p:spPr>
          <a:xfrm>
            <a:off x="2154675" y="5763780"/>
            <a:ext cx="172470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1200" spc="-2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ГССН ПАО «Татнефть»</a:t>
            </a:r>
          </a:p>
        </p:txBody>
      </p:sp>
    </p:spTree>
    <p:extLst>
      <p:ext uri="{BB962C8B-B14F-4D97-AF65-F5344CB8AC3E}">
        <p14:creationId xmlns:p14="http://schemas.microsoft.com/office/powerpoint/2010/main" val="658033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F1F53DA-C316-42AC-9DD8-E54A4B914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" y="1222218"/>
            <a:ext cx="7050667" cy="449675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C8B1C7-74E0-4A3D-9707-BB7253D2A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0284"/>
            <a:ext cx="7052531" cy="122221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D183F6-73C3-4636-9B1E-B42868941C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521255"/>
            <a:ext cx="7052530" cy="2336745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503" y="199953"/>
            <a:ext cx="1183552" cy="33788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1613FA-27C1-43F6-8A0F-FFBF4FD2C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2530" y="2061928"/>
            <a:ext cx="5139469" cy="4746646"/>
          </a:xfrm>
          <a:prstGeom prst="rect">
            <a:avLst/>
          </a:prstGeom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9700407"/>
              </p:ext>
            </p:extLst>
          </p:nvPr>
        </p:nvGraphicFramePr>
        <p:xfrm>
          <a:off x="7000103" y="458022"/>
          <a:ext cx="5139469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39469">
                  <a:extLst>
                    <a:ext uri="{9D8B030D-6E8A-4147-A177-3AD203B41FA5}">
                      <a16:colId xmlns:a16="http://schemas.microsoft.com/office/drawing/2014/main" val="4191988413"/>
                    </a:ext>
                  </a:extLst>
                </a:gridCol>
              </a:tblGrid>
              <a:tr h="15058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Обработка камеральных данных производилась в лицензионных программах: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200" kern="12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Riegl RiProcess</a:t>
                      </a:r>
                      <a:r>
                        <a:rPr lang="ru-RU" sz="1200" kern="12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обработка полученных облаков точек;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kern="12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КРЕДО 3Д скан и </a:t>
                      </a:r>
                      <a:r>
                        <a:rPr lang="en-US" sz="1200" kern="12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ArcGIS</a:t>
                      </a:r>
                      <a:r>
                        <a:rPr lang="ru-RU" sz="1200" kern="12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построение ЦММ и ЦМР, камеральная обработка;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kern="12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Согласование с представителями сторонних коммуникаций;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1200" kern="1200" spc="-2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Направление результатов изысканий в ФАУ «ГЛАВГОСЭКСПЕРТИЗА РОССИИ»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362077"/>
                  </a:ext>
                </a:extLst>
              </a:tr>
            </a:tbl>
          </a:graphicData>
        </a:graphic>
      </p:graphicFrame>
      <p:sp>
        <p:nvSpPr>
          <p:cNvPr id="8" name="Google Shape;62;p14">
            <a:extLst>
              <a:ext uri="{FF2B5EF4-FFF2-40B4-BE49-F238E27FC236}">
                <a16:creationId xmlns:a16="http://schemas.microsoft.com/office/drawing/2014/main" id="{E1918C54-F1A5-4621-8A79-6E586EB914A8}"/>
              </a:ext>
            </a:extLst>
          </p:cNvPr>
          <p:cNvSpPr txBox="1">
            <a:spLocks/>
          </p:cNvSpPr>
          <p:nvPr/>
        </p:nvSpPr>
        <p:spPr>
          <a:xfrm>
            <a:off x="2256341" y="83195"/>
            <a:ext cx="4743762" cy="479066"/>
          </a:xfrm>
          <a:prstGeom prst="rect">
            <a:avLst/>
          </a:prstGeom>
          <a:solidFill>
            <a:schemeClr val="bg1"/>
          </a:solidFill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Камеральная обработка данных</a:t>
            </a:r>
          </a:p>
        </p:txBody>
      </p:sp>
    </p:spTree>
    <p:extLst>
      <p:ext uri="{BB962C8B-B14F-4D97-AF65-F5344CB8AC3E}">
        <p14:creationId xmlns:p14="http://schemas.microsoft.com/office/powerpoint/2010/main" val="1009877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62;p14"/>
          <p:cNvSpPr txBox="1">
            <a:spLocks/>
          </p:cNvSpPr>
          <p:nvPr/>
        </p:nvSpPr>
        <p:spPr>
          <a:xfrm>
            <a:off x="1594023" y="193774"/>
            <a:ext cx="10292798" cy="1177826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buClr>
                <a:schemeClr val="dk1"/>
              </a:buClr>
              <a:buSzPts val="990"/>
            </a:pPr>
            <a:r>
              <a:rPr lang="ru-RU" sz="2400" b="1" dirty="0">
                <a:solidFill>
                  <a:srgbClr val="0A9B69"/>
                </a:solidFill>
                <a:latin typeface="Times New Roman" panose="02020603050405020304" pitchFamily="18" charset="0"/>
                <a:ea typeface="Montserrat SemiBold"/>
                <a:cs typeface="Times New Roman" panose="02020603050405020304" pitchFamily="18" charset="0"/>
                <a:sym typeface="Montserrat SemiBold"/>
              </a:rPr>
              <a:t>Сводное экспертное заключение по результатам оказания консультационных услуг от ФАУ «ГЛАВГОСЭКСПЕРТИЗА РОССИИ»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79" y="193774"/>
            <a:ext cx="1183552" cy="3378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DE2345D-C6E4-43BC-9304-254C43794E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781" y="1370968"/>
            <a:ext cx="4502488" cy="548703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50E707-45B8-4810-B674-7869085464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7307" y="1370968"/>
            <a:ext cx="4849913" cy="54870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169E74-3CBE-48C4-9D2F-0757E03E0E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17" y="626012"/>
            <a:ext cx="993579" cy="65060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CFE0B9F-FDA5-4B4B-8CF4-1536E7ED8E73}"/>
              </a:ext>
            </a:extLst>
          </p:cNvPr>
          <p:cNvSpPr/>
          <p:nvPr/>
        </p:nvSpPr>
        <p:spPr>
          <a:xfrm>
            <a:off x="6364781" y="1587843"/>
            <a:ext cx="4552414" cy="407773"/>
          </a:xfrm>
          <a:prstGeom prst="rect">
            <a:avLst/>
          </a:prstGeom>
          <a:solidFill>
            <a:schemeClr val="bg1">
              <a:alpha val="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239B38-9ED2-4D0E-9821-A67A6D3086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693" y="1513398"/>
            <a:ext cx="557468" cy="5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11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DAB38E-71F5-4B6E-9B97-100B80938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6614"/>
            <a:ext cx="6298403" cy="5581385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381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DAFBAC2-C796-4096-BC32-1CD3BFC18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8403" y="1276615"/>
            <a:ext cx="5893597" cy="55813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191641" y="601721"/>
            <a:ext cx="5796909" cy="596924"/>
          </a:xfrm>
        </p:spPr>
        <p:txBody>
          <a:bodyPr>
            <a:noAutofit/>
          </a:bodyPr>
          <a:lstStyle/>
          <a:p>
            <a:pPr algn="l"/>
            <a:r>
              <a:rPr lang="ru-RU" sz="3200" b="1" dirty="0">
                <a:solidFill>
                  <a:srgbClr val="008E5B"/>
                </a:solidFill>
                <a:latin typeface="Montserrat Medium" panose="00000600000000000000" pitchFamily="2" charset="-52"/>
                <a:cs typeface="Gotham Pro" panose="02000503040000020004" pitchFamily="2" charset="0"/>
              </a:rPr>
              <a:t>СПАСИБО ЗА ВНИМАНИЕ!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32" y="271321"/>
            <a:ext cx="2202792" cy="628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5575" y="0"/>
            <a:ext cx="442595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6" y="5986832"/>
            <a:ext cx="1798635" cy="820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16593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11608</TotalTime>
  <Words>384</Words>
  <Application>Microsoft Office PowerPoint</Application>
  <PresentationFormat>Широкоэкранный</PresentationFormat>
  <Paragraphs>76</Paragraphs>
  <Slides>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9" baseType="lpstr">
      <vt:lpstr>Andale Sans UI;Arial Unicode MS</vt:lpstr>
      <vt:lpstr>Arial</vt:lpstr>
      <vt:lpstr>Calibri</vt:lpstr>
      <vt:lpstr>Calibri Light</vt:lpstr>
      <vt:lpstr>Gotham Pro</vt:lpstr>
      <vt:lpstr>Montserrat Medium</vt:lpstr>
      <vt:lpstr>Montserrat SemiBold</vt:lpstr>
      <vt:lpstr>Tahoma</vt:lpstr>
      <vt:lpstr>Times New Roman</vt:lpstr>
      <vt:lpstr>Verdana</vt:lpstr>
      <vt:lpstr>Тема Office</vt:lpstr>
      <vt:lpstr>ОСОБЕННОСТИ ВЫПОЛНЕНИЯ ИНЖЕНЕРНО-ГЕОДЕЗИЧЕСКИХ ИЗЫСКАНИЙ С ПРИМЕНЕНИЕМ  БПЛА С ВЛС С НАПРАВЛЕНИЕМ РЕЗУЛЬТАТОВ НА ГЛАВГОСЭКСПЕРТИЗУ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РЕГИОНАЛЬНАЯ КОНФЕРЕНЦИЯ ТРУДОВЫХ КОЛЛЕКТИВОВ ГРУППЫ «ТАТНЕФТЬ»</dc:title>
  <dc:creator>Мария Степанова</dc:creator>
  <cp:lastModifiedBy>Хамитов Марат Шагадатович</cp:lastModifiedBy>
  <cp:revision>137</cp:revision>
  <dcterms:created xsi:type="dcterms:W3CDTF">2023-04-24T06:50:16Z</dcterms:created>
  <dcterms:modified xsi:type="dcterms:W3CDTF">2023-08-23T13:38:37Z</dcterms:modified>
</cp:coreProperties>
</file>