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99" r:id="rId2"/>
    <p:sldId id="294" r:id="rId3"/>
    <p:sldId id="289" r:id="rId4"/>
    <p:sldId id="286" r:id="rId5"/>
    <p:sldId id="300" r:id="rId6"/>
    <p:sldId id="301" r:id="rId7"/>
    <p:sldId id="287" r:id="rId8"/>
    <p:sldId id="288" r:id="rId9"/>
    <p:sldId id="295" r:id="rId10"/>
    <p:sldId id="292" r:id="rId11"/>
    <p:sldId id="290" r:id="rId12"/>
    <p:sldId id="293" r:id="rId13"/>
    <p:sldId id="296" r:id="rId14"/>
    <p:sldId id="298" r:id="rId15"/>
    <p:sldId id="282" r:id="rId16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850D"/>
    <a:srgbClr val="F9CC95"/>
    <a:srgbClr val="F7B96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70" autoAdjust="0"/>
    <p:restoredTop sz="87670" autoAdjust="0"/>
  </p:normalViewPr>
  <p:slideViewPr>
    <p:cSldViewPr>
      <p:cViewPr varScale="1">
        <p:scale>
          <a:sx n="105" d="100"/>
          <a:sy n="105" d="100"/>
        </p:scale>
        <p:origin x="1002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77BC22-7946-4084-B227-F015618807BB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84D8E-6AA4-4857-9085-E01E3FAF90F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chemeClr val="tx1"/>
                </a:solidFill>
              </a:rPr>
              <a:t>Эволюция</a:t>
            </a:r>
            <a:r>
              <a:rPr lang="ru-RU" sz="1200" baseline="0">
                <a:solidFill>
                  <a:schemeClr val="tx1"/>
                </a:solidFill>
              </a:rPr>
              <a:t> ГНСС приемников – цель увеличение производительности и минимизация совокупной стоимости владения оборудованием для потребителя.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75871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Санкционные ограничения введенные со стороны недружественных РФ государств не позволяют компаниям производителям ГНСС оборудования и ПО из этих стран поставлять оборудование, ПО, оказывать услуги по тех. Поддержке и исполнять гарантийные на территории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684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CORS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является крупнейшей действующей СДГС и насчитывает более 600 станций в 83 субъектах РФ. При этом число станций постоянно увеличивается и непрерывно ведутся работы по сдаче сети в различных регионах в ФФПД. На текущий момент в Федеральный фонд пространственных данных сданы 33 региона </a:t>
            </a:r>
            <a:r>
              <a:rPr lang="en-US" sz="1200" baseline="0">
                <a:solidFill>
                  <a:schemeClr val="tx1"/>
                </a:solidFill>
              </a:rPr>
              <a:t>CORS.</a:t>
            </a:r>
            <a:r>
              <a:rPr lang="ru-RU" sz="1200" baseline="0">
                <a:solidFill>
                  <a:schemeClr val="tx1"/>
                </a:solidFill>
              </a:rPr>
              <a:t> Работая в этих регионах, вы можете запросить в </a:t>
            </a:r>
            <a:r>
              <a:rPr lang="ru-RU" sz="1200" baseline="0" err="1">
                <a:solidFill>
                  <a:schemeClr val="tx1"/>
                </a:solidFill>
              </a:rPr>
              <a:t>Росреестре</a:t>
            </a:r>
            <a:r>
              <a:rPr lang="ru-RU" sz="1200" baseline="0">
                <a:solidFill>
                  <a:schemeClr val="tx1"/>
                </a:solidFill>
              </a:rPr>
              <a:t> выписку на базы сети </a:t>
            </a:r>
            <a:r>
              <a:rPr lang="en-US" sz="1200" baseline="0">
                <a:solidFill>
                  <a:schemeClr val="tx1"/>
                </a:solidFill>
              </a:rPr>
              <a:t>CORS </a:t>
            </a:r>
            <a:r>
              <a:rPr lang="ru-RU" sz="1200" baseline="0">
                <a:solidFill>
                  <a:schemeClr val="tx1"/>
                </a:solidFill>
              </a:rPr>
              <a:t>и работать прямо от них.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0843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Сможем найти</a:t>
            </a:r>
            <a:r>
              <a:rPr lang="ru-RU" sz="1200" baseline="0" dirty="0">
                <a:solidFill>
                  <a:schemeClr val="tx1"/>
                </a:solidFill>
              </a:rPr>
              <a:t> решение любого вопроса из области геодезии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7761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Сможем найти</a:t>
            </a:r>
            <a:r>
              <a:rPr lang="ru-RU" sz="1200" baseline="0" dirty="0">
                <a:solidFill>
                  <a:schemeClr val="tx1"/>
                </a:solidFill>
              </a:rPr>
              <a:t> решение любого вопроса из области геодезии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19647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>
                <a:solidFill>
                  <a:schemeClr val="tx1"/>
                </a:solidFill>
              </a:rPr>
              <a:t>CORS</a:t>
            </a:r>
            <a:r>
              <a:rPr lang="en-US" sz="1200" baseline="0">
                <a:solidFill>
                  <a:schemeClr val="tx1"/>
                </a:solidFill>
              </a:rPr>
              <a:t> </a:t>
            </a:r>
            <a:r>
              <a:rPr lang="ru-RU" sz="1200" baseline="0">
                <a:solidFill>
                  <a:schemeClr val="tx1"/>
                </a:solidFill>
              </a:rPr>
              <a:t>является крупнейшей действующей СДГС и насчитывает более 600 станций в 83 субъектах РФ. При этом число станций постоянно увеличивается и непрерывно ведутся работы по сдаче сети в различных регионах в ФФПД. На текущий момент в Федеральный фонд пространственных данных сданы 33 региона </a:t>
            </a:r>
            <a:r>
              <a:rPr lang="en-US" sz="1200" baseline="0">
                <a:solidFill>
                  <a:schemeClr val="tx1"/>
                </a:solidFill>
              </a:rPr>
              <a:t>CORS.</a:t>
            </a:r>
            <a:r>
              <a:rPr lang="ru-RU" sz="1200" baseline="0">
                <a:solidFill>
                  <a:schemeClr val="tx1"/>
                </a:solidFill>
              </a:rPr>
              <a:t> Работая в этих регионах, вы можете запросить в </a:t>
            </a:r>
            <a:r>
              <a:rPr lang="ru-RU" sz="1200" baseline="0" err="1">
                <a:solidFill>
                  <a:schemeClr val="tx1"/>
                </a:solidFill>
              </a:rPr>
              <a:t>Росреестре</a:t>
            </a:r>
            <a:r>
              <a:rPr lang="ru-RU" sz="1200" baseline="0">
                <a:solidFill>
                  <a:schemeClr val="tx1"/>
                </a:solidFill>
              </a:rPr>
              <a:t> выписку на базы сети </a:t>
            </a:r>
            <a:r>
              <a:rPr lang="en-US" sz="1200" baseline="0">
                <a:solidFill>
                  <a:schemeClr val="tx1"/>
                </a:solidFill>
              </a:rPr>
              <a:t>CORS </a:t>
            </a:r>
            <a:r>
              <a:rPr lang="ru-RU" sz="1200" baseline="0">
                <a:solidFill>
                  <a:schemeClr val="tx1"/>
                </a:solidFill>
              </a:rPr>
              <a:t>и работать прямо от них.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Среди владельцев более чем 3000 БС на </a:t>
            </a:r>
            <a:r>
              <a:rPr lang="ru-RU" err="1"/>
              <a:t>терриоририи</a:t>
            </a:r>
            <a:r>
              <a:rPr lang="ru-RU"/>
              <a:t> РФ, объединённых в сети различного объема и назначения, можно выделить ТРИ</a:t>
            </a:r>
            <a:r>
              <a:rPr lang="ru-RU" baseline="0"/>
              <a:t> основных типа владельцев-балансодержателей ГНСС оборудования и специализированного ПО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5281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Составляющие программно-аппаратного комплекса сети дифференциальных геодезических станций</a:t>
            </a:r>
          </a:p>
          <a:p>
            <a:pPr rtl="0"/>
            <a:r>
              <a:rPr lang="ru-RU"/>
              <a:t>Спутниковые группировки (все), наземные инфраструктурные базовые станции ( ГНСС приемники), специализированное ПО для обработки и маршрутизации потоков спутниковых данных, полевые ГНСС приемники в качестве конечного потребителя сервиса дифференциальной коррекции.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79476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>
                <a:solidFill>
                  <a:schemeClr val="tx1"/>
                </a:solidFill>
              </a:rPr>
              <a:t>Эволюция</a:t>
            </a:r>
            <a:r>
              <a:rPr lang="ru-RU" sz="1200" baseline="0">
                <a:solidFill>
                  <a:schemeClr val="tx1"/>
                </a:solidFill>
              </a:rPr>
              <a:t> ГНСС приемников – цель увеличение производительности и минимизация совокупной стоимости владения оборудованием для потребителя.</a:t>
            </a:r>
            <a:endParaRPr lang="ru-RU" sz="120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818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>
                <a:solidFill>
                  <a:schemeClr val="tx1"/>
                </a:solidFill>
              </a:rPr>
              <a:t>Сможем найти</a:t>
            </a:r>
            <a:r>
              <a:rPr lang="ru-RU" sz="1200" baseline="0" dirty="0">
                <a:solidFill>
                  <a:schemeClr val="tx1"/>
                </a:solidFill>
              </a:rPr>
              <a:t> решение любого вопроса из области геодезии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2038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Все три компании происходят</a:t>
            </a:r>
            <a:r>
              <a:rPr lang="ru-RU" baseline="0"/>
              <a:t> из недружественных РФ государств и ведут ограничительную </a:t>
            </a:r>
            <a:r>
              <a:rPr lang="ru-RU" baseline="0" err="1"/>
              <a:t>санкционную</a:t>
            </a:r>
            <a:r>
              <a:rPr lang="ru-RU" baseline="0"/>
              <a:t> политику в отношении РФ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22788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Санкционные ограничения введенные со стороны недружественных РФ государств не позволяют компаниям производителям ГНСС оборудования и ПО из этих стран поставлять оборудование, ПО, оказывать услуги по тех. Поддержке и исполнять гарантийные на территории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897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Санкционные ограничения введенные со стороны недружественных РФ государств не позволяют компаниям производителям ГНСС оборудования и ПО из этих стран поставлять оборудование, ПО, оказывать услуги по тех. Поддержке и исполнять гарантийные на территории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4897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rtl="0"/>
            <a:r>
              <a:rPr lang="ru-RU"/>
              <a:t>Санкционные ограничения введенные со стороны недружественных РФ государств не позволяют компаниям производителям ГНСС оборудования и ПО из этих стран поставлять оборудование, ПО, оказывать услуги по тех. Поддержке и исполнять гарантийные на территории РФ.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784D8E-6AA4-4857-9085-E01E3FAF90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862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3000">
              <a:schemeClr val="bg1">
                <a:tint val="80000"/>
                <a:satMod val="300000"/>
                <a:alpha val="74000"/>
              </a:schemeClr>
            </a:gs>
            <a:gs pos="92000">
              <a:schemeClr val="bg1">
                <a:lumMod val="85000"/>
                <a:alpha val="67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30.08.2023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4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4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77.jpeg"/><Relationship Id="rId4" Type="http://schemas.openxmlformats.org/officeDocument/2006/relationships/image" Target="../media/image7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" Type="http://schemas.openxmlformats.org/officeDocument/2006/relationships/image" Target="../media/image6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7" Type="http://schemas.openxmlformats.org/officeDocument/2006/relationships/image" Target="../media/image10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8.jpeg"/><Relationship Id="rId20" Type="http://schemas.openxmlformats.org/officeDocument/2006/relationships/image" Target="../media/image22.png"/><Relationship Id="rId29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11" Type="http://schemas.openxmlformats.org/officeDocument/2006/relationships/image" Target="../media/image4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5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10" Type="http://schemas.openxmlformats.org/officeDocument/2006/relationships/image" Target="../media/image13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6.jpe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jpeg"/><Relationship Id="rId9" Type="http://schemas.openxmlformats.org/officeDocument/2006/relationships/image" Target="../media/image4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7" Type="http://schemas.openxmlformats.org/officeDocument/2006/relationships/image" Target="../media/image5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CE0AC2AC-F00A-29C1-65F8-B4DE2C845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961516"/>
          </a:xfrm>
          <a:prstGeom prst="rect">
            <a:avLst/>
          </a:prstGeom>
        </p:spPr>
      </p:pic>
      <p:pic>
        <p:nvPicPr>
          <p:cNvPr id="4" name="Picture 2" descr="D:\работа\EFT-GROUP\ПРЕЗЕНТАЦИИ\Равер\ГУЗ-31.янв\ЯНВАРЬ 11920х1080 копия.jpg"/>
          <p:cNvPicPr>
            <a:picLocks noChangeAspect="1" noChangeArrowheads="1"/>
          </p:cNvPicPr>
          <p:nvPr/>
        </p:nvPicPr>
        <p:blipFill>
          <a:blip r:embed="rId3">
            <a:lum bright="10000"/>
          </a:blip>
          <a:srcRect/>
          <a:stretch>
            <a:fillRect/>
          </a:stretch>
        </p:blipFill>
        <p:spPr bwMode="auto">
          <a:xfrm>
            <a:off x="1115616" y="352651"/>
            <a:ext cx="7776864" cy="445344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440686" y="4227934"/>
            <a:ext cx="8386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2023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BD4C3C-55D3-E062-E7BE-84B1E71172B2}"/>
              </a:ext>
            </a:extLst>
          </p:cNvPr>
          <p:cNvSpPr txBox="1"/>
          <p:nvPr/>
        </p:nvSpPr>
        <p:spPr>
          <a:xfrm>
            <a:off x="1643042" y="2071684"/>
            <a:ext cx="6926448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Эксплуатация спутникового геодезического оборудования и специализированного ПО 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в составе геодезических сетей</a:t>
            </a:r>
          </a:p>
          <a:p>
            <a:pPr algn="r"/>
            <a:r>
              <a:rPr lang="ru-RU" sz="20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специального назначения</a:t>
            </a:r>
            <a:endParaRPr lang="ru-RU" b="1" dirty="0">
              <a:solidFill>
                <a:schemeClr val="bg1"/>
              </a:solidFill>
              <a:latin typeface="Verdana" pitchFamily="34" charset="0"/>
              <a:ea typeface="Verdana" pitchFamily="34" charset="0"/>
            </a:endParaRPr>
          </a:p>
          <a:p>
            <a:pPr algn="r"/>
            <a:r>
              <a:rPr lang="ru-RU" sz="2800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ВЫЗОВЫ ВРЕМЕНИ</a:t>
            </a:r>
          </a:p>
          <a:p>
            <a:pPr algn="ctr"/>
            <a:endParaRPr lang="ru-RU" sz="1800" b="1" dirty="0">
              <a:solidFill>
                <a:srgbClr val="E9850D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" name="Picture 4" descr="D:\работа\EFT-GROUP\Лого\PNG\logo_EFT_light-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4582" y="692554"/>
            <a:ext cx="4714908" cy="1034813"/>
          </a:xfrm>
          <a:prstGeom prst="rect">
            <a:avLst/>
          </a:prstGeom>
          <a:noFill/>
        </p:spPr>
      </p:pic>
      <p:cxnSp>
        <p:nvCxnSpPr>
          <p:cNvPr id="7" name="Прямая соединительная линия 6"/>
          <p:cNvCxnSpPr/>
          <p:nvPr/>
        </p:nvCxnSpPr>
        <p:spPr>
          <a:xfrm rot="5400000">
            <a:off x="7858943" y="2928939"/>
            <a:ext cx="1713719" cy="795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030966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ПОСТАВЩИКА ПРОГРАММНО-АППАРТНОГО КОМПЛЕКСА 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195486"/>
            <a:ext cx="87154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ВАЖНЫЕ КРИТЕРИИ ВЫБОРА</a:t>
            </a:r>
          </a:p>
        </p:txBody>
      </p:sp>
      <p:grpSp>
        <p:nvGrpSpPr>
          <p:cNvPr id="26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0" name="Равнобедренный треугольник 29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олилиния 30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grpSp>
        <p:nvGrpSpPr>
          <p:cNvPr id="45" name="Группа 44"/>
          <p:cNvGrpSpPr/>
          <p:nvPr/>
        </p:nvGrpSpPr>
        <p:grpSpPr>
          <a:xfrm>
            <a:off x="460154" y="1214428"/>
            <a:ext cx="5040540" cy="428628"/>
            <a:chOff x="460154" y="1214428"/>
            <a:chExt cx="5040540" cy="428628"/>
          </a:xfrm>
        </p:grpSpPr>
        <p:pic>
          <p:nvPicPr>
            <p:cNvPr id="11265" name="Picture 1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60154" y="1214428"/>
              <a:ext cx="364581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39" name="Прямоугольник 38"/>
            <p:cNvSpPr/>
            <p:nvPr/>
          </p:nvSpPr>
          <p:spPr>
            <a:xfrm>
              <a:off x="928694" y="1263841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Страна производитель ГНСС оборудования</a:t>
              </a:r>
            </a:p>
          </p:txBody>
        </p:sp>
      </p:grpSp>
      <p:grpSp>
        <p:nvGrpSpPr>
          <p:cNvPr id="46" name="Группа 45"/>
          <p:cNvGrpSpPr/>
          <p:nvPr/>
        </p:nvGrpSpPr>
        <p:grpSpPr>
          <a:xfrm>
            <a:off x="427664" y="1854038"/>
            <a:ext cx="5073030" cy="372024"/>
            <a:chOff x="427664" y="1854038"/>
            <a:chExt cx="5073030" cy="372024"/>
          </a:xfrm>
        </p:grpSpPr>
        <p:pic>
          <p:nvPicPr>
            <p:cNvPr id="11266" name="Picture 2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7664" y="1857370"/>
              <a:ext cx="429560" cy="3686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0" name="Прямоугольник 39"/>
            <p:cNvSpPr/>
            <p:nvPr/>
          </p:nvSpPr>
          <p:spPr>
            <a:xfrm>
              <a:off x="928694" y="1854038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Компания поставщик</a:t>
              </a:r>
            </a:p>
          </p:txBody>
        </p:sp>
      </p:grpSp>
      <p:grpSp>
        <p:nvGrpSpPr>
          <p:cNvPr id="47" name="Группа 46"/>
          <p:cNvGrpSpPr/>
          <p:nvPr/>
        </p:nvGrpSpPr>
        <p:grpSpPr>
          <a:xfrm>
            <a:off x="428596" y="2357436"/>
            <a:ext cx="5072098" cy="423355"/>
            <a:chOff x="428596" y="2357436"/>
            <a:chExt cx="5072098" cy="423355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596" y="2357436"/>
              <a:ext cx="402450" cy="4233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1" name="Прямоугольник 40"/>
            <p:cNvSpPr/>
            <p:nvPr/>
          </p:nvSpPr>
          <p:spPr>
            <a:xfrm>
              <a:off x="928694" y="2444235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Наличие сервисных центров на территории РФ</a:t>
              </a:r>
            </a:p>
          </p:txBody>
        </p:sp>
      </p:grpSp>
      <p:grpSp>
        <p:nvGrpSpPr>
          <p:cNvPr id="48" name="Группа 47"/>
          <p:cNvGrpSpPr/>
          <p:nvPr/>
        </p:nvGrpSpPr>
        <p:grpSpPr>
          <a:xfrm>
            <a:off x="436238" y="2948147"/>
            <a:ext cx="5064456" cy="395280"/>
            <a:chOff x="436238" y="2948147"/>
            <a:chExt cx="5064456" cy="395280"/>
          </a:xfrm>
        </p:grpSpPr>
        <p:pic>
          <p:nvPicPr>
            <p:cNvPr id="11270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6238" y="2948147"/>
              <a:ext cx="412413" cy="3952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2" name="Прямоугольник 41"/>
            <p:cNvSpPr/>
            <p:nvPr/>
          </p:nvSpPr>
          <p:spPr>
            <a:xfrm>
              <a:off x="928694" y="3034432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Страна разработчик и правообладатель ПО</a:t>
              </a:r>
            </a:p>
          </p:txBody>
        </p:sp>
      </p:grpSp>
      <p:grpSp>
        <p:nvGrpSpPr>
          <p:cNvPr id="49" name="Группа 48"/>
          <p:cNvGrpSpPr/>
          <p:nvPr/>
        </p:nvGrpSpPr>
        <p:grpSpPr>
          <a:xfrm>
            <a:off x="458710" y="3541717"/>
            <a:ext cx="5041984" cy="416021"/>
            <a:chOff x="458710" y="3541717"/>
            <a:chExt cx="5041984" cy="416021"/>
          </a:xfrm>
        </p:grpSpPr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58710" y="3541717"/>
              <a:ext cx="356630" cy="4160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3" name="Прямоугольник 42"/>
            <p:cNvSpPr/>
            <p:nvPr/>
          </p:nvSpPr>
          <p:spPr>
            <a:xfrm>
              <a:off x="928694" y="3624629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ГНСС оборудование внесено в реестр ТСИ</a:t>
              </a:r>
            </a:p>
          </p:txBody>
        </p:sp>
      </p:grpSp>
      <p:grpSp>
        <p:nvGrpSpPr>
          <p:cNvPr id="50" name="Группа 49"/>
          <p:cNvGrpSpPr/>
          <p:nvPr/>
        </p:nvGrpSpPr>
        <p:grpSpPr>
          <a:xfrm>
            <a:off x="428130" y="4143386"/>
            <a:ext cx="5072564" cy="428628"/>
            <a:chOff x="428130" y="4143386"/>
            <a:chExt cx="5072564" cy="428628"/>
          </a:xfrm>
        </p:grpSpPr>
        <p:pic>
          <p:nvPicPr>
            <p:cNvPr id="11272" name="Picture 8"/>
            <p:cNvPicPr>
              <a:picLocks noChangeAspect="1" noChangeArrowheads="1"/>
            </p:cNvPicPr>
            <p:nvPr/>
          </p:nvPicPr>
          <p:blipFill>
            <a:blip r:embed="rId9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28130" y="4143386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44" name="Прямоугольник 43"/>
            <p:cNvSpPr/>
            <p:nvPr/>
          </p:nvSpPr>
          <p:spPr>
            <a:xfrm>
              <a:off x="928694" y="4214824"/>
              <a:ext cx="4572000" cy="30777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Информационная независимость от </a:t>
              </a:r>
              <a:r>
                <a:rPr lang="en-US" sz="14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GPS/GALILEO</a:t>
              </a:r>
              <a:endPara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58" name="Группа 57"/>
          <p:cNvGrpSpPr/>
          <p:nvPr/>
        </p:nvGrpSpPr>
        <p:grpSpPr>
          <a:xfrm>
            <a:off x="5065010" y="1263841"/>
            <a:ext cx="3936146" cy="307777"/>
            <a:chOff x="5065010" y="1263841"/>
            <a:chExt cx="3936146" cy="307777"/>
          </a:xfrm>
        </p:grpSpPr>
        <p:sp>
          <p:nvSpPr>
            <p:cNvPr id="51" name="Прямоугольник 50"/>
            <p:cNvSpPr/>
            <p:nvPr/>
          </p:nvSpPr>
          <p:spPr>
            <a:xfrm>
              <a:off x="5214942" y="1263841"/>
              <a:ext cx="378621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РФ или отсутствует в списке недружественных</a:t>
              </a: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1333817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59" name="Группа 58"/>
          <p:cNvGrpSpPr/>
          <p:nvPr/>
        </p:nvGrpSpPr>
        <p:grpSpPr>
          <a:xfrm>
            <a:off x="5065010" y="1714494"/>
            <a:ext cx="3864708" cy="523220"/>
            <a:chOff x="5065010" y="1714494"/>
            <a:chExt cx="3864708" cy="523220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5214942" y="1714494"/>
              <a:ext cx="371477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Резидент РФ, не </a:t>
              </a:r>
              <a:r>
                <a:rPr lang="ru-RU" sz="1400" dirty="0" err="1">
                  <a:solidFill>
                    <a:srgbClr val="E9850D"/>
                  </a:solidFill>
                </a:rPr>
                <a:t>аффилировано</a:t>
              </a:r>
              <a:r>
                <a:rPr lang="ru-RU" sz="1400" dirty="0">
                  <a:solidFill>
                    <a:srgbClr val="E9850D"/>
                  </a:solidFill>
                </a:rPr>
                <a:t> компаниями нерезидентами РФ</a:t>
              </a:r>
            </a:p>
          </p:txBody>
        </p:sp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1857370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0" name="Группа 59"/>
          <p:cNvGrpSpPr/>
          <p:nvPr/>
        </p:nvGrpSpPr>
        <p:grpSpPr>
          <a:xfrm>
            <a:off x="5065010" y="2428874"/>
            <a:ext cx="3364674" cy="307777"/>
            <a:chOff x="5065010" y="2428874"/>
            <a:chExt cx="3364674" cy="307777"/>
          </a:xfrm>
        </p:grpSpPr>
        <p:sp>
          <p:nvSpPr>
            <p:cNvPr id="53" name="Прямоугольник 52"/>
            <p:cNvSpPr/>
            <p:nvPr/>
          </p:nvSpPr>
          <p:spPr>
            <a:xfrm>
              <a:off x="5214942" y="2428874"/>
              <a:ext cx="3214742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1 или более на территории РФ</a:t>
              </a:r>
            </a:p>
          </p:txBody>
        </p:sp>
        <p:pic>
          <p:nvPicPr>
            <p:cNvPr id="35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2500312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1" name="Группа 60"/>
          <p:cNvGrpSpPr/>
          <p:nvPr/>
        </p:nvGrpSpPr>
        <p:grpSpPr>
          <a:xfrm>
            <a:off x="5065010" y="3049791"/>
            <a:ext cx="3578956" cy="307777"/>
            <a:chOff x="5065010" y="3049791"/>
            <a:chExt cx="3578956" cy="307777"/>
          </a:xfrm>
        </p:grpSpPr>
        <p:sp>
          <p:nvSpPr>
            <p:cNvPr id="54" name="Прямоугольник 53"/>
            <p:cNvSpPr/>
            <p:nvPr/>
          </p:nvSpPr>
          <p:spPr>
            <a:xfrm>
              <a:off x="5214942" y="3049791"/>
              <a:ext cx="34290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РФ, внесено в реестр отечественного ПО</a:t>
              </a:r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3119767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2" name="Группа 61"/>
          <p:cNvGrpSpPr/>
          <p:nvPr/>
        </p:nvGrpSpPr>
        <p:grpSpPr>
          <a:xfrm>
            <a:off x="5065010" y="3621295"/>
            <a:ext cx="3578956" cy="307777"/>
            <a:chOff x="5065010" y="3621295"/>
            <a:chExt cx="3578956" cy="307777"/>
          </a:xfrm>
        </p:grpSpPr>
        <p:sp>
          <p:nvSpPr>
            <p:cNvPr id="56" name="Прямоугольник 55"/>
            <p:cNvSpPr/>
            <p:nvPr/>
          </p:nvSpPr>
          <p:spPr>
            <a:xfrm>
              <a:off x="5214942" y="3621295"/>
              <a:ext cx="34290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Обязательно</a:t>
              </a:r>
            </a:p>
          </p:txBody>
        </p:sp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3691271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63" name="Группа 62"/>
          <p:cNvGrpSpPr/>
          <p:nvPr/>
        </p:nvGrpSpPr>
        <p:grpSpPr>
          <a:xfrm>
            <a:off x="5065010" y="4214824"/>
            <a:ext cx="3578956" cy="307777"/>
            <a:chOff x="5065010" y="4214824"/>
            <a:chExt cx="3578956" cy="307777"/>
          </a:xfrm>
        </p:grpSpPr>
        <p:sp>
          <p:nvSpPr>
            <p:cNvPr id="55" name="Прямоугольник 54"/>
            <p:cNvSpPr/>
            <p:nvPr/>
          </p:nvSpPr>
          <p:spPr>
            <a:xfrm>
              <a:off x="5214942" y="4214824"/>
              <a:ext cx="3429024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dirty="0">
                  <a:solidFill>
                    <a:srgbClr val="E9850D"/>
                  </a:solidFill>
                </a:rPr>
                <a:t>Возможность работы БЕЗ </a:t>
              </a:r>
              <a:r>
                <a:rPr lang="en-US" sz="1400" dirty="0">
                  <a:solidFill>
                    <a:srgbClr val="E9850D"/>
                  </a:solidFill>
                </a:rPr>
                <a:t>GPS </a:t>
              </a:r>
              <a:r>
                <a:rPr lang="ru-RU" sz="1400" dirty="0">
                  <a:solidFill>
                    <a:srgbClr val="E9850D"/>
                  </a:solidFill>
                </a:rPr>
                <a:t>и </a:t>
              </a:r>
              <a:r>
                <a:rPr lang="en-US" sz="1400" dirty="0">
                  <a:solidFill>
                    <a:srgbClr val="E9850D"/>
                  </a:solidFill>
                </a:rPr>
                <a:t>GALILEO</a:t>
              </a:r>
              <a:endParaRPr lang="ru-RU" sz="1400" dirty="0">
                <a:solidFill>
                  <a:srgbClr val="E9850D"/>
                </a:solidFill>
              </a:endParaRPr>
            </a:p>
          </p:txBody>
        </p:sp>
        <p:pic>
          <p:nvPicPr>
            <p:cNvPr id="57" name="Picture 2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065010" y="4286262"/>
              <a:ext cx="149932" cy="1663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384433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СЕТИ ДИФФЕРЕНЦИАЛЬНЫХ ГЕОДЕЗИЧЕСКИХ СТАНЦИЙ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195486"/>
            <a:ext cx="87154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ПРИМЕР ЗАКОНЧЕННОГО РЕШЕНИЯ</a:t>
            </a:r>
          </a:p>
        </p:txBody>
      </p:sp>
      <p:grpSp>
        <p:nvGrpSpPr>
          <p:cNvPr id="38" name="Группа 37"/>
          <p:cNvGrpSpPr/>
          <p:nvPr/>
        </p:nvGrpSpPr>
        <p:grpSpPr>
          <a:xfrm>
            <a:off x="357158" y="1214427"/>
            <a:ext cx="2143140" cy="3214711"/>
            <a:chOff x="3214678" y="815261"/>
            <a:chExt cx="2786082" cy="4179124"/>
          </a:xfrm>
        </p:grpSpPr>
        <p:grpSp>
          <p:nvGrpSpPr>
            <p:cNvPr id="39" name="Группа 38"/>
            <p:cNvGrpSpPr/>
            <p:nvPr/>
          </p:nvGrpSpPr>
          <p:grpSpPr>
            <a:xfrm>
              <a:off x="3214678" y="815261"/>
              <a:ext cx="2786082" cy="4113943"/>
              <a:chOff x="3214678" y="815261"/>
              <a:chExt cx="2786082" cy="4113943"/>
            </a:xfrm>
          </p:grpSpPr>
          <p:sp>
            <p:nvSpPr>
              <p:cNvPr id="41" name="Скругленный прямоугольник 40"/>
              <p:cNvSpPr/>
              <p:nvPr/>
            </p:nvSpPr>
            <p:spPr>
              <a:xfrm>
                <a:off x="3321836" y="857238"/>
                <a:ext cx="2571769" cy="4071966"/>
              </a:xfrm>
              <a:prstGeom prst="roundRect">
                <a:avLst>
                  <a:gd name="adj" fmla="val 6224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40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3214678" y="815261"/>
                <a:ext cx="2786082" cy="687016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1100" b="1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Verdana" pitchFamily="34" charset="0"/>
                    <a:ea typeface="Verdana" pitchFamily="34" charset="0"/>
                  </a:rPr>
                  <a:t>Инфраструктурный</a:t>
                </a:r>
                <a:r>
                  <a:rPr lang="ru-RU" sz="1100" b="1">
                    <a:solidFill>
                      <a:srgbClr val="E9850D"/>
                    </a:solidFill>
                    <a:latin typeface="Verdana" pitchFamily="34" charset="0"/>
                    <a:ea typeface="Verdana" pitchFamily="34" charset="0"/>
                  </a:rPr>
                  <a:t> </a:t>
                </a:r>
                <a:r>
                  <a:rPr lang="en-US" sz="1200" b="1">
                    <a:solidFill>
                      <a:srgbClr val="E9850D"/>
                    </a:solidFill>
                    <a:latin typeface="Verdana" pitchFamily="34" charset="0"/>
                    <a:ea typeface="Verdana" pitchFamily="34" charset="0"/>
                  </a:rPr>
                  <a:t>RS3</a:t>
                </a:r>
              </a:p>
            </p:txBody>
          </p:sp>
          <p:pic>
            <p:nvPicPr>
              <p:cNvPr id="43" name="Picture 6" descr="D:\работа\SalesSheet\EFT RS3\фотоматериалы\DSC00208 копия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357554" y="1214428"/>
                <a:ext cx="2436905" cy="1624602"/>
              </a:xfrm>
              <a:prstGeom prst="rect">
                <a:avLst/>
              </a:prstGeom>
              <a:noFill/>
            </p:spPr>
          </p:pic>
          <p:pic>
            <p:nvPicPr>
              <p:cNvPr id="44" name="Picture 10" descr="D:\работа\EFT-GROUP\ПРЕЗЕНТАЦИИ\Равер\Презентация к Семинару\характеристики----90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571868" y="4071948"/>
                <a:ext cx="357190" cy="357190"/>
              </a:xfrm>
              <a:prstGeom prst="rect">
                <a:avLst/>
              </a:prstGeom>
              <a:noFill/>
            </p:spPr>
          </p:pic>
          <p:pic>
            <p:nvPicPr>
              <p:cNvPr id="45" name="Picture 15" descr="D:\работа\EFT-GROUP\ПРЕЗЕНТАЦИИ\Равер\Презентация к Семинару\характеристики-270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71868" y="3214692"/>
                <a:ext cx="357190" cy="355339"/>
              </a:xfrm>
              <a:prstGeom prst="rect">
                <a:avLst/>
              </a:prstGeom>
              <a:noFill/>
            </p:spPr>
          </p:pic>
          <p:pic>
            <p:nvPicPr>
              <p:cNvPr id="46" name="Picture 16" descr="D:\работа\EFT-GROUP\ПРЕЗЕНТАЦИИ\Равер\Презентация к Семинару\характеристики----274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4500562" y="3214692"/>
                <a:ext cx="357190" cy="355339"/>
              </a:xfrm>
              <a:prstGeom prst="rect">
                <a:avLst/>
              </a:prstGeom>
              <a:noFill/>
            </p:spPr>
          </p:pic>
          <p:pic>
            <p:nvPicPr>
              <p:cNvPr id="47" name="Picture 19" descr="D:\работа\EFT-GROUP\ПРЕЗЕНТАЦИИ\Равер\Презентация к Семинару\характеристики---1-349.png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5357818" y="3214692"/>
                <a:ext cx="357190" cy="355339"/>
              </a:xfrm>
              <a:prstGeom prst="rect">
                <a:avLst/>
              </a:prstGeom>
              <a:noFill/>
            </p:spPr>
          </p:pic>
          <p:pic>
            <p:nvPicPr>
              <p:cNvPr id="48" name="Picture 11" descr="D:\работа\EFT-GROUP\ПРЕЗЕНТАЦИИ\Равер\Презентация к Семинару\характеристики----96.png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5357818" y="4143386"/>
                <a:ext cx="285752" cy="285752"/>
              </a:xfrm>
              <a:prstGeom prst="rect">
                <a:avLst/>
              </a:prstGeom>
              <a:noFill/>
            </p:spPr>
          </p:pic>
          <p:pic>
            <p:nvPicPr>
              <p:cNvPr id="49" name="Picture 14" descr="D:\работа\EFT-GROUP\ПРЕЗЕНТАЦИИ\Равер\Презентация к Семинару\характеристики-----159.png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4500562" y="4071948"/>
                <a:ext cx="357190" cy="355339"/>
              </a:xfrm>
              <a:prstGeom prst="rect">
                <a:avLst/>
              </a:prstGeom>
              <a:noFill/>
            </p:spPr>
          </p:pic>
          <p:sp>
            <p:nvSpPr>
              <p:cNvPr id="50" name="TextBox 49"/>
              <p:cNvSpPr txBox="1"/>
              <p:nvPr/>
            </p:nvSpPr>
            <p:spPr>
              <a:xfrm>
                <a:off x="4514850" y="3972821"/>
                <a:ext cx="744162" cy="4580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700"/>
                  <a:t>+75</a:t>
                </a:r>
              </a:p>
              <a:p>
                <a:pPr algn="ctr"/>
                <a:r>
                  <a:rPr lang="ru-RU" sz="700"/>
                  <a:t>-45</a:t>
                </a:r>
              </a:p>
            </p:txBody>
          </p:sp>
          <p:cxnSp>
            <p:nvCxnSpPr>
              <p:cNvPr id="51" name="Прямая соединительная линия 50"/>
              <p:cNvCxnSpPr/>
              <p:nvPr/>
            </p:nvCxnSpPr>
            <p:spPr>
              <a:xfrm rot="10800000">
                <a:off x="3500430" y="2928940"/>
                <a:ext cx="2143140" cy="1588"/>
              </a:xfrm>
              <a:prstGeom prst="line">
                <a:avLst/>
              </a:prstGeom>
              <a:ln>
                <a:solidFill>
                  <a:srgbClr val="E9850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2" name="TextBox 51"/>
              <p:cNvSpPr txBox="1"/>
              <p:nvPr/>
            </p:nvSpPr>
            <p:spPr>
              <a:xfrm>
                <a:off x="3852531" y="3571880"/>
                <a:ext cx="1594632" cy="412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600" dirty="0"/>
                  <a:t>Технология исключения зашумленных сигналов</a:t>
                </a:r>
              </a:p>
            </p:txBody>
          </p:sp>
        </p:grpSp>
        <p:pic>
          <p:nvPicPr>
            <p:cNvPr id="40" name="Picture 23" descr="D:\работа\EFT-GROUP\ПРЕЗЕНТАЦИИ\Равер\Презентация к Семинару\Dsh-M5_RUS_1-06.png"/>
            <p:cNvPicPr>
              <a:picLocks noChangeAspect="1" noChangeArrowheads="1"/>
            </p:cNvPicPr>
            <p:nvPr/>
          </p:nvPicPr>
          <p:blipFill>
            <a:blip r:embed="rId10" cstate="print"/>
            <a:srcRect l="5453" t="6648" r="12756" b="11668"/>
            <a:stretch>
              <a:fillRect/>
            </a:stretch>
          </p:blipFill>
          <p:spPr bwMode="auto">
            <a:xfrm>
              <a:off x="4886327" y="3994252"/>
              <a:ext cx="1071570" cy="1000133"/>
            </a:xfrm>
            <a:prstGeom prst="rect">
              <a:avLst/>
            </a:prstGeom>
            <a:noFill/>
          </p:spPr>
        </p:pic>
      </p:grpSp>
      <p:grpSp>
        <p:nvGrpSpPr>
          <p:cNvPr id="61" name="Группа 60"/>
          <p:cNvGrpSpPr/>
          <p:nvPr/>
        </p:nvGrpSpPr>
        <p:grpSpPr>
          <a:xfrm>
            <a:off x="3214678" y="1357304"/>
            <a:ext cx="2214576" cy="2952112"/>
            <a:chOff x="3214678" y="1357304"/>
            <a:chExt cx="2214576" cy="2952112"/>
          </a:xfrm>
        </p:grpSpPr>
        <p:pic>
          <p:nvPicPr>
            <p:cNvPr id="53" name="Picture 2" descr="D:\работа\EFT-GROUP\ПО\EFT\EFT Инфраструктура\ПО-EFT-Seismic копия.png"/>
            <p:cNvPicPr>
              <a:picLocks noChangeAspect="1" noChangeArrowheads="1"/>
            </p:cNvPicPr>
            <p:nvPr/>
          </p:nvPicPr>
          <p:blipFill>
            <a:blip r:embed="rId11"/>
            <a:srcRect l="20313" t="19861" r="23262" b="22360"/>
            <a:stretch>
              <a:fillRect/>
            </a:stretch>
          </p:blipFill>
          <p:spPr bwMode="auto">
            <a:xfrm>
              <a:off x="3214678" y="1357304"/>
              <a:ext cx="1785950" cy="2286016"/>
            </a:xfrm>
            <a:prstGeom prst="rect">
              <a:avLst/>
            </a:prstGeom>
            <a:noFill/>
          </p:spPr>
        </p:pic>
        <p:grpSp>
          <p:nvGrpSpPr>
            <p:cNvPr id="54" name="Группа 53"/>
            <p:cNvGrpSpPr/>
            <p:nvPr/>
          </p:nvGrpSpPr>
          <p:grpSpPr>
            <a:xfrm>
              <a:off x="3214678" y="3786196"/>
              <a:ext cx="2214576" cy="523220"/>
              <a:chOff x="3220904" y="4758544"/>
              <a:chExt cx="1442178" cy="340730"/>
            </a:xfrm>
          </p:grpSpPr>
          <p:sp>
            <p:nvSpPr>
              <p:cNvPr id="55" name="TextBox 54"/>
              <p:cNvSpPr txBox="1"/>
              <p:nvPr/>
            </p:nvSpPr>
            <p:spPr>
              <a:xfrm>
                <a:off x="3220904" y="4758544"/>
                <a:ext cx="1281678" cy="340730"/>
              </a:xfrm>
              <a:prstGeom prst="rect">
                <a:avLst/>
              </a:prstGeom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wrap="square" rtlCol="0" anchor="ctr">
                <a:spAutoFit/>
              </a:bodyPr>
              <a:lstStyle/>
              <a:p>
                <a:pPr algn="ctr"/>
                <a:r>
                  <a:rPr lang="ru-RU" sz="600" b="1" dirty="0">
                    <a:solidFill>
                      <a:schemeClr val="bg1"/>
                    </a:solidFill>
                    <a:latin typeface="Verdana" pitchFamily="34" charset="0"/>
                    <a:ea typeface="Verdana" pitchFamily="34" charset="0"/>
                  </a:rPr>
                  <a:t> </a:t>
                </a:r>
                <a:r>
                  <a:rPr lang="ru-RU" sz="1000" b="1" dirty="0">
                    <a:latin typeface="Verdana" pitchFamily="34" charset="0"/>
                    <a:ea typeface="Verdana" pitchFamily="34" charset="0"/>
                  </a:rPr>
                  <a:t>Реестровая запись </a:t>
                </a:r>
                <a:endParaRPr lang="en-US" sz="1000" b="1" dirty="0">
                  <a:latin typeface="Verdana" pitchFamily="34" charset="0"/>
                  <a:ea typeface="Verdana" pitchFamily="34" charset="0"/>
                </a:endParaRPr>
              </a:p>
              <a:p>
                <a:pPr algn="ctr"/>
                <a:r>
                  <a:rPr lang="ru-RU" sz="1000" b="1" dirty="0">
                    <a:latin typeface="Verdana" pitchFamily="34" charset="0"/>
                    <a:ea typeface="Verdana" pitchFamily="34" charset="0"/>
                  </a:rPr>
                  <a:t>№16145</a:t>
                </a:r>
                <a:endParaRPr lang="en-US" sz="1000" b="1" dirty="0">
                  <a:latin typeface="Verdana" pitchFamily="34" charset="0"/>
                  <a:ea typeface="Verdana" pitchFamily="34" charset="0"/>
                </a:endParaRPr>
              </a:p>
              <a:p>
                <a:pPr algn="ctr"/>
                <a:r>
                  <a:rPr lang="ru-RU" sz="700" b="1" dirty="0">
                    <a:latin typeface="Verdana" pitchFamily="34" charset="0"/>
                    <a:ea typeface="Verdana" pitchFamily="34" charset="0"/>
                  </a:rPr>
                  <a:t>в реестре отечественного ПО</a:t>
                </a:r>
                <a:endParaRPr lang="ru-RU" sz="800" b="1" dirty="0">
                  <a:solidFill>
                    <a:schemeClr val="bg1"/>
                  </a:solidFill>
                  <a:latin typeface="Verdana" pitchFamily="34" charset="0"/>
                  <a:ea typeface="Verdana" pitchFamily="34" charset="0"/>
                </a:endParaRPr>
              </a:p>
            </p:txBody>
          </p:sp>
          <p:pic>
            <p:nvPicPr>
              <p:cNvPr id="56" name="Picture 8" descr="D:\работа\EFT-GROUP\ПРЕЗЕНТАЦИИ\Равер\Презентация к Семинару\характеристики-----328.png"/>
              <p:cNvPicPr>
                <a:picLocks noChangeAspect="1" noChangeArrowheads="1"/>
              </p:cNvPicPr>
              <p:nvPr/>
            </p:nvPicPr>
            <p:blipFill>
              <a:blip r:embed="rId12" cstate="print"/>
              <a:srcRect/>
              <a:stretch>
                <a:fillRect/>
              </a:stretch>
            </p:blipFill>
            <p:spPr bwMode="auto">
              <a:xfrm>
                <a:off x="4364297" y="4785415"/>
                <a:ext cx="298785" cy="298784"/>
              </a:xfrm>
              <a:prstGeom prst="rect">
                <a:avLst/>
              </a:prstGeom>
              <a:noFill/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</p:pic>
        </p:grpSp>
      </p:grpSp>
      <p:grpSp>
        <p:nvGrpSpPr>
          <p:cNvPr id="37" name="Группа 36"/>
          <p:cNvGrpSpPr/>
          <p:nvPr/>
        </p:nvGrpSpPr>
        <p:grpSpPr>
          <a:xfrm>
            <a:off x="5643602" y="1320491"/>
            <a:ext cx="3357554" cy="2965771"/>
            <a:chOff x="5643602" y="1131590"/>
            <a:chExt cx="3357554" cy="2965771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EF6273C9-DD6C-CBD1-B531-5D2C936804D4}"/>
                </a:ext>
              </a:extLst>
            </p:cNvPr>
            <p:cNvSpPr txBox="1"/>
            <p:nvPr/>
          </p:nvSpPr>
          <p:spPr>
            <a:xfrm>
              <a:off x="5643602" y="1131590"/>
              <a:ext cx="3348876" cy="7848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ru-RU" sz="1200" b="1" dirty="0">
                  <a:solidFill>
                    <a:srgbClr val="E9850D"/>
                  </a:solidFill>
                  <a:latin typeface="+mj-lt"/>
                  <a:ea typeface="Verdana" pitchFamily="34" charset="0"/>
                </a:rPr>
                <a:t>ООО «ЕФТ ГРУПП» </a:t>
              </a:r>
            </a:p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Российская компания, на 100% принадлежит резидентам РФ, более 14 лет на рынке. Имеет представительства </a:t>
              </a:r>
              <a:r>
                <a:rPr lang="ru-RU" sz="1100" dirty="0">
                  <a:solidFill>
                    <a:srgbClr val="E9850D"/>
                  </a:solidFill>
                  <a:ea typeface="Verdana" pitchFamily="34" charset="0"/>
                </a:rPr>
                <a:t>более чем в 30-ти субъектах РФ.</a:t>
              </a:r>
              <a:endParaRPr lang="ru-RU" sz="1100" dirty="0">
                <a:solidFill>
                  <a:srgbClr val="E9850D"/>
                </a:solidFill>
              </a:endParaRP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F6273C9-DD6C-CBD1-B531-5D2C936804D4}"/>
                </a:ext>
              </a:extLst>
            </p:cNvPr>
            <p:cNvSpPr txBox="1"/>
            <p:nvPr/>
          </p:nvSpPr>
          <p:spPr>
            <a:xfrm>
              <a:off x="5643602" y="2075531"/>
              <a:ext cx="334887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E9850D"/>
                  </a:solidFill>
                  <a:latin typeface="+mj-lt"/>
                  <a:ea typeface="Verdana" pitchFamily="34" charset="0"/>
                </a:rPr>
                <a:t>EFT RS3</a:t>
              </a:r>
              <a:endParaRPr lang="en-US" sz="1200" b="1" dirty="0">
                <a:latin typeface="+mj-lt"/>
              </a:endParaRPr>
            </a:p>
            <a:p>
              <a:r>
                <a:rPr lang="ru-RU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Инфраструктурный ГНСС приемник производства ООО «ЕФТ ГРУПП», РФ. На элементной базе китайского производителя, </a:t>
              </a:r>
              <a:r>
                <a:rPr lang="ru-RU" sz="1050" dirty="0">
                  <a:solidFill>
                    <a:srgbClr val="E9850D"/>
                  </a:solidFill>
                  <a:ea typeface="Verdana" pitchFamily="34" charset="0"/>
                </a:rPr>
                <a:t>способен работать без сигналов от </a:t>
              </a:r>
              <a:r>
                <a:rPr lang="en-US" sz="1050" dirty="0">
                  <a:solidFill>
                    <a:srgbClr val="E9850D"/>
                  </a:solidFill>
                  <a:ea typeface="Verdana" pitchFamily="34" charset="0"/>
                </a:rPr>
                <a:t>GSP </a:t>
              </a:r>
              <a:r>
                <a:rPr lang="ru-RU" sz="1050" dirty="0">
                  <a:solidFill>
                    <a:srgbClr val="E9850D"/>
                  </a:solidFill>
                  <a:ea typeface="Verdana" pitchFamily="34" charset="0"/>
                </a:rPr>
                <a:t>и </a:t>
              </a:r>
              <a:r>
                <a:rPr lang="en-US" sz="1050" dirty="0">
                  <a:solidFill>
                    <a:srgbClr val="E9850D"/>
                  </a:solidFill>
                  <a:ea typeface="Verdana" pitchFamily="34" charset="0"/>
                </a:rPr>
                <a:t>GALILEO</a:t>
              </a:r>
              <a:r>
                <a:rPr lang="ru-RU" sz="1050" dirty="0">
                  <a:solidFill>
                    <a:srgbClr val="E9850D"/>
                  </a:solidFill>
                  <a:ea typeface="Verdana" pitchFamily="34" charset="0"/>
                </a:rPr>
                <a:t> </a:t>
              </a:r>
              <a:r>
                <a:rPr lang="ru-RU" sz="105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(внесение в реестр ТСИ 2 кв. 2023)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EF6273C9-DD6C-CBD1-B531-5D2C936804D4}"/>
                </a:ext>
              </a:extLst>
            </p:cNvPr>
            <p:cNvSpPr txBox="1"/>
            <p:nvPr/>
          </p:nvSpPr>
          <p:spPr>
            <a:xfrm>
              <a:off x="5652280" y="3143254"/>
              <a:ext cx="3348876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1200" b="1" dirty="0">
                  <a:solidFill>
                    <a:srgbClr val="E9850D"/>
                  </a:solidFill>
                  <a:latin typeface="+mj-lt"/>
                  <a:ea typeface="Verdana" pitchFamily="34" charset="0"/>
                </a:rPr>
                <a:t>EFT </a:t>
              </a:r>
              <a:r>
                <a:rPr lang="ru-RU" sz="1200" b="1" dirty="0">
                  <a:solidFill>
                    <a:srgbClr val="E9850D"/>
                  </a:solidFill>
                  <a:latin typeface="+mj-lt"/>
                  <a:ea typeface="Verdana" pitchFamily="34" charset="0"/>
                </a:rPr>
                <a:t>ГНСС ИНФРАСТРУКТУРА</a:t>
              </a:r>
              <a:endParaRPr lang="en-US" sz="1200" dirty="0">
                <a:latin typeface="+mj-lt"/>
              </a:endParaRPr>
            </a:p>
            <a:p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Специализированное ПО для управления сетями базовых ГНСС станций, разработчик и правообладатель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 –</a:t>
              </a:r>
              <a:r>
                <a: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  </a:t>
              </a:r>
              <a:r>
                <a:rPr lang="ru-RU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ООО «ЕФТ ГРУПП», 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endParaRPr>
            </a:p>
            <a:p>
              <a:r>
                <a:rPr lang="ru-RU" sz="1100" dirty="0">
                  <a:solidFill>
                    <a:srgbClr val="E9850D"/>
                  </a:solidFill>
                  <a:ea typeface="Verdana" pitchFamily="34" charset="0"/>
                </a:rPr>
                <a:t>внесено в реестр отечественного ПО</a:t>
              </a:r>
              <a:r>
                <a:rPr lang="en-US" sz="1100" dirty="0">
                  <a:solidFill>
                    <a:srgbClr val="E9850D"/>
                  </a:solidFill>
                  <a:ea typeface="Verdana" pitchFamily="34" charset="0"/>
                </a:rPr>
                <a:t>.</a:t>
              </a:r>
              <a:endParaRPr lang="ru-RU" sz="1100" dirty="0">
                <a:solidFill>
                  <a:srgbClr val="E9850D"/>
                </a:solidFill>
                <a:ea typeface="Verdana" pitchFamily="34" charset="0"/>
              </a:endParaRPr>
            </a:p>
          </p:txBody>
        </p:sp>
      </p:grpSp>
      <p:grpSp>
        <p:nvGrpSpPr>
          <p:cNvPr id="32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3" name="Равнобедренный треугольник 32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олилиния 33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36" name="Плюс 35"/>
          <p:cNvSpPr/>
          <p:nvPr/>
        </p:nvSpPr>
        <p:spPr>
          <a:xfrm>
            <a:off x="2714612" y="2428874"/>
            <a:ext cx="428628" cy="428628"/>
          </a:xfrm>
          <a:prstGeom prst="mathPlus">
            <a:avLst>
              <a:gd name="adj1" fmla="val 19145"/>
            </a:avLst>
          </a:prstGeom>
          <a:solidFill>
            <a:srgbClr val="E9850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5200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2" name="Picture 2" descr="D:\работа\EFT-GROUP\ПРЕЗЕНТАЦИИ\Равер\Презентация к Семинару\FireShot Capture 011 -  - https___eft-cors.ru_admin-map--.png"/>
          <p:cNvPicPr>
            <a:picLocks noChangeAspect="1" noChangeArrowheads="1"/>
          </p:cNvPicPr>
          <p:nvPr/>
        </p:nvPicPr>
        <p:blipFill>
          <a:blip r:embed="rId3" cstate="print"/>
          <a:srcRect t="5264"/>
          <a:stretch>
            <a:fillRect/>
          </a:stretch>
        </p:blipFill>
        <p:spPr bwMode="auto">
          <a:xfrm>
            <a:off x="3764491" y="0"/>
            <a:ext cx="5379509" cy="5143500"/>
          </a:xfrm>
          <a:prstGeom prst="rect">
            <a:avLst/>
          </a:prstGeom>
          <a:noFill/>
        </p:spPr>
      </p:pic>
      <p:pic>
        <p:nvPicPr>
          <p:cNvPr id="34" name="Picture 4" descr="D:\работа\CORS\Брендбук Cors\Лого\Logo_CORS_final -темный-0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1214428"/>
            <a:ext cx="4166751" cy="1213611"/>
          </a:xfrm>
          <a:prstGeom prst="rect">
            <a:avLst/>
          </a:prstGeom>
          <a:noFill/>
        </p:spPr>
      </p:pic>
      <p:sp>
        <p:nvSpPr>
          <p:cNvPr id="35" name="Скругленный прямоугольник 34"/>
          <p:cNvSpPr/>
          <p:nvPr/>
        </p:nvSpPr>
        <p:spPr>
          <a:xfrm>
            <a:off x="214283" y="3143254"/>
            <a:ext cx="1000131" cy="1214446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36" name="Picture 3" descr="D:\работа\EFT-GROUP\ПРЕЗЕНТАЦИИ\Равер\Презентация к Семинару\CORS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291" t="32731" r="77422" b="31331"/>
          <a:stretch>
            <a:fillRect/>
          </a:stretch>
        </p:blipFill>
        <p:spPr bwMode="auto">
          <a:xfrm>
            <a:off x="214282" y="3143254"/>
            <a:ext cx="928694" cy="1228042"/>
          </a:xfrm>
          <a:prstGeom prst="rect">
            <a:avLst/>
          </a:prstGeom>
          <a:noFill/>
        </p:spPr>
      </p:pic>
      <p:sp>
        <p:nvSpPr>
          <p:cNvPr id="37" name="Скругленный прямоугольник 36"/>
          <p:cNvSpPr/>
          <p:nvPr/>
        </p:nvSpPr>
        <p:spPr>
          <a:xfrm>
            <a:off x="1357291" y="3143254"/>
            <a:ext cx="1000131" cy="1214446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0" name="Picture 3" descr="D:\работа\EFT-GROUP\ПРЕЗЕНТАЦИИ\Равер\Презентация к Семинару\CORS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7282" t="32731" r="53903" b="31331"/>
          <a:stretch>
            <a:fillRect/>
          </a:stretch>
        </p:blipFill>
        <p:spPr bwMode="auto">
          <a:xfrm>
            <a:off x="1285852" y="3143254"/>
            <a:ext cx="1143008" cy="1228042"/>
          </a:xfrm>
          <a:prstGeom prst="rect">
            <a:avLst/>
          </a:prstGeom>
          <a:noFill/>
        </p:spPr>
      </p:pic>
      <p:sp>
        <p:nvSpPr>
          <p:cNvPr id="61" name="Скругленный прямоугольник 60"/>
          <p:cNvSpPr/>
          <p:nvPr/>
        </p:nvSpPr>
        <p:spPr>
          <a:xfrm>
            <a:off x="2500299" y="3143254"/>
            <a:ext cx="1000131" cy="1214446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2" name="Picture 3" descr="D:\работа\EFT-GROUP\ПРЕЗЕНТАЦИИ\Равер\Презентация к Семинару\CORS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1976" t="32731" r="32736" b="31331"/>
          <a:stretch>
            <a:fillRect/>
          </a:stretch>
        </p:blipFill>
        <p:spPr bwMode="auto">
          <a:xfrm>
            <a:off x="2571736" y="3143254"/>
            <a:ext cx="928694" cy="1228042"/>
          </a:xfrm>
          <a:prstGeom prst="rect">
            <a:avLst/>
          </a:prstGeom>
          <a:noFill/>
        </p:spPr>
      </p:pic>
      <p:sp>
        <p:nvSpPr>
          <p:cNvPr id="63" name="Скругленный прямоугольник 62"/>
          <p:cNvSpPr/>
          <p:nvPr/>
        </p:nvSpPr>
        <p:spPr>
          <a:xfrm>
            <a:off x="3643307" y="3143254"/>
            <a:ext cx="1000131" cy="1214446"/>
          </a:xfrm>
          <a:prstGeom prst="roundRect">
            <a:avLst>
              <a:gd name="adj" fmla="val 9870"/>
            </a:avLst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2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64" name="Picture 3" descr="D:\работа\EFT-GROUP\ПРЕЗЕНТАЦИИ\Равер\Презентация к Семинару\CORS8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3144" t="32731" r="10392" b="31331"/>
          <a:stretch>
            <a:fillRect/>
          </a:stretch>
        </p:blipFill>
        <p:spPr bwMode="auto">
          <a:xfrm>
            <a:off x="3643306" y="3143254"/>
            <a:ext cx="1000132" cy="1228042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СЕТИ ДИФФЕРЕНЦИАЛЬНЫХ ГЕОДЕЗИЧЕСКИХ СТАНЦИЙ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195486"/>
            <a:ext cx="87154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ПРИМЕР ЗАКОНЧЕННОГО РЕШЕНИЯ</a:t>
            </a:r>
          </a:p>
        </p:txBody>
      </p:sp>
      <p:grpSp>
        <p:nvGrpSpPr>
          <p:cNvPr id="20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1" name="Равнобедренный треугольник 20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 21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3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1071552"/>
            <a:ext cx="121444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650+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1571604" y="1071552"/>
            <a:ext cx="71438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83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428860" y="1071552"/>
            <a:ext cx="928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25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3357554" y="1071552"/>
            <a:ext cx="92869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45+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14282" y="2214560"/>
            <a:ext cx="17859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10 000+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357422" y="2214560"/>
            <a:ext cx="178595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15 000+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1500180"/>
            <a:ext cx="12144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постоянно действующих базовых станций на территории РФ, Беларуси и Казахстана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1571604" y="1500180"/>
            <a:ext cx="78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присутствие</a:t>
            </a:r>
          </a:p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в 83</a:t>
            </a:r>
          </a:p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субъектах страны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428860" y="1500180"/>
            <a:ext cx="785818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регионов со сплошным покрытием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RTK</a:t>
            </a:r>
            <a:endParaRPr lang="ru-RU" sz="800" dirty="0">
              <a:solidFill>
                <a:schemeClr val="tx1">
                  <a:lumMod val="75000"/>
                  <a:lumOff val="25000"/>
                </a:schemeClr>
              </a:solidFill>
              <a:ea typeface="Verdana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3357554" y="1500180"/>
            <a:ext cx="78581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субъектов РФ сданы в ФФПД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2643188"/>
            <a:ext cx="150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постоянных пользователей </a:t>
            </a:r>
            <a:r>
              <a:rPr lang="en-US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RTK </a:t>
            </a:r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режима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428860" y="2643188"/>
            <a:ext cx="15001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8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активных пользователей статических измерений</a:t>
            </a:r>
          </a:p>
        </p:txBody>
      </p:sp>
    </p:spTree>
    <p:extLst>
      <p:ext uri="{BB962C8B-B14F-4D97-AF65-F5344CB8AC3E}">
        <p14:creationId xmlns:p14="http://schemas.microsoft.com/office/powerpoint/2010/main" val="4231010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D:\работа\EFT-GROUP\Лого\PNG\logo_EFT_dark-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58346" y="142858"/>
            <a:ext cx="2270125" cy="719138"/>
          </a:xfrm>
          <a:prstGeom prst="rect">
            <a:avLst/>
          </a:prstGeom>
          <a:noFill/>
        </p:spPr>
      </p:pic>
      <p:pic>
        <p:nvPicPr>
          <p:cNvPr id="2" name="Picture 5" descr="D:\работа\EFT-GROUP\ПРЕЗЕНТАЦИИ\презентация-Равер-Сургутнефтегаз\LOGO EFT GROUP-новый- — копия-03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-3357618" y="0"/>
            <a:ext cx="2714644" cy="2795412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0" y="214296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ПРИНЦИП «ОДНОГО ОКНА»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endParaRPr lang="ru-RU" sz="2800" b="1" dirty="0">
              <a:solidFill>
                <a:srgbClr val="E9850D"/>
              </a:solidFill>
              <a:latin typeface="Verdana" pitchFamily="34" charset="0"/>
              <a:ea typeface="Verdana" pitchFamily="34" charset="0"/>
            </a:endParaRPr>
          </a:p>
        </p:txBody>
      </p:sp>
      <p:grpSp>
        <p:nvGrpSpPr>
          <p:cNvPr id="37" name="Группа 36"/>
          <p:cNvGrpSpPr/>
          <p:nvPr/>
        </p:nvGrpSpPr>
        <p:grpSpPr>
          <a:xfrm>
            <a:off x="732228" y="285734"/>
            <a:ext cx="8024842" cy="5073373"/>
            <a:chOff x="559579" y="284459"/>
            <a:chExt cx="8024842" cy="5073373"/>
          </a:xfrm>
        </p:grpSpPr>
        <p:pic>
          <p:nvPicPr>
            <p:cNvPr id="8194" name="Picture 2" descr="D:\работа\EFT-GROUP\ПРЕЗЕНТАЦИИ\Равер\Презентация к Семинару\презентация-----15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59579" y="284459"/>
              <a:ext cx="8024842" cy="5073373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5929322" y="1142990"/>
              <a:ext cx="15716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Метрология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00760" y="4143386"/>
              <a:ext cx="15716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Ремонт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2214546" y="1142990"/>
              <a:ext cx="785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Аренда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143108" y="4143386"/>
              <a:ext cx="1571636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TRADE IN</a:t>
              </a:r>
              <a:endParaRPr lang="ru-RU" sz="9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786314" y="928676"/>
              <a:ext cx="78581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Нивелиры</a:t>
              </a: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214810" y="785800"/>
              <a:ext cx="57150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GNSS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071670" y="1785932"/>
              <a:ext cx="928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Тахеометры</a:t>
              </a: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1714480" y="2500312"/>
              <a:ext cx="107157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Гидрография</a:t>
              </a: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500166" y="3000378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 err="1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Трассопоисковое</a:t>
              </a:r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 оборудование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785918" y="3571882"/>
              <a:ext cx="135732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Навигационное оборудование</a:t>
              </a: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3143240" y="4429138"/>
              <a:ext cx="13573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ПО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4714876" y="4500576"/>
              <a:ext cx="1357322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Аксессуары</a:t>
              </a: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000496" y="4643452"/>
              <a:ext cx="10001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Точное земледелие</a:t>
              </a:r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857884" y="1714494"/>
              <a:ext cx="18573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Лазерные сканеры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143636" y="2428874"/>
              <a:ext cx="18573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Теодолиты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929322" y="3571882"/>
              <a:ext cx="1857388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БПЛА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3357554" y="928676"/>
              <a:ext cx="92869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Дальномеры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6143636" y="2988236"/>
              <a:ext cx="92869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Управление техникой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олилиния 35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200250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олилиния 35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D77AF9EE-0881-4E54-15E1-94F63701F37B}"/>
              </a:ext>
            </a:extLst>
          </p:cNvPr>
          <p:cNvSpPr txBox="1"/>
          <p:nvPr/>
        </p:nvSpPr>
        <p:spPr>
          <a:xfrm>
            <a:off x="0" y="500048"/>
            <a:ext cx="9144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БЕСПЛАТНАЯ</a:t>
            </a:r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ТЕХПОДДЕРЖКА </a:t>
            </a:r>
            <a:endParaRPr lang="ru-RU" sz="2800" b="1" dirty="0">
              <a:solidFill>
                <a:srgbClr val="E9850D"/>
              </a:solidFill>
              <a:latin typeface="Verdana" pitchFamily="34" charset="0"/>
              <a:ea typeface="Verdana" pitchFamily="34" charset="0"/>
            </a:endParaRPr>
          </a:p>
        </p:txBody>
      </p:sp>
      <p:pic>
        <p:nvPicPr>
          <p:cNvPr id="4" name="Picture 3" descr="D:\работа\EFT-GROUP\ПРЕЗЕНТАЦИИ\Равер\Презентация к Семинару\характеристики---422.png">
            <a:extLst>
              <a:ext uri="{FF2B5EF4-FFF2-40B4-BE49-F238E27FC236}">
                <a16:creationId xmlns:a16="http://schemas.microsoft.com/office/drawing/2014/main" id="{202B3486-BB57-D4DF-9231-4FB7CD9AA9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1668498"/>
            <a:ext cx="3637397" cy="2403450"/>
          </a:xfrm>
          <a:prstGeom prst="rect">
            <a:avLst/>
          </a:prstGeom>
          <a:noFill/>
        </p:spPr>
      </p:pic>
      <p:grpSp>
        <p:nvGrpSpPr>
          <p:cNvPr id="7" name="Группа 6">
            <a:extLst>
              <a:ext uri="{FF2B5EF4-FFF2-40B4-BE49-F238E27FC236}">
                <a16:creationId xmlns:a16="http://schemas.microsoft.com/office/drawing/2014/main" id="{40AB1389-763F-FA0B-3C9F-9D8DAB9EF64C}"/>
              </a:ext>
            </a:extLst>
          </p:cNvPr>
          <p:cNvGrpSpPr/>
          <p:nvPr/>
        </p:nvGrpSpPr>
        <p:grpSpPr>
          <a:xfrm>
            <a:off x="1214414" y="2240002"/>
            <a:ext cx="2643206" cy="1071570"/>
            <a:chOff x="1214414" y="2240002"/>
            <a:chExt cx="2643206" cy="1071570"/>
          </a:xfrm>
        </p:grpSpPr>
        <p:sp>
          <p:nvSpPr>
            <p:cNvPr id="5" name="Скругленный прямоугольник 17">
              <a:extLst>
                <a:ext uri="{FF2B5EF4-FFF2-40B4-BE49-F238E27FC236}">
                  <a16:creationId xmlns:a16="http://schemas.microsoft.com/office/drawing/2014/main" id="{00A6FF52-033F-85DE-B04A-E815792629DC}"/>
                </a:ext>
              </a:extLst>
            </p:cNvPr>
            <p:cNvSpPr/>
            <p:nvPr/>
          </p:nvSpPr>
          <p:spPr>
            <a:xfrm>
              <a:off x="1214414" y="2240002"/>
              <a:ext cx="2643206" cy="1071570"/>
            </a:xfrm>
            <a:prstGeom prst="roundRect">
              <a:avLst>
                <a:gd name="adj" fmla="val 987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0011AC9-03BD-3331-239F-C65DED11AACE}"/>
                </a:ext>
              </a:extLst>
            </p:cNvPr>
            <p:cNvSpPr txBox="1"/>
            <p:nvPr/>
          </p:nvSpPr>
          <p:spPr>
            <a:xfrm>
              <a:off x="1357290" y="2357436"/>
              <a:ext cx="2286016" cy="84638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ru-RU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Verdana" pitchFamily="34" charset="0"/>
                  <a:ea typeface="Verdana" pitchFamily="34" charset="0"/>
                </a:rPr>
                <a:t>Контакты в РФ</a:t>
              </a:r>
            </a:p>
            <a:p>
              <a:pPr>
                <a:lnSpc>
                  <a:spcPct val="150000"/>
                </a:lnSpc>
              </a:pPr>
              <a:r>
                <a:rPr lang="ru-RU" sz="1400" b="1" dirty="0">
                  <a:solidFill>
                    <a:srgbClr val="E9850D"/>
                  </a:solidFill>
                  <a:latin typeface="Verdana" pitchFamily="34" charset="0"/>
                  <a:ea typeface="Verdana" pitchFamily="34" charset="0"/>
                </a:rPr>
                <a:t>8 (800) 500-97-72</a:t>
              </a:r>
            </a:p>
            <a:p>
              <a:r>
                <a:rPr lang="en-US" sz="1400" b="1" dirty="0">
                  <a:solidFill>
                    <a:srgbClr val="E9850D"/>
                  </a:solidFill>
                  <a:latin typeface="Verdana" pitchFamily="34" charset="0"/>
                  <a:ea typeface="Verdana" pitchFamily="34" charset="0"/>
                </a:rPr>
                <a:t>support@eftgroup.ru</a:t>
              </a:r>
              <a:endParaRPr lang="ru-RU" sz="12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9221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работа\EFT-GROUP\Лого\PNG\logo_EFT_light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58280" y="5429270"/>
            <a:ext cx="785818" cy="248934"/>
          </a:xfrm>
          <a:prstGeom prst="rect">
            <a:avLst/>
          </a:prstGeom>
          <a:noFill/>
        </p:spPr>
      </p:pic>
      <p:pic>
        <p:nvPicPr>
          <p:cNvPr id="18" name="Picture 2" descr="D:\работа\EFT-GROUP\Лого\PNG\logo_EFT_dark-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85741" y="357172"/>
            <a:ext cx="2372519" cy="1104772"/>
          </a:xfrm>
          <a:prstGeom prst="rect">
            <a:avLst/>
          </a:prstGeom>
          <a:noFill/>
        </p:spPr>
      </p:pic>
      <p:pic>
        <p:nvPicPr>
          <p:cNvPr id="6146" name="Picture 2" descr="D:\работа\EFT-GROUP\ПРЕЗЕНТАЦИИ\Подробная презентация EFT GROUP\линки\QR-eftgrou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0463" y="2571750"/>
            <a:ext cx="1643074" cy="1643074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5500694" y="2928940"/>
            <a:ext cx="2643206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Россия, 127015, г. Москва, ул. Новодмитровская,</a:t>
            </a:r>
            <a:endParaRPr lang="en-US" sz="1100" baseline="300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11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д. 2, к.2, 9 этаж</a:t>
            </a:r>
            <a:r>
              <a:rPr lang="en-US" sz="11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,</a:t>
            </a:r>
            <a:r>
              <a:rPr lang="en-US" sz="11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11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БЦ «САВЕЛОВСКИЙ СИТИ»</a:t>
            </a:r>
          </a:p>
          <a:p>
            <a:endParaRPr lang="ro-RO" sz="1100" baseline="300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u-RU" sz="1100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График работы: пн.-пт.: С 9:30 до 18:00</a:t>
            </a:r>
          </a:p>
          <a:p>
            <a:endParaRPr lang="ru-RU" sz="1100" b="1" baseline="300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r>
              <a:rPr lang="ro-RO" sz="11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8 (800) 444-18-40</a:t>
            </a:r>
          </a:p>
          <a:p>
            <a:r>
              <a:rPr lang="ro-RO" sz="1100" b="1" baseline="300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info@eftgroup.ru</a:t>
            </a:r>
            <a:endParaRPr lang="ru-RU" sz="1100" b="1" baseline="300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00034" y="3071816"/>
            <a:ext cx="3143273" cy="60785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Алексей Львович </a:t>
            </a:r>
            <a:r>
              <a:rPr lang="ru-RU" sz="1100" b="1" err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Равер</a:t>
            </a:r>
            <a:endParaRPr lang="ru-RU" sz="1100" b="1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  <a:p>
            <a:pPr algn="r">
              <a:lnSpc>
                <a:spcPct val="150000"/>
              </a:lnSpc>
            </a:pPr>
            <a:r>
              <a:rPr lang="ru-RU"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Зам. Генерального директора</a:t>
            </a:r>
          </a:p>
          <a:p>
            <a:pPr algn="r"/>
            <a:r>
              <a:rPr lang="en-US" sz="900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ral@eftgroup.ru</a:t>
            </a:r>
            <a:endParaRPr lang="ru-RU" sz="900">
              <a:solidFill>
                <a:schemeClr val="tx1">
                  <a:lumMod val="75000"/>
                  <a:lumOff val="25000"/>
                </a:schemeClr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00050" y="1643056"/>
            <a:ext cx="8143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>
                <a:solidFill>
                  <a:schemeClr val="tx1">
                    <a:lumMod val="75000"/>
                    <a:lumOff val="25000"/>
                  </a:schemeClr>
                </a:solidFill>
                <a:latin typeface="Verdana" pitchFamily="34" charset="0"/>
                <a:ea typeface="Verdana" pitchFamily="34" charset="0"/>
              </a:rPr>
              <a:t>Желаем интересной и эффективной работы на мероприятии, будем рады ответить на ваши вопросы.</a:t>
            </a:r>
            <a:endParaRPr lang="ru-RU" sz="2000"/>
          </a:p>
        </p:txBody>
      </p:sp>
      <p:grpSp>
        <p:nvGrpSpPr>
          <p:cNvPr id="21" name="Группа 20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2" name="Равнобедренный треугольник 21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Полилиния 22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929586" y="4786328"/>
              <a:ext cx="1143008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>
                  <a:solidFill>
                    <a:schemeClr val="tx1">
                      <a:lumMod val="50000"/>
                      <a:lumOff val="50000"/>
                    </a:schemeClr>
                  </a:solidFill>
                </a:rPr>
                <a:t>www.eftgroup.ru</a:t>
              </a:r>
              <a:endParaRPr lang="ru-RU" sz="1000">
                <a:solidFill>
                  <a:schemeClr val="tx1">
                    <a:lumMod val="50000"/>
                    <a:lumOff val="50000"/>
                  </a:schemeClr>
                </a:solidFill>
              </a:endParaRPr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-40405" y="0"/>
            <a:ext cx="3526624" cy="714362"/>
            <a:chOff x="-40405" y="0"/>
            <a:chExt cx="3526624" cy="714362"/>
          </a:xfrm>
        </p:grpSpPr>
        <p:sp>
          <p:nvSpPr>
            <p:cNvPr id="27" name="Равнобедренный треугольник 26"/>
            <p:cNvSpPr/>
            <p:nvPr/>
          </p:nvSpPr>
          <p:spPr>
            <a:xfrm rot="10800000">
              <a:off x="0" y="0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олилиния 27"/>
            <p:cNvSpPr/>
            <p:nvPr/>
          </p:nvSpPr>
          <p:spPr>
            <a:xfrm rot="9915218">
              <a:off x="-40405" y="301862"/>
              <a:ext cx="3526624" cy="142456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551097 w 3526624"/>
                <a:gd name="connsiteY0" fmla="*/ 142456 h 142456"/>
                <a:gd name="connsiteX1" fmla="*/ 0 w 3526624"/>
                <a:gd name="connsiteY1" fmla="*/ 0 h 142456"/>
                <a:gd name="connsiteX2" fmla="*/ 3526624 w 3526624"/>
                <a:gd name="connsiteY2" fmla="*/ 140666 h 142456"/>
                <a:gd name="connsiteX3" fmla="*/ 551097 w 3526624"/>
                <a:gd name="connsiteY3" fmla="*/ 142456 h 1424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26624" h="142456">
                  <a:moveTo>
                    <a:pt x="551097" y="142456"/>
                  </a:moveTo>
                  <a:lnTo>
                    <a:pt x="0" y="0"/>
                  </a:lnTo>
                  <a:lnTo>
                    <a:pt x="3526624" y="140666"/>
                  </a:lnTo>
                  <a:lnTo>
                    <a:pt x="551097" y="142456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071602" y="5357832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626533" y="3110409"/>
            <a:ext cx="74090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5000" b="1">
                <a:solidFill>
                  <a:schemeClr val="bg1"/>
                </a:solidFill>
                <a:latin typeface="Verdana" pitchFamily="34" charset="0"/>
                <a:ea typeface="Verdana" pitchFamily="34" charset="0"/>
              </a:rPr>
              <a:t>+</a:t>
            </a:r>
            <a:endParaRPr lang="ru-RU" sz="5000">
              <a:solidFill>
                <a:schemeClr val="bg1"/>
              </a:solidFill>
            </a:endParaRPr>
          </a:p>
        </p:txBody>
      </p:sp>
      <p:grpSp>
        <p:nvGrpSpPr>
          <p:cNvPr id="2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0" name="Равнобедренный треугольник 19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олилиния 20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28" name="TextBox 27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7767AE9-7F67-7422-41DA-0A7D9518122D}"/>
              </a:ext>
            </a:extLst>
          </p:cNvPr>
          <p:cNvSpPr txBox="1"/>
          <p:nvPr/>
        </p:nvSpPr>
        <p:spPr>
          <a:xfrm>
            <a:off x="285720" y="642924"/>
            <a:ext cx="800832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cs typeface="Times New Roman" panose="02020603050405020304" pitchFamily="18" charset="0"/>
              </a:rPr>
              <a:t>ФЕДЕРАЛЬНЫЙ ЗАКОН О ГЕОДЕЗИИ, КАРТОГРАФИИ И ПРОСТРАНСТВЕННЫХ ДАННЫХ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E03C5BB5-D96B-B703-8976-4F1443CC14CC}"/>
              </a:ext>
            </a:extLst>
          </p:cNvPr>
          <p:cNvSpPr txBox="1"/>
          <p:nvPr/>
        </p:nvSpPr>
        <p:spPr>
          <a:xfrm>
            <a:off x="357158" y="1285866"/>
            <a:ext cx="8429684" cy="101566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1.  Для обеспечения выполнения геодезических работ при осуществлении градостроительной и кадастровой деятельности, землеустройства, </a:t>
            </a:r>
            <a:r>
              <a:rPr lang="ru-RU" sz="120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недропользования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, иной деятельности, а также повышения точности результатов указанных работ 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физические и юридические лица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  <a:r>
              <a:rPr lang="ru-RU" sz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</a:rPr>
              <a:t>органы</a:t>
            </a:r>
            <a:r>
              <a:rPr lang="ru-RU" sz="120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государственной власти и органы местного самоуправления 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вправе организовывать создание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  <a:highlight>
                  <a:srgbClr val="FFFF00"/>
                </a:highlight>
              </a:rPr>
              <a:t> </a:t>
            </a:r>
            <a:r>
              <a:rPr lang="ru-RU" sz="1200" b="1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геодезических сетей специального назначения, в том числе сетей дифференциальных геодезических станций</a:t>
            </a:r>
            <a:r>
              <a:rPr lang="ru-RU" sz="1200" u="sng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3BDDFC9-21CA-852B-2DBD-0716AEA5536D}"/>
              </a:ext>
            </a:extLst>
          </p:cNvPr>
          <p:cNvSpPr txBox="1"/>
          <p:nvPr/>
        </p:nvSpPr>
        <p:spPr>
          <a:xfrm>
            <a:off x="285720" y="214296"/>
            <a:ext cx="500693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НОРМАТИВНАЯ БАЗА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05940E6-0AAD-0E50-B713-8C77EDDBBDB0}"/>
              </a:ext>
            </a:extLst>
          </p:cNvPr>
          <p:cNvSpPr txBox="1"/>
          <p:nvPr/>
        </p:nvSpPr>
        <p:spPr>
          <a:xfrm>
            <a:off x="285720" y="928676"/>
            <a:ext cx="7272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i="1" dirty="0">
                <a:solidFill>
                  <a:srgbClr val="E9850D"/>
                </a:solidFill>
              </a:rPr>
              <a:t>Статья 9. Геодезические сети специального назначения.</a:t>
            </a:r>
          </a:p>
        </p:txBody>
      </p:sp>
      <p:pic>
        <p:nvPicPr>
          <p:cNvPr id="1026" name="Picture 2" descr="D:\работа\EFT-GROUP\ПРЕЗЕНТАЦИИ\Равер\ГМА 16-17 фев\910507164e633771537ce2ca27746080 копия (1)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85918" y="2500312"/>
            <a:ext cx="4914815" cy="21494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4026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D:\работа\CORS\Презентация\map-02.png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 rot="21156272">
            <a:off x="435559" y="504109"/>
            <a:ext cx="8553450" cy="4627562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DDFC9-21CA-852B-2DBD-0716AEA5536D}"/>
              </a:ext>
            </a:extLst>
          </p:cNvPr>
          <p:cNvSpPr txBox="1"/>
          <p:nvPr/>
        </p:nvSpPr>
        <p:spPr>
          <a:xfrm>
            <a:off x="285720" y="214296"/>
            <a:ext cx="871543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СЕТИ ДИФФЕРЕНЦИАЛЬНЫХ</a:t>
            </a:r>
          </a:p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ГЕОДЕЗИЧЕСКИХ СТАНЦИЙ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1000114"/>
            <a:ext cx="627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СЕГМЕНТАЦИЯ ВЛАДЕЛЬЦЕВ СЕТЕЙ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pic>
        <p:nvPicPr>
          <p:cNvPr id="1026" name="Picture 2" descr="https://tec-oil.ru/wp-content/uploads/2021/08/logo-lukoi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64" b="31906"/>
          <a:stretch>
            <a:fillRect/>
          </a:stretch>
        </p:blipFill>
        <p:spPr bwMode="auto">
          <a:xfrm>
            <a:off x="7296402" y="3050333"/>
            <a:ext cx="871849" cy="247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yoursticker.ru/wp-content/uploads/2021/12/gazprom-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179" y="10269268"/>
            <a:ext cx="95067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mgimo.ru/upload/iblock/d2d/g1h5vqb7fm0zguuj990mxx16992bcug7/logo-rosneft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3194" y="2913260"/>
            <a:ext cx="779036" cy="437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212" b="32468"/>
          <a:stretch/>
        </p:blipFill>
        <p:spPr>
          <a:xfrm>
            <a:off x="3879280" y="3714758"/>
            <a:ext cx="1143008" cy="4608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65164" y="3779122"/>
            <a:ext cx="978472" cy="435702"/>
          </a:xfrm>
          <a:prstGeom prst="rect">
            <a:avLst/>
          </a:prstGeom>
        </p:spPr>
      </p:pic>
      <p:grpSp>
        <p:nvGrpSpPr>
          <p:cNvPr id="18" name="Группа 17"/>
          <p:cNvGrpSpPr/>
          <p:nvPr/>
        </p:nvGrpSpPr>
        <p:grpSpPr>
          <a:xfrm>
            <a:off x="7358082" y="3806338"/>
            <a:ext cx="1354592" cy="337048"/>
            <a:chOff x="9728258" y="2462961"/>
            <a:chExt cx="3425712" cy="852382"/>
          </a:xfrm>
        </p:grpSpPr>
        <p:pic>
          <p:nvPicPr>
            <p:cNvPr id="1038" name="Picture 14" descr="https://www.prin.ru/images/oformlenie_saita/icons/all/home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9492"/>
            <a:stretch/>
          </p:blipFill>
          <p:spPr bwMode="auto">
            <a:xfrm>
              <a:off x="9728258" y="2469755"/>
              <a:ext cx="837077" cy="845588"/>
            </a:xfrm>
            <a:prstGeom prst="rect">
              <a:avLst/>
            </a:prstGeom>
            <a:solidFill>
              <a:schemeClr val="tx2"/>
            </a:solidFill>
          </p:spPr>
        </p:pic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10667945" y="2462961"/>
              <a:ext cx="2486025" cy="847725"/>
            </a:xfrm>
            <a:prstGeom prst="rect">
              <a:avLst/>
            </a:prstGeom>
          </p:spPr>
        </p:pic>
      </p:grpSp>
      <p:grpSp>
        <p:nvGrpSpPr>
          <p:cNvPr id="33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4" name="Равнобедренный треугольник 33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олилиния 34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6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1414341"/>
            <a:ext cx="550072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E9850D"/>
                </a:solidFill>
              </a:rPr>
              <a:t>&gt;</a:t>
            </a:r>
            <a:r>
              <a:rPr lang="ru-RU" b="1" dirty="0">
                <a:solidFill>
                  <a:srgbClr val="E9850D"/>
                </a:solidFill>
              </a:rPr>
              <a:t> 3 000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базовых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(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референцных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станций на территории РФ,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объединенных в сети различного объема и назначения.</a:t>
            </a:r>
          </a:p>
        </p:txBody>
      </p:sp>
      <p:pic>
        <p:nvPicPr>
          <p:cNvPr id="2062" name="Picture 14" descr="C:\Users\kas\Desktop\Surgutneftegas-logo.pn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142886" y="3011173"/>
            <a:ext cx="494728" cy="275246"/>
          </a:xfrm>
          <a:prstGeom prst="rect">
            <a:avLst/>
          </a:prstGeom>
          <a:noFill/>
        </p:spPr>
      </p:pic>
      <p:pic>
        <p:nvPicPr>
          <p:cNvPr id="2063" name="Picture 15" descr="C:\Users\kas\Desktop\22.png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2284" y="3023503"/>
            <a:ext cx="993544" cy="278805"/>
          </a:xfrm>
          <a:prstGeom prst="rect">
            <a:avLst/>
          </a:prstGeom>
          <a:noFill/>
        </p:spPr>
      </p:pic>
      <p:pic>
        <p:nvPicPr>
          <p:cNvPr id="2064" name="Picture 16" descr="C:\Users\kas\Desktop\1641909928_86-adonius-club-p-fon-dlya-prezentatsii-rzhd-93.jpg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30989" b="33854"/>
          <a:stretch>
            <a:fillRect/>
          </a:stretch>
        </p:blipFill>
        <p:spPr bwMode="auto">
          <a:xfrm>
            <a:off x="5815034" y="3000378"/>
            <a:ext cx="1266496" cy="296837"/>
          </a:xfrm>
          <a:prstGeom prst="rect">
            <a:avLst/>
          </a:prstGeom>
          <a:noFill/>
        </p:spPr>
      </p:pic>
      <p:pic>
        <p:nvPicPr>
          <p:cNvPr id="2065" name="Picture 17" descr="D:\работа\CORS\Брендбук Cors\Лого\Logo_CORS_final -темный-03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428860" y="3786196"/>
            <a:ext cx="1226359" cy="357190"/>
          </a:xfrm>
          <a:prstGeom prst="rect">
            <a:avLst/>
          </a:prstGeom>
          <a:noFill/>
        </p:spPr>
      </p:pic>
      <p:pic>
        <p:nvPicPr>
          <p:cNvPr id="2067" name="Picture 19" descr="https://cdn11.bigcommerce.com/s-3f6kzq2z/images/stencil/1280x1280/products/135/426/TOPNET_LIVE__79115.1453921048.jpg?c=2"/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12982" y="3857634"/>
            <a:ext cx="1002224" cy="267000"/>
          </a:xfrm>
          <a:prstGeom prst="rect">
            <a:avLst/>
          </a:prstGeom>
          <a:noFill/>
        </p:spPr>
      </p:pic>
      <p:pic>
        <p:nvPicPr>
          <p:cNvPr id="2079" name="Picture 31" descr="Coat of arms of Adygea.svg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2500298" y="2254795"/>
            <a:ext cx="459831" cy="4598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1" name="Picture 33" descr="Coat of Arms of Altai Republic.svg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786050" y="2254795"/>
            <a:ext cx="459831" cy="4598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3" name="Picture 35" descr="Coat of Arms of Bashkortostan.sv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2261505"/>
            <a:ext cx="428628" cy="45312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5" name="Picture 37" descr="Coat of Arms of Buryatia.sv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3428993" y="2278717"/>
            <a:ext cx="357190" cy="43883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7" name="Picture 39" descr="Coat of Arms of Kabardino-Balkaria.sv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714744" y="2278342"/>
            <a:ext cx="357190" cy="43628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89" name="Picture 41" descr="Coat of Arms of Kalmykia.svg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3929058" y="2250443"/>
            <a:ext cx="403638" cy="4641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91" name="Picture 43" descr="Coat of Arms of Karachay-Cherkessia.sv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143372" y="2273523"/>
            <a:ext cx="388392" cy="44110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93" name="Picture 45" descr="Emblem of Crimea.sv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4429124" y="2234071"/>
            <a:ext cx="423130" cy="48055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95" name="Picture 47" descr="Coat of Arms of Mari El.sv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4786314" y="2214560"/>
            <a:ext cx="313943" cy="50006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97" name="Picture 49" descr="Coat of arms of Mordovia.sv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4997337" y="2245460"/>
            <a:ext cx="431919" cy="478197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99" name="Picture 51" descr="Wapen Ossetien.svg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5286380" y="2254795"/>
            <a:ext cx="459831" cy="459831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03" name="Picture 55" descr="Coat of arms of Udmurtia.svg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5643570" y="2244942"/>
            <a:ext cx="459830" cy="469684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05" name="Picture 57" descr="Coat of Arms of Chuvashia.sv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5929322" y="2251511"/>
            <a:ext cx="459830" cy="463115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07" name="Picture 59" descr="Coat of arms of Krasnoyarsk Krai.sv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242359" y="2214560"/>
            <a:ext cx="401343" cy="49021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09" name="Picture 61" descr="Coat of Arms of Krasnodar Kray.svg"/>
          <p:cNvPicPr>
            <a:picLocks noChangeAspect="1" noChangeArrowheads="1"/>
          </p:cNvPicPr>
          <p:nvPr/>
        </p:nvPicPr>
        <p:blipFill>
          <a:blip r:embed="rId31" cstate="print"/>
          <a:srcRect/>
          <a:stretch>
            <a:fillRect/>
          </a:stretch>
        </p:blipFill>
        <p:spPr bwMode="auto">
          <a:xfrm>
            <a:off x="6500826" y="2214560"/>
            <a:ext cx="428628" cy="532723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11" name="Picture 63" descr="Coat of Arms of Perm Krai.svg"/>
          <p:cNvPicPr>
            <a:picLocks noChangeAspect="1" noChangeArrowheads="1"/>
          </p:cNvPicPr>
          <p:nvPr/>
        </p:nvPicPr>
        <p:blipFill>
          <a:blip r:embed="rId32" cstate="print"/>
          <a:srcRect/>
          <a:stretch>
            <a:fillRect/>
          </a:stretch>
        </p:blipFill>
        <p:spPr bwMode="auto">
          <a:xfrm>
            <a:off x="6858016" y="2194659"/>
            <a:ext cx="285752" cy="536806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13" name="Picture 65" descr="Coat of arms of Stavropol Krai.sv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7072330" y="2214560"/>
            <a:ext cx="448145" cy="5249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15" name="Picture 67" descr="Coat of arms of Belgorod Oblast.sv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429520" y="2261097"/>
            <a:ext cx="372188" cy="47587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17" name="Picture 69" descr="Coat of Arms of Bryansk Oblast.svg"/>
          <p:cNvPicPr>
            <a:picLocks noChangeAspect="1" noChangeArrowheads="1"/>
          </p:cNvPicPr>
          <p:nvPr/>
        </p:nvPicPr>
        <p:blipFill>
          <a:blip r:embed="rId35" cstate="print"/>
          <a:srcRect/>
          <a:stretch>
            <a:fillRect/>
          </a:stretch>
        </p:blipFill>
        <p:spPr bwMode="auto">
          <a:xfrm>
            <a:off x="7715272" y="2214560"/>
            <a:ext cx="477400" cy="497860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19" name="Picture 71" descr="Coat of arms of Vladimiri Oblast.svg"/>
          <p:cNvPicPr>
            <a:picLocks noChangeAspect="1" noChangeArrowheads="1"/>
          </p:cNvPicPr>
          <p:nvPr/>
        </p:nvPicPr>
        <p:blipFill>
          <a:blip r:embed="rId36" cstate="print"/>
          <a:srcRect/>
          <a:stretch>
            <a:fillRect/>
          </a:stretch>
        </p:blipFill>
        <p:spPr bwMode="auto">
          <a:xfrm>
            <a:off x="7986398" y="2214560"/>
            <a:ext cx="514692" cy="514692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81" name="TextBox 80"/>
          <p:cNvSpPr txBox="1"/>
          <p:nvPr/>
        </p:nvSpPr>
        <p:spPr>
          <a:xfrm>
            <a:off x="8429652" y="2570620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sp>
        <p:nvSpPr>
          <p:cNvPr id="82" name="Прямоугольник 81"/>
          <p:cNvSpPr/>
          <p:nvPr/>
        </p:nvSpPr>
        <p:spPr>
          <a:xfrm>
            <a:off x="285720" y="2335411"/>
            <a:ext cx="178869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РОИВ и «ПОДВЕДЫ»</a:t>
            </a:r>
          </a:p>
        </p:txBody>
      </p:sp>
      <p:sp>
        <p:nvSpPr>
          <p:cNvPr id="83" name="Прямоугольник 82"/>
          <p:cNvSpPr/>
          <p:nvPr/>
        </p:nvSpPr>
        <p:spPr>
          <a:xfrm>
            <a:off x="285720" y="3049791"/>
            <a:ext cx="192373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КРУПНЫЕ КОМПАНИИ</a:t>
            </a:r>
          </a:p>
        </p:txBody>
      </p:sp>
      <p:sp>
        <p:nvSpPr>
          <p:cNvPr id="84" name="Прямоугольник 83"/>
          <p:cNvSpPr/>
          <p:nvPr/>
        </p:nvSpPr>
        <p:spPr>
          <a:xfrm>
            <a:off x="285720" y="3764171"/>
            <a:ext cx="115159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/>
              <a:t> </a:t>
            </a:r>
            <a:r>
              <a:rPr lang="ru-RU" sz="1400" dirty="0"/>
              <a:t>ОПЕРАТОРЫ</a:t>
            </a:r>
          </a:p>
        </p:txBody>
      </p:sp>
      <p:cxnSp>
        <p:nvCxnSpPr>
          <p:cNvPr id="87" name="Прямая соединительная линия 86"/>
          <p:cNvCxnSpPr/>
          <p:nvPr/>
        </p:nvCxnSpPr>
        <p:spPr>
          <a:xfrm>
            <a:off x="357158" y="2855914"/>
            <a:ext cx="8358246" cy="1588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/>
          <p:cNvCxnSpPr/>
          <p:nvPr/>
        </p:nvCxnSpPr>
        <p:spPr>
          <a:xfrm>
            <a:off x="357158" y="2143122"/>
            <a:ext cx="8358246" cy="1588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>
            <a:off x="357158" y="3571882"/>
            <a:ext cx="8358246" cy="1588"/>
          </a:xfrm>
          <a:prstGeom prst="line">
            <a:avLst/>
          </a:prstGeom>
          <a:ln w="127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8429652" y="3357568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429652" y="4143386"/>
            <a:ext cx="50006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00" dirty="0"/>
              <a:t>и др.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DC8B315-5198-7F41-5F1D-7EE26A465C58}"/>
              </a:ext>
            </a:extLst>
      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3755995" y="3005945"/>
            <a:ext cx="867904" cy="31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77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0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4500"/>
                            </p:stCondLst>
                            <p:childTnLst>
                              <p:par>
                                <p:cTn id="6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000"/>
                            </p:stCondLst>
                            <p:childTnLst>
                              <p:par>
                                <p:cTn id="7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500"/>
                            </p:stCondLst>
                            <p:childTnLst>
                              <p:par>
                                <p:cTn id="7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0"/>
                            </p:stCondLst>
                            <p:childTnLst>
                              <p:par>
                                <p:cTn id="8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500"/>
                            </p:stCondLst>
                            <p:childTnLst>
                              <p:par>
                                <p:cTn id="8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7000"/>
                            </p:stCondLst>
                            <p:childTnLst>
                              <p:par>
                                <p:cTn id="9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7500"/>
                            </p:stCondLst>
                            <p:childTnLst>
                              <p:par>
                                <p:cTn id="9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8500"/>
                            </p:stCondLst>
                            <p:childTnLst>
                              <p:par>
                                <p:cTn id="10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9000"/>
                            </p:stCondLst>
                            <p:childTnLst>
                              <p:par>
                                <p:cTn id="1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1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9500"/>
                            </p:stCondLst>
                            <p:childTnLst>
                              <p:par>
                                <p:cTn id="1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2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1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500"/>
                            </p:stCondLst>
                            <p:childTnLst>
                              <p:par>
                                <p:cTn id="15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000"/>
                            </p:stCondLst>
                            <p:childTnLst>
                              <p:par>
                                <p:cTn id="1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2500"/>
                            </p:stCondLst>
                            <p:childTnLst>
                              <p:par>
                                <p:cTn id="16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20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000"/>
                            </p:stCondLst>
                            <p:childTnLst>
                              <p:par>
                                <p:cTn id="16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3500"/>
                            </p:stCondLst>
                            <p:childTnLst>
                              <p:par>
                                <p:cTn id="17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20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20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4500"/>
                            </p:stCondLst>
                            <p:childTnLst>
                              <p:par>
                                <p:cTn id="18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20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500"/>
                            </p:stCondLst>
                            <p:childTnLst>
                              <p:par>
                                <p:cTn id="20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2000"/>
                            </p:stCondLst>
                            <p:childTnLst>
                              <p:par>
                                <p:cTn id="20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2" fill="hold">
                            <p:stCondLst>
                              <p:cond delay="2500"/>
                            </p:stCondLst>
                            <p:childTnLst>
                              <p:par>
                                <p:cTn id="2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/>
      <p:bldP spid="82" grpId="2"/>
      <p:bldP spid="83" grpId="0"/>
      <p:bldP spid="84" grpId="0"/>
      <p:bldP spid="51" grpId="0"/>
      <p:bldP spid="5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3BDDFC9-21CA-852B-2DBD-0716AEA5536D}"/>
              </a:ext>
            </a:extLst>
          </p:cNvPr>
          <p:cNvSpPr txBox="1"/>
          <p:nvPr/>
        </p:nvSpPr>
        <p:spPr>
          <a:xfrm>
            <a:off x="285720" y="214296"/>
            <a:ext cx="850112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СЕТИ ДИФФЕРЕНЦИАЛЬНЫХ</a:t>
            </a:r>
          </a:p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ГЕОДЕЗИЧЕСКИХ СТАНЦИЙ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1018750"/>
            <a:ext cx="627880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rPr>
              <a:t>ПРОГРАММНО-АППАРТНЫЙ КОМПЛЕКС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9" name="Группа 38"/>
          <p:cNvGrpSpPr/>
          <p:nvPr/>
        </p:nvGrpSpPr>
        <p:grpSpPr>
          <a:xfrm>
            <a:off x="285720" y="1714494"/>
            <a:ext cx="2944076" cy="2714644"/>
            <a:chOff x="285720" y="1714494"/>
            <a:chExt cx="2944076" cy="2714644"/>
          </a:xfrm>
        </p:grpSpPr>
        <p:grpSp>
          <p:nvGrpSpPr>
            <p:cNvPr id="38" name="Группа 37"/>
            <p:cNvGrpSpPr/>
            <p:nvPr/>
          </p:nvGrpSpPr>
          <p:grpSpPr>
            <a:xfrm>
              <a:off x="285720" y="1714494"/>
              <a:ext cx="2944076" cy="2714644"/>
              <a:chOff x="285720" y="1714494"/>
              <a:chExt cx="2944076" cy="2714644"/>
            </a:xfrm>
          </p:grpSpPr>
          <p:pic>
            <p:nvPicPr>
              <p:cNvPr id="10" name="Рисунок 9">
                <a:extLst>
                  <a:ext uri="{FF2B5EF4-FFF2-40B4-BE49-F238E27FC236}">
                    <a16:creationId xmlns:a16="http://schemas.microsoft.com/office/drawing/2014/main" id="{FE5F7D9D-CEF0-0231-5701-B5A67FD731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/>
              <a:stretch>
                <a:fillRect/>
              </a:stretch>
            </p:blipFill>
            <p:spPr>
              <a:xfrm>
                <a:off x="428596" y="1714494"/>
                <a:ext cx="2801200" cy="2409263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/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F33AA7B0-C475-EA63-3EB9-A3FD5E6F11E3}"/>
                  </a:ext>
                </a:extLst>
              </p:cNvPr>
              <p:cNvSpPr txBox="1"/>
              <p:nvPr/>
            </p:nvSpPr>
            <p:spPr>
              <a:xfrm>
                <a:off x="285720" y="4182917"/>
                <a:ext cx="2928958" cy="24622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Verdana" pitchFamily="34" charset="0"/>
                  </a:rPr>
                  <a:t>Липецкая область, пример</a:t>
                </a:r>
                <a:endParaRPr lang="ru-RU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1073" name="Группа 1072">
              <a:extLst>
                <a:ext uri="{FF2B5EF4-FFF2-40B4-BE49-F238E27FC236}">
                  <a16:creationId xmlns:a16="http://schemas.microsoft.com/office/drawing/2014/main" id="{A311C95D-E723-8ED5-5C04-AD150B852458}"/>
                </a:ext>
              </a:extLst>
            </p:cNvPr>
            <p:cNvGrpSpPr/>
            <p:nvPr/>
          </p:nvGrpSpPr>
          <p:grpSpPr>
            <a:xfrm>
              <a:off x="1763688" y="2626313"/>
              <a:ext cx="144016" cy="217136"/>
              <a:chOff x="5193351" y="2547384"/>
              <a:chExt cx="442074" cy="559226"/>
            </a:xfrm>
          </p:grpSpPr>
          <p:pic>
            <p:nvPicPr>
              <p:cNvPr id="28" name="Рисунок 27">
                <a:extLst>
                  <a:ext uri="{FF2B5EF4-FFF2-40B4-BE49-F238E27FC236}">
                    <a16:creationId xmlns:a16="http://schemas.microsoft.com/office/drawing/2014/main" id="{A9FE489A-8DDA-59E7-E787-8E87179661C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27" name="Picture 6" descr="ref_station">
                <a:extLst>
                  <a:ext uri="{FF2B5EF4-FFF2-40B4-BE49-F238E27FC236}">
                    <a16:creationId xmlns:a16="http://schemas.microsoft.com/office/drawing/2014/main" id="{EDE0215D-925A-1445-4D81-15B02E089C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75" name="Группа 1074">
              <a:extLst>
                <a:ext uri="{FF2B5EF4-FFF2-40B4-BE49-F238E27FC236}">
                  <a16:creationId xmlns:a16="http://schemas.microsoft.com/office/drawing/2014/main" id="{E8C3CA3E-9C55-5009-0CC6-78AC7D86D20F}"/>
                </a:ext>
              </a:extLst>
            </p:cNvPr>
            <p:cNvGrpSpPr/>
            <p:nvPr/>
          </p:nvGrpSpPr>
          <p:grpSpPr>
            <a:xfrm>
              <a:off x="2411760" y="2572537"/>
              <a:ext cx="144016" cy="217136"/>
              <a:chOff x="5193351" y="2547384"/>
              <a:chExt cx="442074" cy="559226"/>
            </a:xfrm>
            <a:effectLst/>
          </p:grpSpPr>
          <p:pic>
            <p:nvPicPr>
              <p:cNvPr id="1076" name="Рисунок 1075">
                <a:extLst>
                  <a:ext uri="{FF2B5EF4-FFF2-40B4-BE49-F238E27FC236}">
                    <a16:creationId xmlns:a16="http://schemas.microsoft.com/office/drawing/2014/main" id="{807F8913-9E75-D294-0DA8-AADC9A43AC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1077" name="Picture 6" descr="ref_station">
                <a:extLst>
                  <a:ext uri="{FF2B5EF4-FFF2-40B4-BE49-F238E27FC236}">
                    <a16:creationId xmlns:a16="http://schemas.microsoft.com/office/drawing/2014/main" id="{45BF2F3A-BB39-3932-80AA-61DC37AED61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40" name="Группа 39"/>
          <p:cNvGrpSpPr/>
          <p:nvPr/>
        </p:nvGrpSpPr>
        <p:grpSpPr>
          <a:xfrm>
            <a:off x="3357554" y="1643056"/>
            <a:ext cx="2504319" cy="2655348"/>
            <a:chOff x="3357554" y="1643056"/>
            <a:chExt cx="2504319" cy="2655348"/>
          </a:xfrm>
        </p:grpSpPr>
        <p:grpSp>
          <p:nvGrpSpPr>
            <p:cNvPr id="1078" name="Группа 1077">
              <a:extLst>
                <a:ext uri="{FF2B5EF4-FFF2-40B4-BE49-F238E27FC236}">
                  <a16:creationId xmlns:a16="http://schemas.microsoft.com/office/drawing/2014/main" id="{BEE45B29-1F21-7DA3-D8EF-A325522DAA55}"/>
                </a:ext>
              </a:extLst>
            </p:cNvPr>
            <p:cNvGrpSpPr/>
            <p:nvPr/>
          </p:nvGrpSpPr>
          <p:grpSpPr>
            <a:xfrm>
              <a:off x="4393405" y="3214692"/>
              <a:ext cx="431613" cy="642729"/>
              <a:chOff x="5193351" y="2547384"/>
              <a:chExt cx="442074" cy="559226"/>
            </a:xfrm>
          </p:grpSpPr>
          <p:pic>
            <p:nvPicPr>
              <p:cNvPr id="1079" name="Рисунок 1078">
                <a:extLst>
                  <a:ext uri="{FF2B5EF4-FFF2-40B4-BE49-F238E27FC236}">
                    <a16:creationId xmlns:a16="http://schemas.microsoft.com/office/drawing/2014/main" id="{1B082105-E0C1-4AE4-38EC-E825A28AB79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1080" name="Picture 6" descr="ref_station">
                <a:extLst>
                  <a:ext uri="{FF2B5EF4-FFF2-40B4-BE49-F238E27FC236}">
                    <a16:creationId xmlns:a16="http://schemas.microsoft.com/office/drawing/2014/main" id="{2AF59B2A-3C38-BA93-F4D0-E0D585F65B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1" name="Группа 1080">
              <a:extLst>
                <a:ext uri="{FF2B5EF4-FFF2-40B4-BE49-F238E27FC236}">
                  <a16:creationId xmlns:a16="http://schemas.microsoft.com/office/drawing/2014/main" id="{279EDF5B-BA19-EADC-4830-6980443B1BBE}"/>
                </a:ext>
              </a:extLst>
            </p:cNvPr>
            <p:cNvGrpSpPr/>
            <p:nvPr/>
          </p:nvGrpSpPr>
          <p:grpSpPr>
            <a:xfrm>
              <a:off x="3786182" y="3214692"/>
              <a:ext cx="431613" cy="642729"/>
              <a:chOff x="5193351" y="2547384"/>
              <a:chExt cx="442074" cy="559226"/>
            </a:xfrm>
          </p:grpSpPr>
          <p:pic>
            <p:nvPicPr>
              <p:cNvPr id="1082" name="Рисунок 1081">
                <a:extLst>
                  <a:ext uri="{FF2B5EF4-FFF2-40B4-BE49-F238E27FC236}">
                    <a16:creationId xmlns:a16="http://schemas.microsoft.com/office/drawing/2014/main" id="{95D4993F-FB10-3A63-FA64-8B9F0A57FE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1083" name="Picture 6" descr="ref_station">
                <a:extLst>
                  <a:ext uri="{FF2B5EF4-FFF2-40B4-BE49-F238E27FC236}">
                    <a16:creationId xmlns:a16="http://schemas.microsoft.com/office/drawing/2014/main" id="{D5868DB4-44B5-8A12-36D2-B317D18BBE8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84" name="Группа 1083">
              <a:extLst>
                <a:ext uri="{FF2B5EF4-FFF2-40B4-BE49-F238E27FC236}">
                  <a16:creationId xmlns:a16="http://schemas.microsoft.com/office/drawing/2014/main" id="{03F9504B-6768-83C9-8F9C-636A98EFA08D}"/>
                </a:ext>
              </a:extLst>
            </p:cNvPr>
            <p:cNvGrpSpPr/>
            <p:nvPr/>
          </p:nvGrpSpPr>
          <p:grpSpPr>
            <a:xfrm>
              <a:off x="5000628" y="3214692"/>
              <a:ext cx="431613" cy="642729"/>
              <a:chOff x="5193351" y="2547384"/>
              <a:chExt cx="442074" cy="559226"/>
            </a:xfrm>
          </p:grpSpPr>
          <p:pic>
            <p:nvPicPr>
              <p:cNvPr id="1085" name="Рисунок 1084">
                <a:extLst>
                  <a:ext uri="{FF2B5EF4-FFF2-40B4-BE49-F238E27FC236}">
                    <a16:creationId xmlns:a16="http://schemas.microsoft.com/office/drawing/2014/main" id="{F894687B-3351-2CBE-1770-200AECE21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18152" y="2828427"/>
                <a:ext cx="417273" cy="278183"/>
              </a:xfrm>
              <a:prstGeom prst="rect">
                <a:avLst/>
              </a:prstGeom>
            </p:spPr>
          </p:pic>
          <p:pic>
            <p:nvPicPr>
              <p:cNvPr id="1086" name="Picture 6" descr="ref_station">
                <a:extLst>
                  <a:ext uri="{FF2B5EF4-FFF2-40B4-BE49-F238E27FC236}">
                    <a16:creationId xmlns:a16="http://schemas.microsoft.com/office/drawing/2014/main" id="{BDDB8DC1-D1D0-0F4E-1640-6553DD71A04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93351" y="2547384"/>
                <a:ext cx="244073" cy="3552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93" name="TextBox 1092">
              <a:extLst>
                <a:ext uri="{FF2B5EF4-FFF2-40B4-BE49-F238E27FC236}">
                  <a16:creationId xmlns:a16="http://schemas.microsoft.com/office/drawing/2014/main" id="{186F63D6-8A8B-4883-8864-FF5753F2F163}"/>
                </a:ext>
              </a:extLst>
            </p:cNvPr>
            <p:cNvSpPr txBox="1"/>
            <p:nvPr/>
          </p:nvSpPr>
          <p:spPr>
            <a:xfrm>
              <a:off x="3357554" y="3929072"/>
              <a:ext cx="2504319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Инфраструктурные ГНСС приемники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(Базовые станции)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12" name="TextBox 1111">
              <a:extLst>
                <a:ext uri="{FF2B5EF4-FFF2-40B4-BE49-F238E27FC236}">
                  <a16:creationId xmlns:a16="http://schemas.microsoft.com/office/drawing/2014/main" id="{85520828-9A9E-6F20-3DC8-5669A1C9D42B}"/>
                </a:ext>
              </a:extLst>
            </p:cNvPr>
            <p:cNvSpPr txBox="1"/>
            <p:nvPr/>
          </p:nvSpPr>
          <p:spPr>
            <a:xfrm>
              <a:off x="3643306" y="1643056"/>
              <a:ext cx="1928826" cy="2308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ГЛОНАСС / </a:t>
              </a:r>
              <a:r>
                <a:rPr lang="en-US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GPS / BEIDOU / GALILEO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  <a:ea typeface="Verdana" pitchFamily="34" charset="0"/>
              </a:endParaRPr>
            </a:p>
          </p:txBody>
        </p:sp>
        <p:sp>
          <p:nvSpPr>
            <p:cNvPr id="50" name="Штриховая стрелка вправо 49"/>
            <p:cNvSpPr/>
            <p:nvPr/>
          </p:nvSpPr>
          <p:spPr>
            <a:xfrm rot="5400000">
              <a:off x="4442456" y="2739392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1741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14744" y="2071684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59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5400000">
              <a:off x="5000628" y="2071684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60" name="Picture 2"/>
            <p:cNvPicPr>
              <a:picLocks noChangeAspect="1" noChangeArrowheads="1"/>
            </p:cNvPicPr>
            <p:nvPr/>
          </p:nvPicPr>
          <p:blipFill>
            <a:blip r:embed="rId8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 rot="2802976">
              <a:off x="4357686" y="1946005"/>
              <a:ext cx="428628" cy="4286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1" name="Группа 40"/>
          <p:cNvGrpSpPr/>
          <p:nvPr/>
        </p:nvGrpSpPr>
        <p:grpSpPr>
          <a:xfrm>
            <a:off x="5703575" y="1643056"/>
            <a:ext cx="3235833" cy="2793847"/>
            <a:chOff x="5703575" y="1643056"/>
            <a:chExt cx="3235833" cy="2793847"/>
          </a:xfrm>
        </p:grpSpPr>
        <p:sp>
          <p:nvSpPr>
            <p:cNvPr id="1094" name="TextBox 1093">
              <a:extLst>
                <a:ext uri="{FF2B5EF4-FFF2-40B4-BE49-F238E27FC236}">
                  <a16:creationId xmlns:a16="http://schemas.microsoft.com/office/drawing/2014/main" id="{5DFDD411-5092-F91D-0AA5-84BCF9E189AC}"/>
                </a:ext>
              </a:extLst>
            </p:cNvPr>
            <p:cNvSpPr txBox="1"/>
            <p:nvPr/>
          </p:nvSpPr>
          <p:spPr>
            <a:xfrm>
              <a:off x="6000760" y="3929072"/>
              <a:ext cx="1500197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Специализированное ПО для управления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сетями базовых станций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00" name="TextBox 1099">
              <a:extLst>
                <a:ext uri="{FF2B5EF4-FFF2-40B4-BE49-F238E27FC236}">
                  <a16:creationId xmlns:a16="http://schemas.microsoft.com/office/drawing/2014/main" id="{3618EBF3-612F-ADFA-A4F2-09E0E0B62F45}"/>
                </a:ext>
              </a:extLst>
            </p:cNvPr>
            <p:cNvSpPr txBox="1"/>
            <p:nvPr/>
          </p:nvSpPr>
          <p:spPr>
            <a:xfrm>
              <a:off x="7500958" y="1643056"/>
              <a:ext cx="1438450" cy="5078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Потребители сервиса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дифференциальной</a:t>
              </a:r>
            </a:p>
            <a:p>
              <a:pPr algn="ctr"/>
              <a:r>
                <a:rPr lang="ru-RU" sz="9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Verdana" pitchFamily="34" charset="0"/>
                </a:rPr>
                <a:t>коррекции</a:t>
              </a:r>
              <a:endParaRPr lang="ru-RU" sz="9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51" name="Штриховая стрелка вправо 50"/>
            <p:cNvSpPr/>
            <p:nvPr/>
          </p:nvSpPr>
          <p:spPr>
            <a:xfrm>
              <a:off x="7429520" y="3286130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52" name="Штриховая стрелка вправо 51"/>
            <p:cNvSpPr/>
            <p:nvPr/>
          </p:nvSpPr>
          <p:spPr>
            <a:xfrm>
              <a:off x="5703575" y="3286130"/>
              <a:ext cx="297185" cy="247654"/>
            </a:xfrm>
            <a:prstGeom prst="stripedRightArrow">
              <a:avLst/>
            </a:prstGeom>
            <a:solidFill>
              <a:srgbClr val="E9850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>
                <a:solidFill>
                  <a:sysClr val="windowText" lastClr="000000"/>
                </a:solidFill>
              </a:endParaRPr>
            </a:p>
          </p:txBody>
        </p:sp>
        <p:pic>
          <p:nvPicPr>
            <p:cNvPr id="56" name="Рисунок 55" descr="DSC02048.pn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3834" y="2071684"/>
              <a:ext cx="1143008" cy="2031412"/>
            </a:xfrm>
            <a:prstGeom prst="rect">
              <a:avLst/>
            </a:prstGeom>
          </p:spPr>
        </p:pic>
        <p:pic>
          <p:nvPicPr>
            <p:cNvPr id="2050" name="Picture 2" descr="D:\работа\EFT-GROUP\ПРЕЗЕНТАЦИИ\Равер\презентация-Равер-Сургутнефтегаз\1614548499_61-p-kompyuter-na-belom-fone-69.png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143636" y="3000378"/>
              <a:ext cx="1339463" cy="1071570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4099628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-1071602" y="5357832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6F335FF-D2E2-10E4-7D94-64C4CDA0D5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471" y="108238"/>
            <a:ext cx="9055529" cy="4772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6998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grpSp>
        <p:nvGrpSpPr>
          <p:cNvPr id="34" name="Группа 33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35" name="Равнобедренный треугольник 34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6" name="Полилиния 35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9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0B4B3AD-BC0B-F43E-5F67-131188D921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04087"/>
            <a:ext cx="8532440" cy="423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962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ИНФРАСТРУКТУРНОГО ГНСС ОБОРУДОВАНИЯ И СПЕЦИАЛИЗИРОВАННОГО ПО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142858"/>
            <a:ext cx="871543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ПРОИЗВОДИТЕЛИ</a:t>
            </a:r>
            <a:r>
              <a:rPr lang="ru-RU" sz="28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 </a:t>
            </a:r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И ПОСТАВЩИКИ</a:t>
            </a:r>
            <a:endParaRPr lang="ru-RU" sz="2800" b="1" dirty="0">
              <a:solidFill>
                <a:srgbClr val="E9850D"/>
              </a:solidFill>
              <a:latin typeface="Verdana" pitchFamily="34" charset="0"/>
              <a:ea typeface="Verdana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D673D95-E104-3F1D-7707-79F2C2889952}"/>
              </a:ext>
            </a:extLst>
          </p:cNvPr>
          <p:cNvSpPr txBox="1"/>
          <p:nvPr/>
        </p:nvSpPr>
        <p:spPr>
          <a:xfrm>
            <a:off x="285720" y="1071552"/>
            <a:ext cx="824729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 сегодняшний день подавляющая доля программно-аппаратной базы постоянно действующих сетей </a:t>
            </a:r>
            <a:r>
              <a:rPr lang="ru-RU" sz="14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референцных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станций на территории РФ в государственном сегменте  и сегменте крупного бизнеса (более 70%) поделена между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626762" y="2299430"/>
            <a:ext cx="7844144" cy="1701080"/>
            <a:chOff x="626762" y="2299430"/>
            <a:chExt cx="7844144" cy="1701080"/>
          </a:xfrm>
        </p:grpSpPr>
        <p:pic>
          <p:nvPicPr>
            <p:cNvPr id="12" name="Picture 7">
              <a:extLst>
                <a:ext uri="{FF2B5EF4-FFF2-40B4-BE49-F238E27FC236}">
                  <a16:creationId xmlns:a16="http://schemas.microsoft.com/office/drawing/2014/main" id="{D6FB58B2-B866-CFE9-1C2D-22D614D07E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19014" y="2447791"/>
              <a:ext cx="1607359" cy="782630"/>
            </a:xfrm>
            <a:prstGeom prst="rect">
              <a:avLst/>
            </a:prstGeom>
            <a:noFill/>
          </p:spPr>
        </p:pic>
        <p:pic>
          <p:nvPicPr>
            <p:cNvPr id="16" name="Picture 8">
              <a:extLst>
                <a:ext uri="{FF2B5EF4-FFF2-40B4-BE49-F238E27FC236}">
                  <a16:creationId xmlns:a16="http://schemas.microsoft.com/office/drawing/2014/main" id="{EFDC0777-AB1D-8D5F-A45B-78D22B2E2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26762" y="2299430"/>
              <a:ext cx="2114560" cy="1078857"/>
            </a:xfrm>
            <a:prstGeom prst="rect">
              <a:avLst/>
            </a:prstGeom>
            <a:noFill/>
          </p:spPr>
        </p:pic>
        <p:pic>
          <p:nvPicPr>
            <p:cNvPr id="18" name="Picture 9">
              <a:extLst>
                <a:ext uri="{FF2B5EF4-FFF2-40B4-BE49-F238E27FC236}">
                  <a16:creationId xmlns:a16="http://schemas.microsoft.com/office/drawing/2014/main" id="{3F34828F-A041-0BEA-9046-8C3C2B4F5B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29388" y="2336696"/>
              <a:ext cx="2041518" cy="1041591"/>
            </a:xfrm>
            <a:prstGeom prst="rect">
              <a:avLst/>
            </a:prstGeom>
            <a:noFill/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89DC50F-D1D0-5C73-A22E-6CD80E603F31}"/>
                </a:ext>
              </a:extLst>
            </p:cNvPr>
            <p:cNvSpPr txBox="1"/>
            <p:nvPr/>
          </p:nvSpPr>
          <p:spPr>
            <a:xfrm>
              <a:off x="785786" y="3538845"/>
              <a:ext cx="18877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VRS3Net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/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ПИЛОТ / </a:t>
              </a:r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PIVOT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Net R9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/ ФАЗА+ / ФАЗА 2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964CF54B-01B6-1F76-D659-843182890A80}"/>
                </a:ext>
              </a:extLst>
            </p:cNvPr>
            <p:cNvSpPr txBox="1"/>
            <p:nvPr/>
          </p:nvSpPr>
          <p:spPr>
            <a:xfrm>
              <a:off x="3755824" y="3538845"/>
              <a:ext cx="18877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SPIDER</a:t>
              </a: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GR 10 / GR 30 / GR 50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1106F3EC-E93F-4ECF-8690-50285F008B83}"/>
                </a:ext>
              </a:extLst>
            </p:cNvPr>
            <p:cNvSpPr txBox="1"/>
            <p:nvPr/>
          </p:nvSpPr>
          <p:spPr>
            <a:xfrm>
              <a:off x="6529634" y="3538845"/>
              <a:ext cx="1887746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TOPNET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  <a:p>
              <a:pPr algn="ctr"/>
              <a:r>
                <a:rPr 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NET G5</a:t>
              </a:r>
              <a:endParaRPr lang="ru-RU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Полилиния 23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5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1773800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СВЯЗАННЫЕ С ВОЗМОЖНОСТЬЮ ПРОДОЛЖЕНИЯ ЭКСПЛУАТАЦИИ</a:t>
            </a:r>
            <a:endParaRPr lang="ru-RU" sz="16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214296"/>
            <a:ext cx="87154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РИСКИ</a:t>
            </a:r>
          </a:p>
        </p:txBody>
      </p:sp>
      <p:grpSp>
        <p:nvGrpSpPr>
          <p:cNvPr id="31" name="Группа 30"/>
          <p:cNvGrpSpPr/>
          <p:nvPr/>
        </p:nvGrpSpPr>
        <p:grpSpPr>
          <a:xfrm>
            <a:off x="428596" y="1071552"/>
            <a:ext cx="5429288" cy="1045778"/>
            <a:chOff x="428596" y="1071552"/>
            <a:chExt cx="5429288" cy="1045778"/>
          </a:xfrm>
        </p:grpSpPr>
        <p:grpSp>
          <p:nvGrpSpPr>
            <p:cNvPr id="27" name="Группа 26"/>
            <p:cNvGrpSpPr/>
            <p:nvPr/>
          </p:nvGrpSpPr>
          <p:grpSpPr>
            <a:xfrm>
              <a:off x="428596" y="1071552"/>
              <a:ext cx="2286016" cy="1045778"/>
              <a:chOff x="737713" y="1090791"/>
              <a:chExt cx="2659847" cy="1216794"/>
            </a:xfrm>
          </p:grpSpPr>
          <p:pic>
            <p:nvPicPr>
              <p:cNvPr id="16" name="Picture 8">
                <a:extLst>
                  <a:ext uri="{FF2B5EF4-FFF2-40B4-BE49-F238E27FC236}">
                    <a16:creationId xmlns:a16="http://schemas.microsoft.com/office/drawing/2014/main" id="{EFDC0777-AB1D-8D5F-A45B-78D22B2E264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785786" y="1090791"/>
                <a:ext cx="1482754" cy="756507"/>
              </a:xfrm>
              <a:prstGeom prst="rect">
                <a:avLst/>
              </a:prstGeom>
              <a:noFill/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89DC50F-D1D0-5C73-A22E-6CD80E603F31}"/>
                  </a:ext>
                </a:extLst>
              </p:cNvPr>
              <p:cNvSpPr txBox="1"/>
              <p:nvPr/>
            </p:nvSpPr>
            <p:spPr>
              <a:xfrm>
                <a:off x="737713" y="1770424"/>
                <a:ext cx="2659847" cy="537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VRS3Net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/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ПИЛОТ / </a:t>
                </a:r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PIVOT</a:t>
                </a:r>
              </a:p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Net R9</a:t>
                </a:r>
                <a:r>
                  <a:rPr lang="ru-RU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 / ФАЗА+ / ФАЗА 2</a:t>
                </a:r>
              </a:p>
            </p:txBody>
          </p:sp>
        </p:grpSp>
        <p:grpSp>
          <p:nvGrpSpPr>
            <p:cNvPr id="28" name="Группа 27"/>
            <p:cNvGrpSpPr/>
            <p:nvPr/>
          </p:nvGrpSpPr>
          <p:grpSpPr>
            <a:xfrm>
              <a:off x="2428860" y="1206237"/>
              <a:ext cx="1643074" cy="898484"/>
              <a:chOff x="3778864" y="1184646"/>
              <a:chExt cx="2170908" cy="1187120"/>
            </a:xfrm>
          </p:grpSpPr>
          <p:pic>
            <p:nvPicPr>
              <p:cNvPr id="12" name="Picture 7">
                <a:extLst>
                  <a:ext uri="{FF2B5EF4-FFF2-40B4-BE49-F238E27FC236}">
                    <a16:creationId xmlns:a16="http://schemas.microsoft.com/office/drawing/2014/main" id="{D6FB58B2-B866-CFE9-1C2D-22D614D07E3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857620" y="1184646"/>
                <a:ext cx="1185338" cy="577146"/>
              </a:xfrm>
              <a:prstGeom prst="rect">
                <a:avLst/>
              </a:prstGeom>
              <a:noFill/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964CF54B-01B6-1F76-D659-843182890A80}"/>
                  </a:ext>
                </a:extLst>
              </p:cNvPr>
              <p:cNvSpPr txBox="1"/>
              <p:nvPr/>
            </p:nvSpPr>
            <p:spPr>
              <a:xfrm>
                <a:off x="3778864" y="1761792"/>
                <a:ext cx="2170908" cy="6099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SPIDER</a:t>
                </a:r>
              </a:p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GR 10 / GR 30 / GR 50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4148683" y="1071552"/>
              <a:ext cx="1709201" cy="1000132"/>
              <a:chOff x="6278515" y="1071552"/>
              <a:chExt cx="1887746" cy="1104607"/>
            </a:xfrm>
          </p:grpSpPr>
          <p:pic>
            <p:nvPicPr>
              <p:cNvPr id="18" name="Picture 9">
                <a:extLst>
                  <a:ext uri="{FF2B5EF4-FFF2-40B4-BE49-F238E27FC236}">
                    <a16:creationId xmlns:a16="http://schemas.microsoft.com/office/drawing/2014/main" id="{3F34828F-A041-0BEA-9046-8C3C2B4F5B6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6351675" y="1071552"/>
                <a:ext cx="1577911" cy="805057"/>
              </a:xfrm>
              <a:prstGeom prst="rect">
                <a:avLst/>
              </a:prstGeom>
              <a:noFill/>
            </p:spPr>
          </p:pic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106F3EC-E93F-4ECF-8690-50285F008B83}"/>
                  </a:ext>
                </a:extLst>
              </p:cNvPr>
              <p:cNvSpPr txBox="1"/>
              <p:nvPr/>
            </p:nvSpPr>
            <p:spPr>
              <a:xfrm>
                <a:off x="6278515" y="1714494"/>
                <a:ext cx="1887746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TOPNET</a:t>
                </a:r>
              </a:p>
              <a:p>
                <a:r>
                  <a:rPr lang="en-US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NET G5</a:t>
                </a:r>
                <a:endPara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F576AF5F-57AE-32DA-96C7-E91605275AFB}"/>
              </a:ext>
            </a:extLst>
          </p:cNvPr>
          <p:cNvSpPr txBox="1"/>
          <p:nvPr/>
        </p:nvSpPr>
        <p:spPr>
          <a:xfrm>
            <a:off x="428596" y="3286130"/>
            <a:ext cx="321471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b="1">
                <a:solidFill>
                  <a:srgbClr val="FF0000"/>
                </a:solidFill>
                <a:latin typeface="+mj-lt"/>
                <a:ea typeface="Verdana" pitchFamily="34" charset="0"/>
              </a:rPr>
              <a:t>ТЕХНИЧЕСКАЯ </a:t>
            </a:r>
            <a:endParaRPr lang="ru-RU" b="1" dirty="0">
              <a:solidFill>
                <a:srgbClr val="FF0000"/>
              </a:solidFill>
              <a:latin typeface="+mj-lt"/>
              <a:ea typeface="Verdana" pitchFamily="34" charset="0"/>
            </a:endParaRPr>
          </a:p>
          <a:p>
            <a:pPr algn="r"/>
            <a:r>
              <a:rPr lang="ru-RU" b="1" dirty="0">
                <a:solidFill>
                  <a:srgbClr val="FF0000"/>
                </a:solidFill>
                <a:latin typeface="+mj-lt"/>
                <a:ea typeface="Verdana" pitchFamily="34" charset="0"/>
              </a:rPr>
              <a:t>И ГАРАНТИЙНАЯ </a:t>
            </a:r>
          </a:p>
          <a:p>
            <a:pPr algn="r"/>
            <a:r>
              <a:rPr lang="ru-RU" b="1" dirty="0">
                <a:solidFill>
                  <a:srgbClr val="FF0000"/>
                </a:solidFill>
                <a:latin typeface="+mj-lt"/>
                <a:ea typeface="Verdana" pitchFamily="34" charset="0"/>
              </a:rPr>
              <a:t>ПОДДЕРЖКА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6152A3-6493-1FBF-960E-79A5B7E6AA8A}"/>
              </a:ext>
            </a:extLst>
          </p:cNvPr>
          <p:cNvSpPr txBox="1"/>
          <p:nvPr/>
        </p:nvSpPr>
        <p:spPr>
          <a:xfrm>
            <a:off x="3286116" y="2571750"/>
            <a:ext cx="2571768" cy="37555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ts val="2100"/>
              </a:lnSpc>
            </a:pPr>
            <a:r>
              <a:rPr lang="ru-RU" sz="2400" b="1" dirty="0">
                <a:solidFill>
                  <a:srgbClr val="FF0000"/>
                </a:solidFill>
                <a:latin typeface="+mj-lt"/>
                <a:ea typeface="Verdana" pitchFamily="34" charset="0"/>
              </a:rPr>
              <a:t>ГЕОФЕНСИНГ</a:t>
            </a:r>
            <a:endParaRPr lang="ru-RU" sz="2400" dirty="0"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333F73B-5C78-38BA-735D-263B732751EA}"/>
              </a:ext>
            </a:extLst>
          </p:cNvPr>
          <p:cNvSpPr txBox="1"/>
          <p:nvPr/>
        </p:nvSpPr>
        <p:spPr>
          <a:xfrm>
            <a:off x="5572132" y="3429006"/>
            <a:ext cx="3446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+mj-lt"/>
                <a:ea typeface="Verdana" pitchFamily="34" charset="0"/>
              </a:rPr>
              <a:t>РЕМОНТОПРИГОДНОСТЬ</a:t>
            </a:r>
          </a:p>
          <a:p>
            <a:r>
              <a:rPr lang="ru-RU" b="1" dirty="0">
                <a:solidFill>
                  <a:srgbClr val="FF0000"/>
                </a:solidFill>
                <a:latin typeface="+mj-lt"/>
                <a:ea typeface="Verdana" pitchFamily="34" charset="0"/>
              </a:rPr>
              <a:t>ОБОРУДОВАНИЯ</a:t>
            </a:r>
          </a:p>
        </p:txBody>
      </p:sp>
      <p:grpSp>
        <p:nvGrpSpPr>
          <p:cNvPr id="22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pic>
        <p:nvPicPr>
          <p:cNvPr id="1028" name="Picture 4" descr="D:\работа\EFT-GROUP\ПРЕЗЕНТАЦИИ\Равер\ГМА 16-17 фев\DelayedVacantDassie-size_restricted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912" y="2910337"/>
            <a:ext cx="1520303" cy="15203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7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4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214282" y="4786328"/>
            <a:ext cx="11430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chemeClr val="tx1">
                    <a:lumMod val="50000"/>
                    <a:lumOff val="50000"/>
                  </a:schemeClr>
                </a:solidFill>
              </a:rPr>
              <a:t>www.eftgroup.ru</a:t>
            </a:r>
            <a:endParaRPr lang="ru-RU" sz="100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F6273C9-DD6C-CBD1-B531-5D2C936804D4}"/>
              </a:ext>
            </a:extLst>
          </p:cNvPr>
          <p:cNvSpPr txBox="1"/>
          <p:nvPr/>
        </p:nvSpPr>
        <p:spPr>
          <a:xfrm>
            <a:off x="285720" y="642924"/>
            <a:ext cx="864399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К ПРИМЕРУ В СЛУЧАЕ ПРОБЛЕМЫ 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GPS Week Number Rollover </a:t>
            </a:r>
            <a:r>
              <a:rPr lang="ru-RU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ДЛЯ</a:t>
            </a:r>
            <a:r>
              <a:rPr lang="en-US" sz="1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Verdana" pitchFamily="34" charset="0"/>
              </a:rPr>
              <a:t> TRIMBLE</a:t>
            </a:r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Verdana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546CEE8-16F6-0DAA-5704-6BCE8336B24D}"/>
              </a:ext>
            </a:extLst>
          </p:cNvPr>
          <p:cNvSpPr txBox="1"/>
          <p:nvPr/>
        </p:nvSpPr>
        <p:spPr>
          <a:xfrm>
            <a:off x="285720" y="214296"/>
            <a:ext cx="8715436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400" b="1" dirty="0">
                <a:solidFill>
                  <a:srgbClr val="E9850D"/>
                </a:solidFill>
                <a:latin typeface="Verdana" pitchFamily="34" charset="0"/>
                <a:ea typeface="Verdana" pitchFamily="34" charset="0"/>
              </a:rPr>
              <a:t>ОБЯЗАТЕЛЬНОЕ ОБНОВЛЕНИЕ ПО</a:t>
            </a:r>
          </a:p>
        </p:txBody>
      </p:sp>
      <p:grpSp>
        <p:nvGrpSpPr>
          <p:cNvPr id="9" name="Группа 18"/>
          <p:cNvGrpSpPr/>
          <p:nvPr/>
        </p:nvGrpSpPr>
        <p:grpSpPr>
          <a:xfrm>
            <a:off x="5713726" y="4429138"/>
            <a:ext cx="3430274" cy="714362"/>
            <a:chOff x="5713726" y="4429138"/>
            <a:chExt cx="3430274" cy="714362"/>
          </a:xfrm>
        </p:grpSpPr>
        <p:sp>
          <p:nvSpPr>
            <p:cNvPr id="23" name="Равнобедренный треугольник 22"/>
            <p:cNvSpPr/>
            <p:nvPr/>
          </p:nvSpPr>
          <p:spPr>
            <a:xfrm>
              <a:off x="6572264" y="4429138"/>
              <a:ext cx="2571736" cy="714362"/>
            </a:xfrm>
            <a:prstGeom prst="triangle">
              <a:avLst>
                <a:gd name="adj" fmla="val 10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5" name="Полилиния 24"/>
            <p:cNvSpPr/>
            <p:nvPr/>
          </p:nvSpPr>
          <p:spPr>
            <a:xfrm rot="20715218">
              <a:off x="5713726" y="4719707"/>
              <a:ext cx="3398766" cy="148147"/>
            </a:xfrm>
            <a:custGeom>
              <a:avLst/>
              <a:gdLst>
                <a:gd name="connsiteX0" fmla="*/ 0 w 3526624"/>
                <a:gd name="connsiteY0" fmla="*/ 140666 h 140666"/>
                <a:gd name="connsiteX1" fmla="*/ 0 w 3526624"/>
                <a:gd name="connsiteY1" fmla="*/ 0 h 140666"/>
                <a:gd name="connsiteX2" fmla="*/ 3526624 w 3526624"/>
                <a:gd name="connsiteY2" fmla="*/ 140666 h 140666"/>
                <a:gd name="connsiteX3" fmla="*/ 0 w 3526624"/>
                <a:gd name="connsiteY3" fmla="*/ 140666 h 140666"/>
                <a:gd name="connsiteX0" fmla="*/ 715516 w 3526624"/>
                <a:gd name="connsiteY0" fmla="*/ 151583 h 151583"/>
                <a:gd name="connsiteX1" fmla="*/ 0 w 3526624"/>
                <a:gd name="connsiteY1" fmla="*/ 0 h 151583"/>
                <a:gd name="connsiteX2" fmla="*/ 3526624 w 3526624"/>
                <a:gd name="connsiteY2" fmla="*/ 140666 h 151583"/>
                <a:gd name="connsiteX3" fmla="*/ 715516 w 3526624"/>
                <a:gd name="connsiteY3" fmla="*/ 151583 h 151583"/>
                <a:gd name="connsiteX0" fmla="*/ 587658 w 3398766"/>
                <a:gd name="connsiteY0" fmla="*/ 148147 h 148147"/>
                <a:gd name="connsiteX1" fmla="*/ 0 w 3398766"/>
                <a:gd name="connsiteY1" fmla="*/ 0 h 148147"/>
                <a:gd name="connsiteX2" fmla="*/ 3398766 w 3398766"/>
                <a:gd name="connsiteY2" fmla="*/ 137230 h 148147"/>
                <a:gd name="connsiteX3" fmla="*/ 587658 w 3398766"/>
                <a:gd name="connsiteY3" fmla="*/ 148147 h 1481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98766" h="148147">
                  <a:moveTo>
                    <a:pt x="587658" y="148147"/>
                  </a:moveTo>
                  <a:lnTo>
                    <a:pt x="0" y="0"/>
                  </a:lnTo>
                  <a:lnTo>
                    <a:pt x="3398766" y="137230"/>
                  </a:lnTo>
                  <a:lnTo>
                    <a:pt x="587658" y="148147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6" name="Picture 3" descr="D:\работа\EFT-GROUP\Лого\PNG\logo_EFT_light-1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8215338" y="4786328"/>
              <a:ext cx="785818" cy="248934"/>
            </a:xfrm>
            <a:prstGeom prst="rect">
              <a:avLst/>
            </a:prstGeom>
            <a:noFill/>
          </p:spPr>
        </p:pic>
      </p:grpSp>
      <p:sp>
        <p:nvSpPr>
          <p:cNvPr id="27" name="Прямоугольник 26"/>
          <p:cNvSpPr/>
          <p:nvPr/>
        </p:nvSpPr>
        <p:spPr>
          <a:xfrm>
            <a:off x="357158" y="3714758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solidFill>
                  <a:srgbClr val="E9850D"/>
                </a:solidFill>
              </a:rPr>
              <a:t>Проблема решалась путем установки обновленного </a:t>
            </a:r>
            <a:r>
              <a:rPr lang="en-US" sz="1200" i="1" dirty="0">
                <a:solidFill>
                  <a:srgbClr val="E9850D"/>
                </a:solidFill>
              </a:rPr>
              <a:t>Firmware </a:t>
            </a:r>
            <a:r>
              <a:rPr lang="ru-RU" sz="1200" i="1" dirty="0">
                <a:solidFill>
                  <a:srgbClr val="E9850D"/>
                </a:solidFill>
              </a:rPr>
              <a:t>с сайта производителя или его официальных представителей. В следующий раз в подобном случае, с теоретической точки зрения, можно получить и изменения работы в модуле </a:t>
            </a:r>
            <a:r>
              <a:rPr lang="ru-RU" sz="1200" i="1" dirty="0" err="1">
                <a:solidFill>
                  <a:srgbClr val="E9850D"/>
                </a:solidFill>
              </a:rPr>
              <a:t>Geofence</a:t>
            </a:r>
            <a:r>
              <a:rPr lang="en-US" sz="1200" i="1" dirty="0">
                <a:solidFill>
                  <a:srgbClr val="E9850D"/>
                </a:solidFill>
              </a:rPr>
              <a:t>.</a:t>
            </a:r>
            <a:endParaRPr lang="ru-RU" sz="1200" i="1" dirty="0">
              <a:solidFill>
                <a:srgbClr val="E9850D"/>
              </a:solidFill>
            </a:endParaRPr>
          </a:p>
          <a:p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285720" y="1214428"/>
            <a:ext cx="8786874" cy="2143140"/>
            <a:chOff x="285720" y="1214428"/>
            <a:chExt cx="8786874" cy="2143140"/>
          </a:xfrm>
        </p:grpSpPr>
        <p:sp>
          <p:nvSpPr>
            <p:cNvPr id="22" name="Прямоугольник 21"/>
            <p:cNvSpPr/>
            <p:nvPr/>
          </p:nvSpPr>
          <p:spPr>
            <a:xfrm>
              <a:off x="4500594" y="1714494"/>
              <a:ext cx="4572000" cy="156966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Координационный комитет по гражданскому применению GPS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(CGSIC) объявил о выпуске Департаментом национальной безопасности меморандума под названием 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«U.S.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Owners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and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Operators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Using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GPS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to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Obtain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b="1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Time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»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Он призван дать представление о возможном влиянии 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сброса номера GPS недели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(GPS </a:t>
              </a:r>
              <a:r>
                <a:rPr lang="ru-RU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Week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Number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 </a:t>
              </a:r>
              <a:r>
                <a:rPr lang="ru-RU" sz="1200" dirty="0" err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Rollover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) </a:t>
              </a:r>
              <a:r>
                <a:rPr lang="ru-RU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 апреля 2019 года</a:t>
              </a:r>
              <a:r>
                <a:rPr lang="ru-RU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 на всемирное координированное время (UTC), полученное от устройств GPS.</a:t>
              </a:r>
            </a:p>
          </p:txBody>
        </p:sp>
        <p:pic>
          <p:nvPicPr>
            <p:cNvPr id="28" name="Picture 2" descr="https://www.dhs.gov/sites/default/files/images/CISA/19_0326_cisa_GPS-Week_desktop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1124" y="1631818"/>
              <a:ext cx="3823686" cy="1725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Прямоугольник 28"/>
            <p:cNvSpPr/>
            <p:nvPr/>
          </p:nvSpPr>
          <p:spPr>
            <a:xfrm>
              <a:off x="285720" y="1214428"/>
              <a:ext cx="2003562" cy="33855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400" b="1" dirty="0" err="1">
                  <a:solidFill>
                    <a:srgbClr val="E9850D"/>
                  </a:solidFill>
                </a:rPr>
                <a:t>Week</a:t>
              </a:r>
              <a:r>
                <a:rPr lang="ru-RU" sz="1400" b="1" dirty="0">
                  <a:solidFill>
                    <a:srgbClr val="E9850D"/>
                  </a:solidFill>
                </a:rPr>
                <a:t> </a:t>
              </a:r>
              <a:r>
                <a:rPr lang="ru-RU" sz="1600" b="1" dirty="0" err="1">
                  <a:solidFill>
                    <a:srgbClr val="E9850D"/>
                  </a:solidFill>
                </a:rPr>
                <a:t>Number</a:t>
              </a:r>
              <a:r>
                <a:rPr lang="ru-RU" sz="1400" b="1" dirty="0">
                  <a:solidFill>
                    <a:srgbClr val="E9850D"/>
                  </a:solidFill>
                </a:rPr>
                <a:t> </a:t>
              </a:r>
              <a:r>
                <a:rPr lang="ru-RU" sz="1400" b="1" dirty="0" err="1">
                  <a:solidFill>
                    <a:srgbClr val="E9850D"/>
                  </a:solidFill>
                </a:rPr>
                <a:t>Rollover</a:t>
              </a:r>
              <a:endParaRPr lang="ru-RU" sz="1400" b="1" dirty="0">
                <a:solidFill>
                  <a:srgbClr val="E9850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97150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3123</TotalTime>
  <Words>1264</Words>
  <Application>Microsoft Office PowerPoint</Application>
  <PresentationFormat>Экран (16:9)</PresentationFormat>
  <Paragraphs>183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Verdana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Анна Колотушкина</dc:creator>
  <cp:lastModifiedBy>Alexey Raver</cp:lastModifiedBy>
  <cp:revision>262</cp:revision>
  <dcterms:created xsi:type="dcterms:W3CDTF">2022-06-01T12:36:08Z</dcterms:created>
  <dcterms:modified xsi:type="dcterms:W3CDTF">2023-08-30T05:31:49Z</dcterms:modified>
</cp:coreProperties>
</file>