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12" name="Заголовок презентации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Информация о факте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Авторство</a:t>
            </a:r>
          </a:p>
        </p:txBody>
      </p:sp>
      <p:sp>
        <p:nvSpPr>
          <p:cNvPr id="116" name="Уровень текста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Миска салата с жареным рисом, варёными яйцами и палочками для еды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Тарелка с рублеными котлетами из лосося, салатом и хумусом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Тарелка пасты папарделле с зелёным маслом из петрушки, жареным фундуком и стружкой сыра пармезан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миска салата с жареным рисом, варёными яйцами и палочками для еды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вокадо и лаймы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Заголовок презентации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23" name="Автор и дата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арелка с рублеными котлетами из лосося, салатом и хумусом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Заголовок слайда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Тарелка пасты папарделле с зелёным маслом из петрушки, жареным фундуком и стружкой сыра пармезан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8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Заголовок слайда</a:t>
            </a:r>
          </a:p>
        </p:txBody>
      </p:sp>
      <p:sp>
        <p:nvSpPr>
          <p:cNvPr id="3" name="Уровень текста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.tif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ÐÐ¾Ð´Ð»Ð¾Ð¶ÐºÐ° Ð£Ð³Ð»Ð¾Ð²Ð°Ñ.jpg" descr="ÐÐ¾Ð´Ð»Ð¾Ð¶ÐºÐ° Ð£Ð³Ð»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70"/>
            <a:ext cx="24384001" cy="1370886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Анализ современных возможностей ДЗЗ для оценки последствий экологических происшествий"/>
          <p:cNvSpPr txBox="1"/>
          <p:nvPr>
            <p:ph type="ctrTitle"/>
          </p:nvPr>
        </p:nvSpPr>
        <p:spPr>
          <a:xfrm>
            <a:off x="1206496" y="3189469"/>
            <a:ext cx="21971004" cy="4648201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spcBef>
                <a:spcPts val="1700"/>
              </a:spcBef>
              <a:defRPr spc="0" sz="9309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Анализ современных возможностей ДЗЗ для оценки последствий экологических происшествий</a:t>
            </a:r>
          </a:p>
        </p:txBody>
      </p:sp>
      <p:sp>
        <p:nvSpPr>
          <p:cNvPr id="153" name="Докладчик: Пащенко Антон Петрович"/>
          <p:cNvSpPr txBox="1"/>
          <p:nvPr>
            <p:ph type="subTitle" sz="quarter" idx="1"/>
          </p:nvPr>
        </p:nvSpPr>
        <p:spPr>
          <a:xfrm>
            <a:off x="1206499" y="8419805"/>
            <a:ext cx="21971001" cy="1905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Докладчик: Пащенко Антон Петрович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АНАЛИЗ ГЕОПОРТАЛА РОСКОСОМОСА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АНАЛИЗ ГЕОПОРТАЛА РОСКОСОМОСА </a:t>
            </a:r>
            <a:endParaRPr b="0" spc="-24" sz="1200"/>
          </a:p>
        </p:txBody>
      </p:sp>
      <p:sp>
        <p:nvSpPr>
          <p:cNvPr id="194" name="Данные гидрометеорологических спутников Метеор-М используются для наблюдений чрезвычайных происшествий, но научно-исследовательский центр космической гидрометеорологии Планета Росгидромет не имеет геопортала и не предоставляет геопространственные сер"/>
          <p:cNvSpPr txBox="1"/>
          <p:nvPr>
            <p:ph type="body" sz="half" idx="1"/>
          </p:nvPr>
        </p:nvSpPr>
        <p:spPr>
          <a:xfrm>
            <a:off x="2532478" y="2901616"/>
            <a:ext cx="14800154" cy="7912768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5200">
                <a:latin typeface="Arial"/>
                <a:ea typeface="Arial"/>
                <a:cs typeface="Arial"/>
                <a:sym typeface="Arial"/>
              </a:defRPr>
            </a:pPr>
            <a:r>
              <a:t>Данные гидрометеорологических спутников Метеор-М используются для наблюдений чрезвычайных происшествий, но научно-исследовательский центр космической гидрометеорологии Планета Росгидромет не имеет геопортала и не предоставляет геопространственные сервисы через программные интерфейсы.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609600" indent="-609600">
              <a:defRPr sz="5200"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609600" indent="-609600">
              <a:defRPr sz="5200"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06217" y="2191960"/>
            <a:ext cx="7759947" cy="5748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ÐÐ¾Ð´Ð»Ð¾Ð¶ÐºÐ° Ð¿Ð¾Ð»Ð¾ÑÑ.jpg" descr="ÐÐ¾Ð´Ð»Ð¾Ð¶ÐºÐ° Ð¿Ð¾Ð»Ð¾Ñ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age5image36473904.png" descr="page5image364739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2170" y="1543984"/>
            <a:ext cx="18339660" cy="10842849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Текст"/>
          <p:cNvSpPr txBox="1"/>
          <p:nvPr/>
        </p:nvSpPr>
        <p:spPr>
          <a:xfrm>
            <a:off x="3022170" y="1315384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АНАЛИЗ СИСТЕМЫ QGIS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АНАЛИЗ СИСТЕМЫ QGIS </a:t>
            </a:r>
            <a:endParaRPr b="0" spc="-24" sz="120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b="0" spc="-24" sz="1200"/>
          </a:p>
        </p:txBody>
      </p:sp>
      <p:sp>
        <p:nvSpPr>
          <p:cNvPr id="203" name="QGIS - профессиональная ГИС, основанная и являющаяся представителем свободного программного обеспечения (FOSS), функционирующая на волонтерской основе.…"/>
          <p:cNvSpPr txBox="1"/>
          <p:nvPr>
            <p:ph type="body" sz="half" idx="1"/>
          </p:nvPr>
        </p:nvSpPr>
        <p:spPr>
          <a:xfrm>
            <a:off x="2532478" y="2901616"/>
            <a:ext cx="14800154" cy="7912768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5200">
                <a:latin typeface="Arial"/>
                <a:ea typeface="Arial"/>
                <a:cs typeface="Arial"/>
                <a:sym typeface="Arial"/>
              </a:defRPr>
            </a:pPr>
            <a:r>
              <a:t>QGIS - профессиональная ГИС, основанная и являющаяся представителем свободного программного обеспечения (FOSS), функционирующая на волонтерской основе.</a:t>
            </a:r>
          </a:p>
          <a:p>
            <a:pPr marL="609600" indent="-609600">
              <a:defRPr sz="5200">
                <a:latin typeface="Arial"/>
                <a:ea typeface="Arial"/>
                <a:cs typeface="Arial"/>
                <a:sym typeface="Arial"/>
              </a:defRPr>
            </a:pPr>
            <a:r>
              <a:t>QGIS предлагает постоянно растущий набор возможностей, реализованных в ядре и модулях. Пользователь может визуализировать, управлять, редактировать и анализировать данные, готовить печатные карты.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0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40096" y="-18073"/>
            <a:ext cx="7573385" cy="3624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ÐÐ¾Ð´Ð»Ð¾Ð¶ÐºÐ° Ð¿Ð¾Ð»Ð¾ÑÑ.jpg" descr="ÐÐ¾Ð´Ð»Ð¾Ð¶ÐºÐ° Ð¿Ð¾Ð»Ð¾Ñ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Текст"/>
          <p:cNvSpPr txBox="1"/>
          <p:nvPr/>
        </p:nvSpPr>
        <p:spPr>
          <a:xfrm>
            <a:off x="3022170" y="1315384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208" name="page6image52070256.png" descr="page6image520702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801" y="1436591"/>
            <a:ext cx="15255620" cy="1120433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Текст"/>
          <p:cNvSpPr txBox="1"/>
          <p:nvPr/>
        </p:nvSpPr>
        <p:spPr>
          <a:xfrm>
            <a:off x="9422905" y="4332376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АНАЛИЗ СИСТЕМЫ ГИС SAGA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АНАЛИЗ СИСТЕМЫ ГИС SAGA  </a:t>
            </a:r>
            <a:endParaRPr b="0" spc="-24" sz="120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b="0" spc="-24" sz="1200"/>
          </a:p>
        </p:txBody>
      </p:sp>
      <p:sp>
        <p:nvSpPr>
          <p:cNvPr id="213" name="Данные системы SAGA используются для анализа ЦМР и для прогнозирования свойств почв, динамики физико-географических процессов связанных с рельефом, а также некоторых климатических параметров."/>
          <p:cNvSpPr txBox="1"/>
          <p:nvPr>
            <p:ph type="body" sz="half" idx="1"/>
          </p:nvPr>
        </p:nvSpPr>
        <p:spPr>
          <a:xfrm>
            <a:off x="2532478" y="2901616"/>
            <a:ext cx="14237093" cy="7912768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5200">
                <a:latin typeface="Arial"/>
                <a:ea typeface="Arial"/>
                <a:cs typeface="Arial"/>
                <a:sym typeface="Arial"/>
              </a:defRPr>
            </a:pPr>
            <a:r>
              <a:t>Данные системы SAGA используются для анализа ЦМР и для прогнозирования свойств почв, динамики физико-географических процессов связанных с рельефом, а также некоторых климатических параметров.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609600" indent="-609600">
              <a:defRPr sz="5200"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1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48805" y="2383134"/>
            <a:ext cx="7459444" cy="3363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ВЕГЕТАЦИОННЫЕ ИНДЕКСЫ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ВЕГЕТАЦИОННЫЕ ИНДЕКСЫ</a:t>
            </a:r>
            <a:endParaRPr b="0" spc="-24" sz="1200"/>
          </a:p>
        </p:txBody>
      </p:sp>
      <p:sp>
        <p:nvSpPr>
          <p:cNvPr id="218" name="NDVI - Нормализованный относительный вегетационный индекс. На данный момент он является устаревшим.…"/>
          <p:cNvSpPr txBox="1"/>
          <p:nvPr>
            <p:ph type="body" sz="half" idx="1"/>
          </p:nvPr>
        </p:nvSpPr>
        <p:spPr>
          <a:xfrm>
            <a:off x="2532478" y="2901616"/>
            <a:ext cx="14237093" cy="7912768"/>
          </a:xfrm>
          <a:prstGeom prst="rect">
            <a:avLst/>
          </a:prstGeom>
        </p:spPr>
        <p:txBody>
          <a:bodyPr/>
          <a:lstStyle/>
          <a:p>
            <a:pPr marL="536448" indent="-536448" defTabSz="2145738">
              <a:spcBef>
                <a:spcPts val="3900"/>
              </a:spcBef>
              <a:defRPr sz="4576">
                <a:latin typeface="Arial"/>
                <a:ea typeface="Arial"/>
                <a:cs typeface="Arial"/>
                <a:sym typeface="Arial"/>
              </a:defRPr>
            </a:pPr>
            <a:r>
              <a:t>NDVI - Нормализованный относительный вегетационный индекс. На данный момент он является устаревшим.</a:t>
            </a:r>
          </a:p>
          <a:p>
            <a:pPr marL="536448" indent="-536448" defTabSz="2145738">
              <a:spcBef>
                <a:spcPts val="3900"/>
              </a:spcBef>
              <a:defRPr sz="4576">
                <a:latin typeface="Arial"/>
                <a:ea typeface="Arial"/>
                <a:cs typeface="Arial"/>
                <a:sym typeface="Arial"/>
              </a:defRPr>
            </a:pPr>
            <a:r>
              <a:t>EVI - Усовершенствованный вегетационный индекс; Позволяет оценивать состояние растений как в условиях густого растительного покрова, так и в условиях разреженной растительности.</a:t>
            </a:r>
          </a:p>
          <a:p>
            <a:pPr marL="536448" indent="-536448" defTabSz="2145738">
              <a:spcBef>
                <a:spcPts val="3900"/>
              </a:spcBef>
              <a:defRPr sz="4576">
                <a:latin typeface="Arial"/>
                <a:ea typeface="Arial"/>
                <a:cs typeface="Arial"/>
                <a:sym typeface="Arial"/>
              </a:defRPr>
            </a:pPr>
            <a:r>
              <a:t>GNDVI - Зеленый нормализованный относительный вегетационный индекс. Применим при оценке угнетенной и стареющей растительности.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ВЕГЕТАЦИОННЫЕ ИНДЕКСЫ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ВЕГЕТАЦИОННЫЕ ИНДЕКСЫ</a:t>
            </a:r>
            <a:endParaRPr b="0" spc="-24" sz="1200"/>
          </a:p>
        </p:txBody>
      </p:sp>
      <p:sp>
        <p:nvSpPr>
          <p:cNvPr id="222" name="NDRE - нормализованный относительный Red Edge индекс. То же самое, что GNDVI, только работает по крайнему красному и ближнему ИК спектральным каналам.…"/>
          <p:cNvSpPr txBox="1"/>
          <p:nvPr>
            <p:ph type="body" sz="half" idx="1"/>
          </p:nvPr>
        </p:nvSpPr>
        <p:spPr>
          <a:xfrm>
            <a:off x="2532478" y="2901616"/>
            <a:ext cx="14237093" cy="7912768"/>
          </a:xfrm>
          <a:prstGeom prst="rect">
            <a:avLst/>
          </a:prstGeom>
        </p:spPr>
        <p:txBody>
          <a:bodyPr/>
          <a:lstStyle/>
          <a:p>
            <a:pPr marL="536448" indent="-536448" defTabSz="2145738">
              <a:spcBef>
                <a:spcPts val="3900"/>
              </a:spcBef>
              <a:defRPr sz="4576">
                <a:latin typeface="Arial"/>
                <a:ea typeface="Arial"/>
                <a:cs typeface="Arial"/>
                <a:sym typeface="Arial"/>
              </a:defRPr>
            </a:pPr>
            <a:r>
              <a:t>NDRE - нормализованный относительный Red Edge индекс. То же самое, что GNDVI, только работает по крайнему красному и ближнему ИК спектральным каналам.</a:t>
            </a:r>
          </a:p>
          <a:p>
            <a:pPr marL="536448" indent="-536448" defTabSz="2145738">
              <a:spcBef>
                <a:spcPts val="3900"/>
              </a:spcBef>
              <a:defRPr sz="4576">
                <a:latin typeface="Arial"/>
                <a:ea typeface="Arial"/>
                <a:cs typeface="Arial"/>
                <a:sym typeface="Arial"/>
              </a:defRPr>
            </a:pPr>
            <a:r>
              <a:t>NDWI - Нормализованный разностный водный индекс. Показатель содержания влаги в почве и листьях растений. Оценивает неоднородность степени увлажнения растительности и почв.</a:t>
            </a:r>
          </a:p>
          <a:p>
            <a:pPr marL="536448" indent="-536448" defTabSz="2145738">
              <a:spcBef>
                <a:spcPts val="3900"/>
              </a:spcBef>
              <a:defRPr sz="4576">
                <a:latin typeface="Arial"/>
                <a:ea typeface="Arial"/>
                <a:cs typeface="Arial"/>
                <a:sym typeface="Arial"/>
              </a:defRPr>
            </a:pPr>
            <a:r>
              <a:t>LAI - Индекс листовой поверхности. Определяет плотность растительного покрова и биомассы. </a:t>
            </a:r>
            <a:endParaRPr sz="1056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ВЕГЕТАЦИОННЫЕ ИНДЕКСЫ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ВЕГЕТАЦИОННЫЕ ИНДЕКСЫ</a:t>
            </a:r>
            <a:endParaRPr b="0" spc="-24" sz="1200"/>
          </a:p>
        </p:txBody>
      </p:sp>
      <p:sp>
        <p:nvSpPr>
          <p:cNvPr id="226" name="ARVI - Вегетационный индекс устойчивый к атмосферным явлениям. Использует отражение света в синем спектре для коррекции эффектов рассеяния в атмосфере.…"/>
          <p:cNvSpPr txBox="1"/>
          <p:nvPr>
            <p:ph type="body" sz="half" idx="1"/>
          </p:nvPr>
        </p:nvSpPr>
        <p:spPr>
          <a:xfrm>
            <a:off x="2532478" y="2901616"/>
            <a:ext cx="12398334" cy="7912768"/>
          </a:xfrm>
          <a:prstGeom prst="rect">
            <a:avLst/>
          </a:prstGeom>
        </p:spPr>
        <p:txBody>
          <a:bodyPr/>
          <a:lstStyle/>
          <a:p>
            <a:pPr marL="554736" indent="-554736" defTabSz="2218888">
              <a:spcBef>
                <a:spcPts val="4000"/>
              </a:spcBef>
              <a:defRPr sz="4732">
                <a:latin typeface="Arial"/>
                <a:ea typeface="Arial"/>
                <a:cs typeface="Arial"/>
                <a:sym typeface="Arial"/>
              </a:defRPr>
            </a:pPr>
            <a:r>
              <a:t>ARVI - Вегетационный индекс устойчивый к атмосферным явлениям. Использует отражение света в синем спектре для коррекции эффектов рассеяния в атмосфере.</a:t>
            </a:r>
          </a:p>
          <a:p>
            <a:pPr marL="554736" indent="-554736" defTabSz="2218888">
              <a:spcBef>
                <a:spcPts val="4000"/>
              </a:spcBef>
              <a:defRPr sz="4732">
                <a:latin typeface="Arial"/>
                <a:ea typeface="Arial"/>
                <a:cs typeface="Arial"/>
                <a:sym typeface="Arial"/>
              </a:defRPr>
            </a:pPr>
            <a:r>
              <a:t>REPO - Индекс ближнего инфракрасного склона спектральной кривой растительности. Индекс "зелености" растения предназначен для определения уровня хлорофила в растениях. </a:t>
            </a:r>
            <a:endParaRPr sz="1092"/>
          </a:p>
          <a:p>
            <a:pPr marL="199139" indent="-199139" defTabSz="416052">
              <a:lnSpc>
                <a:spcPct val="100000"/>
              </a:lnSpc>
              <a:spcBef>
                <a:spcPts val="1000"/>
              </a:spcBef>
              <a:defRPr sz="1698">
                <a:solidFill>
                  <a:srgbClr val="2E2C2B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092"/>
          </a:p>
        </p:txBody>
      </p:sp>
      <p:pic>
        <p:nvPicPr>
          <p:cNvPr id="227" name="page8image36497568.png" descr="page8image36497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72703" y="3521206"/>
            <a:ext cx="8535743" cy="634358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Текст"/>
          <p:cNvSpPr txBox="1"/>
          <p:nvPr/>
        </p:nvSpPr>
        <p:spPr>
          <a:xfrm>
            <a:off x="2796245" y="-6276909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ВЫВОДЫ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ВЫВОДЫ</a:t>
            </a:r>
            <a:endParaRPr b="0" spc="-24" sz="1200"/>
          </a:p>
        </p:txBody>
      </p:sp>
      <p:sp>
        <p:nvSpPr>
          <p:cNvPr id="232" name="обработку первичных данных, дополненных орбитальной информацией;…"/>
          <p:cNvSpPr txBox="1"/>
          <p:nvPr>
            <p:ph type="body" idx="1"/>
          </p:nvPr>
        </p:nvSpPr>
        <p:spPr>
          <a:xfrm>
            <a:off x="2920570" y="5519718"/>
            <a:ext cx="19830434" cy="6823409"/>
          </a:xfrm>
          <a:prstGeom prst="rect">
            <a:avLst/>
          </a:prstGeom>
        </p:spPr>
        <p:txBody>
          <a:bodyPr/>
          <a:lstStyle/>
          <a:p>
            <a:pPr marL="401171" indent="-261471" defTabSz="4572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 обработку первичных данных, дополненных орбитальной информацией; </a:t>
            </a:r>
          </a:p>
          <a:p>
            <a:pPr marL="401171" indent="-261471" defTabSz="4572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	создание радиометрически откорректированного и географически привязанного изображения; </a:t>
            </a:r>
          </a:p>
          <a:p>
            <a:pPr marL="401171" indent="-261471" defTabSz="4572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	геометрическое преобразование в заданную картографическую проекцию изображение, с учетом цифровой модели местности; </a:t>
            </a:r>
          </a:p>
          <a:p>
            <a:pPr marL="401171" indent="-261471" defTabSz="4572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	мультиспектральную обработку, включающую в себя совместную обработку разновременных данных или данных, полученных с различных датчиков. </a:t>
            </a:r>
          </a:p>
        </p:txBody>
      </p:sp>
      <p:sp>
        <p:nvSpPr>
          <p:cNvPr id="233" name="Текст"/>
          <p:cNvSpPr txBox="1"/>
          <p:nvPr/>
        </p:nvSpPr>
        <p:spPr>
          <a:xfrm>
            <a:off x="2796245" y="-6276909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34" name="Существующая группировка российских спутников позволяет наблюдать экологические происшествия в различных регионах мира, а используя в едином алгоритме индексы и соответствующие ПО возможно организовать:"/>
          <p:cNvSpPr txBox="1"/>
          <p:nvPr/>
        </p:nvSpPr>
        <p:spPr>
          <a:xfrm>
            <a:off x="2788842" y="2446479"/>
            <a:ext cx="21019343" cy="2285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16052">
              <a:spcBef>
                <a:spcPts val="1000"/>
              </a:spcBef>
              <a:defRPr sz="461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Существующая группировка российских спутников позволяет наблюдать экологические происшествия в различных регионах мира, а используя в едином алгоритме индексы и соответствующие ПО возможно организовать: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ПЕРСПЕКТИВЫ ИССЛЕДОВАНИЯ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ПЕРСПЕКТИВЫ ИССЛЕДОВАНИЯ</a:t>
            </a:r>
            <a:endParaRPr b="0" spc="-24" sz="1200"/>
          </a:p>
        </p:txBody>
      </p:sp>
      <p:sp>
        <p:nvSpPr>
          <p:cNvPr id="238" name="обработки данных на борту космического аппарата;…"/>
          <p:cNvSpPr txBox="1"/>
          <p:nvPr>
            <p:ph type="body" idx="1"/>
          </p:nvPr>
        </p:nvSpPr>
        <p:spPr>
          <a:xfrm>
            <a:off x="2564819" y="4712709"/>
            <a:ext cx="17430635" cy="7912768"/>
          </a:xfrm>
          <a:prstGeom prst="rect">
            <a:avLst/>
          </a:prstGeom>
        </p:spPr>
        <p:txBody>
          <a:bodyPr/>
          <a:lstStyle/>
          <a:p>
            <a:pPr marL="571500" indent="-571500" defTabSz="457200">
              <a:lnSpc>
                <a:spcPct val="100000"/>
              </a:lnSpc>
              <a:spcBef>
                <a:spcPts val="1200"/>
              </a:spcBef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обработки данных на борту космического аппарата; </a:t>
            </a:r>
          </a:p>
          <a:p>
            <a:pPr marL="571500" indent="-571500" defTabSz="457200">
              <a:lnSpc>
                <a:spcPct val="100000"/>
              </a:lnSpc>
              <a:spcBef>
                <a:spcPts val="1200"/>
              </a:spcBef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первичной обработки данных провайдером; </a:t>
            </a:r>
          </a:p>
          <a:p>
            <a:pPr marL="571500" indent="-571500" defTabSz="457200">
              <a:lnSpc>
                <a:spcPct val="100000"/>
              </a:lnSpc>
              <a:spcBef>
                <a:spcPts val="1200"/>
              </a:spcBef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вторичной (тематической) обработки и усвоения данных информационными системами в федеральных и региональных ситуационных центрах. </a:t>
            </a:r>
          </a:p>
          <a:p>
            <a:pPr marL="571500" indent="-571500" defTabSz="457200">
              <a:lnSpc>
                <a:spcPct val="100000"/>
              </a:lnSpc>
              <a:spcBef>
                <a:spcPts val="1200"/>
              </a:spcBef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фильтрация изображений;</a:t>
            </a:r>
          </a:p>
          <a:p>
            <a:pPr marL="571500" indent="-571500" defTabSz="457200">
              <a:lnSpc>
                <a:spcPct val="100000"/>
              </a:lnSpc>
              <a:spcBef>
                <a:spcPts val="1200"/>
              </a:spcBef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классификация данных и дешифрирование изображений; </a:t>
            </a:r>
          </a:p>
          <a:p>
            <a:pPr marL="571500" indent="-571500" defTabSz="457200">
              <a:lnSpc>
                <a:spcPct val="100000"/>
              </a:lnSpc>
              <a:spcBef>
                <a:spcPts val="1200"/>
              </a:spcBef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векторизация; </a:t>
            </a:r>
          </a:p>
          <a:p>
            <a:pPr marL="571500" indent="-571500" defTabSz="457200">
              <a:lnSpc>
                <a:spcPct val="100000"/>
              </a:lnSpc>
              <a:spcBef>
                <a:spcPts val="1200"/>
              </a:spcBef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моделирование явлений.</a:t>
            </a:r>
          </a:p>
        </p:txBody>
      </p:sp>
      <p:sp>
        <p:nvSpPr>
          <p:cNvPr id="239" name="Текст"/>
          <p:cNvSpPr txBox="1"/>
          <p:nvPr/>
        </p:nvSpPr>
        <p:spPr>
          <a:xfrm>
            <a:off x="2796245" y="-6276909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40" name="В дальнейшей работе мы планируем провести анализ следующих этапов обработки данных ДЗЗ для оценки последствий экологических происшествий:"/>
          <p:cNvSpPr txBox="1"/>
          <p:nvPr/>
        </p:nvSpPr>
        <p:spPr>
          <a:xfrm>
            <a:off x="2788842" y="2446479"/>
            <a:ext cx="21019343" cy="1727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57200">
              <a:spcBef>
                <a:spcPts val="1200"/>
              </a:spcBef>
              <a:defRPr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 дальнейшей работе мы планируем провести анализ следующих этапов обработки данных ДЗЗ для оценки последствий экологических происшествий: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АКТУАЛЬНОСТЬ ТЕМЫ ИССЛЕДОВАНИЯ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>
            <a:lvl1pPr defTabSz="2365188">
              <a:defRPr spc="-164" sz="8245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АКТУАЛЬНОСТЬ ТЕМЫ ИССЛЕДОВАНИЯ</a:t>
            </a:r>
          </a:p>
        </p:txBody>
      </p:sp>
      <p:sp>
        <p:nvSpPr>
          <p:cNvPr id="157" name="Обеспечение безопасности населения и промышленных объектов на территории РФ - важнейшая задача государственного управления…"/>
          <p:cNvSpPr txBox="1"/>
          <p:nvPr>
            <p:ph type="body" idx="1"/>
          </p:nvPr>
        </p:nvSpPr>
        <p:spPr>
          <a:xfrm>
            <a:off x="2500137" y="3116571"/>
            <a:ext cx="21019343" cy="9585023"/>
          </a:xfrm>
          <a:prstGeom prst="rect">
            <a:avLst/>
          </a:prstGeom>
        </p:spPr>
        <p:txBody>
          <a:bodyPr/>
          <a:lstStyle/>
          <a:p>
            <a:pPr marL="597408" indent="-597408" defTabSz="2389572">
              <a:spcBef>
                <a:spcPts val="4400"/>
              </a:spcBef>
              <a:defRPr sz="5096">
                <a:latin typeface="Arial"/>
                <a:ea typeface="Arial"/>
                <a:cs typeface="Arial"/>
                <a:sym typeface="Arial"/>
              </a:defRPr>
            </a:pPr>
            <a:r>
              <a:t>Обеспечение безопасности населения и промышленных объектов на территории РФ - важнейшая задача государственного управления</a:t>
            </a:r>
          </a:p>
          <a:p>
            <a:pPr marL="597408" indent="-597408" defTabSz="2389572">
              <a:spcBef>
                <a:spcPts val="4400"/>
              </a:spcBef>
              <a:defRPr sz="5096">
                <a:latin typeface="Arial"/>
                <a:ea typeface="Arial"/>
                <a:cs typeface="Arial"/>
                <a:sym typeface="Arial"/>
              </a:defRPr>
            </a:pPr>
            <a:r>
              <a:t>Текущая геополитическая ситуация ставит новые задачи по разработке и созданию отечественных систем мониторинга экологической обстановки, разработке новых методов оценки последствий экологических происшествий техногенного характера </a:t>
            </a:r>
          </a:p>
          <a:p>
            <a:pPr marL="597408" indent="-597408" defTabSz="2389572">
              <a:spcBef>
                <a:spcPts val="4400"/>
              </a:spcBef>
              <a:defRPr sz="5096">
                <a:latin typeface="Arial"/>
                <a:ea typeface="Arial"/>
                <a:cs typeface="Arial"/>
                <a:sym typeface="Arial"/>
              </a:defRPr>
            </a:pPr>
            <a:r>
              <a:t>Методы геоэкологического или геосистемного мониторинга на данном этапе не достаточно совершенны для оценки экологической ситуации: необходимо доведение их до уровня аттестованных средств измерений, создание аналитических сервисов, готовых для применения у потребителей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СИСТЕМЫ, РАССМОТРЕННЫЕ В РАМКАХ ИССЛЕДОВАНИЯ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>
            <a:lvl1pPr defTabSz="1633687">
              <a:defRPr spc="-113" sz="5695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СИСТЕМЫ, РАССМОТРЕННЫЕ В РАМКАХ ИССЛЕДОВАНИЯ</a:t>
            </a:r>
          </a:p>
        </p:txBody>
      </p:sp>
      <p:pic>
        <p:nvPicPr>
          <p:cNvPr id="16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82149" y="2440959"/>
            <a:ext cx="5664656" cy="4531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74555" y="7428322"/>
            <a:ext cx="6902910" cy="362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30942" y="2759622"/>
            <a:ext cx="8686801" cy="441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93888" y="7428322"/>
            <a:ext cx="5664656" cy="5664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546459" y="10167956"/>
            <a:ext cx="7573385" cy="3624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Изображение" descr="Изображени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140690" y="7428322"/>
            <a:ext cx="7459444" cy="3363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АНАЛИЗ СИСТЕМЫ EOSDIS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АНАЛИЗ СИСТЕМЫ EOSDIS  </a:t>
            </a:r>
          </a:p>
        </p:txBody>
      </p:sp>
      <p:sp>
        <p:nvSpPr>
          <p:cNvPr id="170" name="Спутниковые данные и информация, получаемая другими системами, интегрируются в общую информационную систему для цели экологического мониторинга. Доступ к данным EOSDIS обеспечивается через геопортал космического агентства США"/>
          <p:cNvSpPr txBox="1"/>
          <p:nvPr>
            <p:ph type="body" idx="1"/>
          </p:nvPr>
        </p:nvSpPr>
        <p:spPr>
          <a:xfrm>
            <a:off x="2500137" y="4788825"/>
            <a:ext cx="21019343" cy="7912769"/>
          </a:xfrm>
          <a:prstGeom prst="rect">
            <a:avLst/>
          </a:prstGeom>
        </p:spPr>
        <p:txBody>
          <a:bodyPr/>
          <a:lstStyle>
            <a:lvl1pPr marL="609600" indent="-609600">
              <a:defRPr sz="5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Спутниковые данные и информация, получаемая другими системами, интегрируются в общую информационную систему для цели экологического мониторинга. Доступ к данным EOSDIS обеспечивается через геопортал космического агентства США </a:t>
            </a:r>
          </a:p>
        </p:txBody>
      </p:sp>
      <p:pic>
        <p:nvPicPr>
          <p:cNvPr id="17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90918" y="338797"/>
            <a:ext cx="5664656" cy="4531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ÐÐ¾Ð´Ð»Ð¾Ð¶ÐºÐ° Ð¿Ð¾Ð»Ð¾ÑÑ.jpg" descr="ÐÐ¾Ð´Ð»Ð¾Ð¶ÐºÐ° Ð¿Ð¾Ð»Ð¾Ñ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98058" y="1514903"/>
            <a:ext cx="18187884" cy="10686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АНАЛИЗ СИСТЕМЫ COPERNICUS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АНАЛИЗ СИСТЕМЫ COPERNICUS  </a:t>
            </a:r>
          </a:p>
        </p:txBody>
      </p:sp>
      <p:sp>
        <p:nvSpPr>
          <p:cNvPr id="178" name="Программа направлена по развитие потенциала Европейского космического агентства (ESA) в области наблюдений за Землей, и на создание информационных сервисов, основанных на данных спутникового мониторинга, а также непосредственного наблюдения за состоян"/>
          <p:cNvSpPr txBox="1"/>
          <p:nvPr>
            <p:ph type="body" sz="half" idx="1"/>
          </p:nvPr>
        </p:nvSpPr>
        <p:spPr>
          <a:xfrm>
            <a:off x="2532478" y="2901616"/>
            <a:ext cx="14800154" cy="7912768"/>
          </a:xfrm>
          <a:prstGeom prst="rect">
            <a:avLst/>
          </a:prstGeom>
        </p:spPr>
        <p:txBody>
          <a:bodyPr/>
          <a:lstStyle>
            <a:lvl1pPr marL="609600" indent="-609600">
              <a:defRPr sz="5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Программа направлена по развитие потенциала Европейского космического агентства (ESA) в области наблюдений за Землей, и на создание информационных сервисов, основанных на данных спутникового мониторинга, а также непосредственного наблюдения за состоянием воздуха, водных и земельных ресурсов. </a:t>
            </a:r>
          </a:p>
        </p:txBody>
      </p:sp>
      <p:pic>
        <p:nvPicPr>
          <p:cNvPr id="179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78186" y="2323431"/>
            <a:ext cx="7571045" cy="397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ÐÐ¾Ð´Ð»Ð¾Ð¶ÐºÐ° Ð¿Ð¾Ð»Ð¾ÑÑ.jpg" descr="ÐÐ¾Ð´Ð»Ð¾Ð¶ÐºÐ° Ð¿Ð¾Ð»Ð¾Ñ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7217" y="1322713"/>
            <a:ext cx="17019409" cy="11268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ÐÐ¾Ð´Ð»Ð¾Ð¶ÐºÐ° Ð±Ð¾ÐºÐ¾Ð²Ð°Ñ.jpg" descr="ÐÐ¾Ð´Ð»Ð¾Ð¶ÐºÐ° Ð±Ð¾ÐºÐ¾Ð²Ð°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387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АНАЛИЗ ГЕОПОРТАЛА РОСКОСОМОСА"/>
          <p:cNvSpPr txBox="1"/>
          <p:nvPr>
            <p:ph type="title"/>
          </p:nvPr>
        </p:nvSpPr>
        <p:spPr>
          <a:xfrm>
            <a:off x="2726524" y="1077359"/>
            <a:ext cx="21019343" cy="14331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АНАЛИЗ ГЕОПОРТАЛА РОСКОСОМОСА </a:t>
            </a:r>
            <a:endParaRPr b="0" spc="-24" sz="1200"/>
          </a:p>
        </p:txBody>
      </p:sp>
      <p:sp>
        <p:nvSpPr>
          <p:cNvPr id="186" name="Данные КА серии «Канопус - В» используются для оперативного мониторинга техногенных и природных чрезвычайных ситуаций…"/>
          <p:cNvSpPr txBox="1"/>
          <p:nvPr>
            <p:ph type="body" sz="half" idx="1"/>
          </p:nvPr>
        </p:nvSpPr>
        <p:spPr>
          <a:xfrm>
            <a:off x="2532478" y="2901616"/>
            <a:ext cx="14800154" cy="7912768"/>
          </a:xfrm>
          <a:prstGeom prst="rect">
            <a:avLst/>
          </a:prstGeom>
        </p:spPr>
        <p:txBody>
          <a:bodyPr/>
          <a:lstStyle/>
          <a:p>
            <a:pPr marL="603504" indent="-603504" defTabSz="2413955">
              <a:spcBef>
                <a:spcPts val="4400"/>
              </a:spcBef>
              <a:defRPr sz="5148">
                <a:latin typeface="Arial"/>
                <a:ea typeface="Arial"/>
                <a:cs typeface="Arial"/>
                <a:sym typeface="Arial"/>
              </a:defRPr>
            </a:pPr>
            <a:r>
              <a:t>Данные КА серии «Канопус - В» используются для оперативного мониторинга техногенных и природных чрезвычайных ситуаций</a:t>
            </a:r>
          </a:p>
          <a:p>
            <a:pPr marL="603504" indent="-603504" defTabSz="2413955">
              <a:spcBef>
                <a:spcPts val="4400"/>
              </a:spcBef>
              <a:defRPr sz="5148">
                <a:latin typeface="Arial"/>
                <a:ea typeface="Arial"/>
                <a:cs typeface="Arial"/>
                <a:sym typeface="Arial"/>
              </a:defRPr>
            </a:pPr>
            <a:r>
              <a:t>Геопортал Роскосмоса предоставляет доступ к исходным данным Единой территориально - распределенной системы дистанционного мониторинга Земли (ЕТРИС ДЗЗ), но не включает сервисы экологического мониторинга или результаты наблюдений чрезвычайных происшествий</a:t>
            </a:r>
          </a:p>
        </p:txBody>
      </p:sp>
      <p:pic>
        <p:nvPicPr>
          <p:cNvPr id="18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06217" y="2191960"/>
            <a:ext cx="7759947" cy="5748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ÐÐ¾Ð´Ð»Ð¾Ð¶ÐºÐ° Ð¿Ð¾Ð»Ð¾ÑÑ.jpg" descr="ÐÐ¾Ð´Ð»Ð¾Ð¶ÐºÐ° Ð¿Ð¾Ð»Ð¾ÑÑ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2619" y="1356841"/>
            <a:ext cx="18512319" cy="11002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