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1087" r:id="rId2"/>
    <p:sldId id="256" r:id="rId3"/>
    <p:sldId id="258" r:id="rId4"/>
    <p:sldId id="295" r:id="rId5"/>
    <p:sldId id="1109" r:id="rId6"/>
    <p:sldId id="1088" r:id="rId7"/>
    <p:sldId id="1089" r:id="rId8"/>
    <p:sldId id="1090" r:id="rId9"/>
    <p:sldId id="1091" r:id="rId10"/>
    <p:sldId id="1092" r:id="rId11"/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100" r:id="rId19"/>
    <p:sldId id="1101" r:id="rId20"/>
    <p:sldId id="1102" r:id="rId21"/>
    <p:sldId id="1103" r:id="rId22"/>
    <p:sldId id="1104" r:id="rId23"/>
    <p:sldId id="1105" r:id="rId24"/>
    <p:sldId id="1106" r:id="rId25"/>
    <p:sldId id="1107" r:id="rId26"/>
    <p:sldId id="1108" r:id="rId27"/>
    <p:sldId id="1110" r:id="rId28"/>
    <p:sldId id="278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oogle Sans" panose="020B0503030502040204" pitchFamily="34" charset="0"/>
      <p:regular r:id="rId35"/>
      <p:bold r:id="rId36"/>
      <p:italic r:id="rId37"/>
      <p:boldItalic r:id="rId38"/>
    </p:embeddedFont>
    <p:embeddedFont>
      <p:font typeface="Google Sans Medium" panose="020B0603030502040204" pitchFamily="34" charset="0"/>
      <p:regular r:id="rId39"/>
      <p: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Paytone One" panose="020B0604020202020204" charset="0"/>
      <p:regular r:id="rId45"/>
    </p:embeddedFont>
    <p:embeddedFont>
      <p:font typeface="PT Sans" panose="020B0503020203020204" pitchFamily="34" charset="-52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767E57-3AF3-4AAB-B786-035AE5C2DC87}">
  <a:tblStyle styleId="{61767E57-3AF3-4AAB-B786-035AE5C2DC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9" autoAdjust="0"/>
    <p:restoredTop sz="87404" autoAdjust="0"/>
  </p:normalViewPr>
  <p:slideViewPr>
    <p:cSldViewPr snapToGrid="0">
      <p:cViewPr varScale="1">
        <p:scale>
          <a:sx n="66" d="100"/>
          <a:sy n="66" d="100"/>
        </p:scale>
        <p:origin x="7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dirty="0"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32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8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2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414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380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243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47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00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91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366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28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Аббревиатура ГНСС прочно вошла в лексикон современного геодезиста. В этом докладе независимый эксперт Михаил Караванов расскажет, что представляет собой современная ГНСС, состоящая как из глобальных, так и региональных подсистем. Будет дан обзор текущего состояния систем и существующих у них проблем. Также будут описаны планы развития ГНСС систем на ближайшие годы.</a:t>
            </a:r>
            <a:endParaRPr lang="ru-RU" sz="1800" dirty="0">
              <a:solidFill>
                <a:srgbClr val="6666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OpenSans-Regular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dirty="0"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359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638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628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моряк</a:t>
            </a: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894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701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 32, </a:t>
            </a:r>
            <a:r>
              <a:rPr lang="ru-RU" sz="1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пара </a:t>
            </a:r>
            <a:r>
              <a:rPr lang="en-US" sz="1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 55, Geo 83, </a:t>
            </a:r>
            <a:r>
              <a:rPr lang="ru-RU" sz="1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пара </a:t>
            </a:r>
            <a:r>
              <a:rPr lang="en-US" sz="1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 112, </a:t>
            </a:r>
            <a:r>
              <a:rPr lang="en-US" sz="1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 131 (</a:t>
            </a:r>
            <a:r>
              <a:rPr lang="ru-RU" sz="1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Якутск)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06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415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625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5" name="Google Shape;17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Окончил геодезический факультет МИИГАиК. Работал инженером с 1993 в </a:t>
            </a:r>
            <a:r>
              <a:rPr lang="en-US" sz="1800" kern="100" dirty="0" err="1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Ashtech</a:t>
            </a:r>
            <a:r>
              <a:rPr lang="en-US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 Inc</a:t>
            </a:r>
            <a:r>
              <a:rPr lang="ru-RU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, </a:t>
            </a:r>
            <a:r>
              <a:rPr lang="en-HK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c</a:t>
            </a:r>
            <a:r>
              <a:rPr lang="ru-RU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 1994 в компании ПРИН, с 2001 по 2022 – в московском представительстве </a:t>
            </a:r>
            <a:r>
              <a:rPr lang="en-US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Trimble Inc</a:t>
            </a:r>
            <a:r>
              <a:rPr lang="ru-RU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Google Sans" panose="020B0503030502040204" pitchFamily="34" charset="0"/>
                <a:ea typeface="Calibri" panose="020F0502020204030204" pitchFamily="34" charset="0"/>
              </a:rPr>
              <a:t>В настоящее время - независимый консультант.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42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2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98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9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40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3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756700" y="1526325"/>
            <a:ext cx="10215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>
                <a:solidFill>
                  <a:schemeClr val="dk2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756700" y="586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latin typeface="Google Sans" panose="020B050303050204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565481" y="597100"/>
            <a:ext cx="17439906" cy="9370035"/>
            <a:chOff x="0" y="0"/>
            <a:chExt cx="4593196" cy="2467812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3" name="Google Shape;23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956175" y="3649378"/>
            <a:ext cx="10144500" cy="5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>
                <a:latin typeface="Google Sans" panose="020B0503030502040204" pitchFamily="34" charset="0"/>
                <a:ea typeface="Open Sans"/>
                <a:cs typeface="Open Sans"/>
                <a:sym typeface="Open Sans"/>
              </a:defRPr>
            </a:lvl1pPr>
            <a:lvl2pPr marL="914400" lvl="1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70901" y="639500"/>
            <a:ext cx="17439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 cap="none"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679038" y="66741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3200"/>
              <a:buNone/>
              <a:defRPr>
                <a:latin typeface="Google Sans" panose="020B050303050204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37400" y="1290475"/>
            <a:ext cx="14436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56522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Google Sans" panose="020B0503030502040204" pitchFamily="34" charset="0"/>
              </a:defRPr>
            </a:lvl1pPr>
            <a:lvl2pPr marL="914400" lvl="1" indent="-419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956657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Google Sans" panose="020B0503030502040204" pitchFamily="34" charset="0"/>
              </a:defRPr>
            </a:lvl1pPr>
            <a:lvl2pPr marL="914400" lvl="1" indent="-419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8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1" name="Google Shape;51;p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2" name="Google Shape;52;p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728875" y="1549050"/>
            <a:ext cx="162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6" name="Google Shape;56;p9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7" name="Google Shape;57;p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226075" y="865175"/>
            <a:ext cx="114603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84100" y="40715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Google Sans" panose="020B050303050204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538925" y="248537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oogle Sans" panose="020B050303050204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9938550" y="457601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30125" y="27312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oogle Sans" panose="020B050303050204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05200" y="3947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1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oogle Sans Medium" panose="020B060303050204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oogle Sans" panose="020B0503030502040204" pitchFamily="34" charset="0"/>
          <a:ea typeface="Google Sans" panose="020B050303050204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www.gpsworld.com/wp-content/uploads/2023/03/Table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.KAPABAHOB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DCC8117-2068-D3AF-6B7B-EF7775F8B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907" b="66328"/>
          <a:stretch/>
        </p:blipFill>
        <p:spPr>
          <a:xfrm>
            <a:off x="145921" y="70413"/>
            <a:ext cx="4555512" cy="3436716"/>
          </a:xfrm>
          <a:prstGeom prst="rect">
            <a:avLst/>
          </a:prstGeom>
        </p:spPr>
      </p:pic>
      <p:sp>
        <p:nvSpPr>
          <p:cNvPr id="83" name="Google Shape;83;p13"/>
          <p:cNvSpPr/>
          <p:nvPr/>
        </p:nvSpPr>
        <p:spPr>
          <a:xfrm>
            <a:off x="6324870" y="8559278"/>
            <a:ext cx="4835499" cy="891183"/>
          </a:xfrm>
          <a:prstGeom prst="roundRect">
            <a:avLst>
              <a:gd name="adj" fmla="val 50000"/>
            </a:avLst>
          </a:prstGeom>
          <a:solidFill>
            <a:srgbClr val="04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7363660" y="8743290"/>
            <a:ext cx="40452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Google Sans Medium" panose="020B06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 </a:t>
            </a:r>
            <a:r>
              <a:rPr lang="ru-RU" sz="3200" b="1" dirty="0">
                <a:solidFill>
                  <a:srgbClr val="FFFFFF"/>
                </a:solidFill>
                <a:latin typeface="Google Sans Medium" panose="020B06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СЕНТЯБРЯ 2023</a:t>
            </a:r>
            <a:endParaRPr sz="3200" b="1" dirty="0">
              <a:latin typeface="Google Sans Medium" panose="020B060303050204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4162084" y="1739491"/>
            <a:ext cx="1282747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7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Мировая ГНСС – </a:t>
            </a:r>
            <a:br>
              <a:rPr lang="en-US" sz="7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7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статус, </a:t>
            </a:r>
            <a:br>
              <a:rPr lang="ru-RU" sz="7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7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проблемы, </a:t>
            </a:r>
          </a:p>
          <a:p>
            <a:r>
              <a:rPr lang="ru-RU" sz="7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перспективы</a:t>
            </a:r>
          </a:p>
          <a:p>
            <a:pPr algn="l"/>
            <a:br>
              <a:rPr lang="en-US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60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ru-RU" sz="24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24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443DBD7-707C-5980-AFF5-1FBDB86E4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80" t="50585" r="83"/>
          <a:stretch/>
        </p:blipFill>
        <p:spPr>
          <a:xfrm>
            <a:off x="13265717" y="6313162"/>
            <a:ext cx="5022283" cy="3882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F7A53-26D0-CF3B-1B95-4646C418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67" y="6313162"/>
            <a:ext cx="13156991" cy="35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8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3206188" y="386322"/>
            <a:ext cx="1115738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4359653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конце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планируется запуск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 </a:t>
            </a:r>
            <a:r>
              <a:rPr lang="en-US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Запрос бюджета на поддержку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GPS-III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$ 1,3 млрд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ru-RU" sz="32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Lockheed Martin выиграла контракты на создание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следующих спутников нового поколения GPS IIIF с расширенными возможностями обслуживания и модернизации спутников на орбитах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Запуск GPS IIIF с 2026 года, завершение в 2033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Новая шина LM2100 (с GPS IIIF SV-13) позволит обновлять полезную нагрузку на орбите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Разворачиваемая система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 III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поколения обеспечит точность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3 раза выше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текущей, а помехозащищенность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8 раз</a:t>
            </a:r>
            <a:endParaRPr lang="ru-RU" sz="48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эмблема, символ, герб, нашивка&#10;&#10;Автоматически созданное описание">
            <a:extLst>
              <a:ext uri="{FF2B5EF4-FFF2-40B4-BE49-F238E27FC236}">
                <a16:creationId xmlns:a16="http://schemas.microsoft.com/office/drawing/2014/main" id="{58DBA760-90D4-27BE-96FE-5E96A1E9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078" y="411097"/>
            <a:ext cx="27717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4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1585" y="253017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3913993" y="391982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ГЛОНАСС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Статус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733734" y="3715473"/>
            <a:ext cx="1673246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количество спутников – </a:t>
            </a:r>
            <a:r>
              <a:rPr lang="en-US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Уже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шесть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спутников с сигналами в трех диапазонах,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четыре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CDMA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L3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первый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спутник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HK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поколения (</a:t>
            </a:r>
            <a:r>
              <a:rPr lang="en-HK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CDMA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всех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L1/L2/L3)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ADF2C766-B01A-64DA-7866-20A71138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433" y="393608"/>
            <a:ext cx="2578154" cy="257815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DE97E18-ABC8-9480-DD99-4FCE96FE1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5321"/>
              </p:ext>
            </p:extLst>
          </p:nvPr>
        </p:nvGraphicFramePr>
        <p:xfrm>
          <a:off x="1053296" y="1910935"/>
          <a:ext cx="8495817" cy="1804538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2097118">
                  <a:extLst>
                    <a:ext uri="{9D8B030D-6E8A-4147-A177-3AD203B41FA5}">
                      <a16:colId xmlns:a16="http://schemas.microsoft.com/office/drawing/2014/main" val="479244597"/>
                    </a:ext>
                  </a:extLst>
                </a:gridCol>
                <a:gridCol w="1675722">
                  <a:extLst>
                    <a:ext uri="{9D8B030D-6E8A-4147-A177-3AD203B41FA5}">
                      <a16:colId xmlns:a16="http://schemas.microsoft.com/office/drawing/2014/main" val="871815099"/>
                    </a:ext>
                  </a:extLst>
                </a:gridCol>
                <a:gridCol w="1524165">
                  <a:extLst>
                    <a:ext uri="{9D8B030D-6E8A-4147-A177-3AD203B41FA5}">
                      <a16:colId xmlns:a16="http://schemas.microsoft.com/office/drawing/2014/main" val="2419518699"/>
                    </a:ext>
                  </a:extLst>
                </a:gridCol>
                <a:gridCol w="1675722">
                  <a:extLst>
                    <a:ext uri="{9D8B030D-6E8A-4147-A177-3AD203B41FA5}">
                      <a16:colId xmlns:a16="http://schemas.microsoft.com/office/drawing/2014/main" val="1152293123"/>
                    </a:ext>
                  </a:extLst>
                </a:gridCol>
                <a:gridCol w="1523090">
                  <a:extLst>
                    <a:ext uri="{9D8B030D-6E8A-4147-A177-3AD203B41FA5}">
                      <a16:colId xmlns:a16="http://schemas.microsoft.com/office/drawing/2014/main" val="4063780575"/>
                    </a:ext>
                  </a:extLst>
                </a:gridCol>
              </a:tblGrid>
              <a:tr h="120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Тип ИСЗ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M</a:t>
                      </a:r>
                      <a:endParaRPr lang="ru-RU" sz="4000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(L1/L2)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M+</a:t>
                      </a:r>
                      <a:b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</a:b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(+L3)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K1</a:t>
                      </a:r>
                      <a:endParaRPr lang="ru-RU" sz="4000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(+L3)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K2</a:t>
                      </a: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-1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33292"/>
                  </a:ext>
                </a:extLst>
              </a:tr>
              <a:tr h="595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Google Sans" panose="020B0503030502040204" pitchFamily="34" charset="0"/>
                        </a:rPr>
                        <a:t>MEO</a:t>
                      </a:r>
                      <a:endParaRPr lang="ru-RU" sz="4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20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1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3(4)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(1)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4629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5E6CCFA-FD5E-B6AB-574E-A34DDBC2A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52483"/>
              </p:ext>
            </p:extLst>
          </p:nvPr>
        </p:nvGraphicFramePr>
        <p:xfrm>
          <a:off x="10445795" y="6458817"/>
          <a:ext cx="7465583" cy="3039176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2129653">
                  <a:extLst>
                    <a:ext uri="{9D8B030D-6E8A-4147-A177-3AD203B41FA5}">
                      <a16:colId xmlns:a16="http://schemas.microsoft.com/office/drawing/2014/main" val="1813251723"/>
                    </a:ext>
                  </a:extLst>
                </a:gridCol>
                <a:gridCol w="2662178">
                  <a:extLst>
                    <a:ext uri="{9D8B030D-6E8A-4147-A177-3AD203B41FA5}">
                      <a16:colId xmlns:a16="http://schemas.microsoft.com/office/drawing/2014/main" val="3711643272"/>
                    </a:ext>
                  </a:extLst>
                </a:gridCol>
                <a:gridCol w="2673752">
                  <a:extLst>
                    <a:ext uri="{9D8B030D-6E8A-4147-A177-3AD203B41FA5}">
                      <a16:colId xmlns:a16="http://schemas.microsoft.com/office/drawing/2014/main" val="3422546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Google Sans" panose="020B0503030502040204" pitchFamily="34" charset="0"/>
                        </a:rPr>
                        <a:t>Номер</a:t>
                      </a:r>
                      <a:endParaRPr lang="ru-RU" sz="4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Google Sans" panose="020B0503030502040204" pitchFamily="34" charset="0"/>
                        </a:rPr>
                        <a:t>Заработал с</a:t>
                      </a:r>
                      <a:endParaRPr lang="ru-RU" sz="4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Google Sans" panose="020B0503030502040204" pitchFamily="34" charset="0"/>
                        </a:rPr>
                        <a:t>Тип</a:t>
                      </a:r>
                      <a:endParaRPr lang="ru-RU" sz="4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210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Google Sans" panose="020B0503030502040204" pitchFamily="34" charset="0"/>
                        </a:rPr>
                        <a:t>755 (</a:t>
                      </a: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R</a:t>
                      </a:r>
                      <a:r>
                        <a:rPr lang="ru-RU" sz="2400" dirty="0">
                          <a:effectLst/>
                          <a:latin typeface="Google Sans" panose="020B0503030502040204" pitchFamily="34" charset="0"/>
                        </a:rPr>
                        <a:t>21)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Google Sans" panose="020B0503030502040204" pitchFamily="34" charset="0"/>
                        </a:rPr>
                        <a:t>3 </a:t>
                      </a:r>
                      <a:r>
                        <a:rPr lang="ru-RU" sz="1800" dirty="0" err="1">
                          <a:effectLst/>
                          <a:latin typeface="Google Sans" panose="020B0503030502040204" pitchFamily="34" charset="0"/>
                        </a:rPr>
                        <a:t>авг</a:t>
                      </a: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 2014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Google Sans" panose="020B0503030502040204" pitchFamily="34" charset="0"/>
                        </a:rPr>
                        <a:t>ГЛОНАСС-</a:t>
                      </a:r>
                      <a:r>
                        <a:rPr lang="en-US" sz="1800">
                          <a:effectLst/>
                          <a:latin typeface="Google Sans" panose="020B0503030502040204" pitchFamily="34" charset="0"/>
                        </a:rPr>
                        <a:t>M</a:t>
                      </a:r>
                      <a:r>
                        <a:rPr lang="ru-RU" sz="1800">
                          <a:effectLst/>
                          <a:latin typeface="Google Sans" panose="020B0503030502040204" pitchFamily="34" charset="0"/>
                        </a:rPr>
                        <a:t>+</a:t>
                      </a:r>
                      <a:endParaRPr lang="ru-RU" sz="32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82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702 (</a:t>
                      </a:r>
                      <a:r>
                        <a:rPr lang="en-US" sz="2400">
                          <a:effectLst/>
                          <a:latin typeface="Google Sans" panose="020B0503030502040204" pitchFamily="34" charset="0"/>
                        </a:rPr>
                        <a:t>R</a:t>
                      </a: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9)</a:t>
                      </a:r>
                      <a:endParaRPr lang="ru-RU" sz="32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15 </a:t>
                      </a:r>
                      <a:r>
                        <a:rPr lang="ru-RU" sz="1800" dirty="0" err="1">
                          <a:effectLst/>
                          <a:latin typeface="Google Sans" panose="020B0503030502040204" pitchFamily="34" charset="0"/>
                        </a:rPr>
                        <a:t>фев</a:t>
                      </a: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 2016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ГЛОНАСС-K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47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705 (</a:t>
                      </a:r>
                      <a:r>
                        <a:rPr lang="en-US" sz="2400">
                          <a:effectLst/>
                          <a:latin typeface="Google Sans" panose="020B0503030502040204" pitchFamily="34" charset="0"/>
                        </a:rPr>
                        <a:t>R</a:t>
                      </a: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11)</a:t>
                      </a:r>
                      <a:endParaRPr lang="ru-RU" sz="32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28 </a:t>
                      </a:r>
                      <a:r>
                        <a:rPr lang="ru-RU" sz="1800" dirty="0" err="1">
                          <a:effectLst/>
                          <a:latin typeface="Google Sans" panose="020B0503030502040204" pitchFamily="34" charset="0"/>
                        </a:rPr>
                        <a:t>апр</a:t>
                      </a: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 2022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ГЛОНАСС-K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768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706 (</a:t>
                      </a:r>
                      <a:r>
                        <a:rPr lang="en-US" sz="2400">
                          <a:effectLst/>
                          <a:latin typeface="Google Sans" panose="020B0503030502040204" pitchFamily="34" charset="0"/>
                        </a:rPr>
                        <a:t>R</a:t>
                      </a: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22)</a:t>
                      </a:r>
                      <a:endParaRPr lang="ru-RU" sz="32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Google Sans" panose="020B0503030502040204" pitchFamily="34" charset="0"/>
                        </a:rPr>
                        <a:t>30 дек 2022</a:t>
                      </a:r>
                      <a:endParaRPr lang="ru-RU" sz="32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ГЛОНАСС-K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442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707 (</a:t>
                      </a:r>
                      <a:r>
                        <a:rPr lang="en-US" sz="2400">
                          <a:effectLst/>
                          <a:latin typeface="Google Sans" panose="020B0503030502040204" pitchFamily="34" charset="0"/>
                        </a:rPr>
                        <a:t>R</a:t>
                      </a:r>
                      <a:r>
                        <a:rPr lang="ru-RU" sz="2400">
                          <a:effectLst/>
                          <a:latin typeface="Google Sans" panose="020B0503030502040204" pitchFamily="34" charset="0"/>
                        </a:rPr>
                        <a:t>25)</a:t>
                      </a:r>
                      <a:endParaRPr lang="ru-RU" sz="32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Google Sans" panose="020B0503030502040204" pitchFamily="34" charset="0"/>
                        </a:rPr>
                        <a:t>Нет</a:t>
                      </a: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 </a:t>
                      </a:r>
                      <a:b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</a:b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(10 </a:t>
                      </a:r>
                      <a:r>
                        <a:rPr lang="ru-RU" sz="1800" dirty="0" err="1">
                          <a:effectLst/>
                          <a:latin typeface="Google Sans" panose="020B0503030502040204" pitchFamily="34" charset="0"/>
                        </a:rPr>
                        <a:t>окт</a:t>
                      </a: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 2022) 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ГЛОНАСС-K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521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703</a:t>
                      </a:r>
                      <a:r>
                        <a:rPr lang="ru-RU" sz="2400" dirty="0">
                          <a:effectLst/>
                          <a:latin typeface="Google Sans" panose="020B0503030502040204" pitchFamily="34" charset="0"/>
                        </a:rPr>
                        <a:t> (</a:t>
                      </a: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R</a:t>
                      </a:r>
                      <a:r>
                        <a:rPr lang="ru-RU" sz="2400" dirty="0">
                          <a:effectLst/>
                          <a:latin typeface="Google Sans" panose="020B0503030502040204" pitchFamily="34" charset="0"/>
                        </a:rPr>
                        <a:t>13)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Google Sans" panose="020B0503030502040204" pitchFamily="34" charset="0"/>
                        </a:rPr>
                        <a:t>Нет</a:t>
                      </a:r>
                      <a:b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</a:b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(7 </a:t>
                      </a:r>
                      <a:r>
                        <a:rPr lang="ru-RU" sz="1800" dirty="0" err="1">
                          <a:effectLst/>
                          <a:latin typeface="Google Sans" panose="020B0503030502040204" pitchFamily="34" charset="0"/>
                        </a:rPr>
                        <a:t>авг</a:t>
                      </a:r>
                      <a:r>
                        <a:rPr lang="ru-RU" sz="1800" dirty="0">
                          <a:effectLst/>
                          <a:latin typeface="Google Sans" panose="020B0503030502040204" pitchFamily="34" charset="0"/>
                        </a:rPr>
                        <a:t> 2023)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Google Sans" panose="020B0503030502040204" pitchFamily="34" charset="0"/>
                        </a:rPr>
                        <a:t>ГЛОНАСС-K</a:t>
                      </a:r>
                      <a:r>
                        <a:rPr lang="en-US" sz="1800" b="1" dirty="0">
                          <a:effectLst/>
                          <a:latin typeface="Google Sans" panose="020B0503030502040204" pitchFamily="34" charset="0"/>
                        </a:rPr>
                        <a:t>2-1</a:t>
                      </a:r>
                      <a:endParaRPr lang="ru-RU" sz="32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80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2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20" y="297690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759652" y="297690"/>
            <a:ext cx="1472574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ГЛОНАСС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4497020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Задержка с созданием спутников 4 поколения ГЛОНАСС-К2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Задача перехода на единый массив антенн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CDMA/FDMA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(в 2028?). Сейчас два массива антенн имеют смещение 0.9м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опубликована последняя редакция ИКД (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ICD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Задача оценки фазового </a:t>
            </a:r>
            <a:r>
              <a:rPr lang="ru-RU" sz="36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межчастотного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смещения (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IFCB)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реализации трехчастотного позиционирования </a:t>
            </a: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79BB3F21-57A4-75F1-3754-E08E47BB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433" y="393608"/>
            <a:ext cx="2578154" cy="2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117546" y="309333"/>
            <a:ext cx="137571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ГЛОНАСС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832532" y="2060022"/>
            <a:ext cx="15157883" cy="812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запуск второго ГЛОНАСС-К2-1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2025 – только ГЛОНАСС-К2-2 (13+)</a:t>
            </a:r>
            <a:endParaRPr lang="en-US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Девять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FDMA/CDMA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сигналов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Новые К2 имеют расширенный срок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активного существования и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обеспечат выше точность</a:t>
            </a:r>
            <a:r>
              <a:rPr lang="en-HK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3-4 раза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 – 100</a:t>
            </a:r>
            <a:r>
              <a:rPr lang="en-HK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своей электроники 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88AC1563-0C5E-76A8-0E86-3734E015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433" y="393608"/>
            <a:ext cx="2578154" cy="2578154"/>
          </a:xfrm>
          <a:prstGeom prst="rect">
            <a:avLst/>
          </a:prstGeom>
        </p:spPr>
      </p:pic>
      <p:pic>
        <p:nvPicPr>
          <p:cNvPr id="4" name="Рисунок 3" descr="Table 1. The evolutions of GLONASS satellites. ">
            <a:hlinkClick r:id="rId4"/>
            <a:extLst>
              <a:ext uri="{FF2B5EF4-FFF2-40B4-BE49-F238E27FC236}">
                <a16:creationId xmlns:a16="http://schemas.microsoft.com/office/drawing/2014/main" id="{BD3E2706-3D13-F6C0-DFF6-6A5ED0D18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79" y="3926276"/>
            <a:ext cx="7095033" cy="24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текст, электроника, диспле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17DB9B4-1598-27CA-02BD-F14C859E28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1" t="22187" r="1312" b="62156"/>
          <a:stretch/>
        </p:blipFill>
        <p:spPr bwMode="auto">
          <a:xfrm>
            <a:off x="6095005" y="7855241"/>
            <a:ext cx="7934085" cy="18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текст, электроника, диспле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11B2091-2142-F87E-C9F0-C2CA0FA6ED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18977" r="47028" b="64813"/>
          <a:stretch/>
        </p:blipFill>
        <p:spPr bwMode="auto">
          <a:xfrm>
            <a:off x="175468" y="7833649"/>
            <a:ext cx="5919537" cy="1775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78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4920221" y="297690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Galileo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Статус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470519" y="4341063"/>
            <a:ext cx="16185451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количество спутников –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(26)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– Активированы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спутника (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GSAT0223/0224),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запущенные в 2021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2023, 24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января - Запуск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PPP-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сервиса </a:t>
            </a:r>
            <a:r>
              <a:rPr lang="en-US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1)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Семь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станций мониторинга и управления (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TTCF)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Обновление навигационного сообщения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I/NAV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сокращения времени на начальную фиксацию (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TTFF)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повышения устойчивости сигнала в сложных условиях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Белая Книга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Китайская СНС </a:t>
            </a:r>
            <a:r>
              <a:rPr lang="en-US" sz="32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BeiDou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новую эпоху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логотип, символ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F249D65-C064-D2E1-EA5B-B2D4CD5B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462" y="519235"/>
            <a:ext cx="2143125" cy="215265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B5034A2-6E10-1A47-8770-6E5E2FE8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2265"/>
              </p:ext>
            </p:extLst>
          </p:nvPr>
        </p:nvGraphicFramePr>
        <p:xfrm>
          <a:off x="4463182" y="1692634"/>
          <a:ext cx="8222672" cy="2152650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2931038">
                  <a:extLst>
                    <a:ext uri="{9D8B030D-6E8A-4147-A177-3AD203B41FA5}">
                      <a16:colId xmlns:a16="http://schemas.microsoft.com/office/drawing/2014/main" val="1003870617"/>
                    </a:ext>
                  </a:extLst>
                </a:gridCol>
                <a:gridCol w="5291634">
                  <a:extLst>
                    <a:ext uri="{9D8B030D-6E8A-4147-A177-3AD203B41FA5}">
                      <a16:colId xmlns:a16="http://schemas.microsoft.com/office/drawing/2014/main" val="4045421819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Google Sans" panose="020B0503030502040204" pitchFamily="34" charset="0"/>
                        </a:rPr>
                        <a:t>Тип ИСЗ</a:t>
                      </a:r>
                      <a:endParaRPr lang="ru-RU" sz="44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Google Sans" panose="020B0503030502040204" pitchFamily="34" charset="0"/>
                        </a:rPr>
                        <a:t>E1, E5a, E5b, E6</a:t>
                      </a:r>
                      <a:endParaRPr lang="ru-RU" sz="44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75545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Google Sans" panose="020B0503030502040204" pitchFamily="34" charset="0"/>
                        </a:rPr>
                        <a:t>MEO</a:t>
                      </a:r>
                      <a:endParaRPr lang="ru-RU" sz="44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Google Sans" panose="020B0503030502040204" pitchFamily="34" charset="0"/>
                        </a:rPr>
                        <a:t>24</a:t>
                      </a:r>
                      <a:endParaRPr lang="ru-RU" sz="44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6566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>
                          <a:effectLst/>
                          <a:latin typeface="Google Sans" panose="020B0503030502040204" pitchFamily="34" charset="0"/>
                        </a:rPr>
                        <a:t>Эллипт</a:t>
                      </a:r>
                      <a:endParaRPr lang="ru-RU" sz="44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Google Sans" panose="020B0503030502040204" pitchFamily="34" charset="0"/>
                        </a:rPr>
                        <a:t>(</a:t>
                      </a:r>
                      <a:r>
                        <a:rPr lang="en-US" sz="3600" dirty="0">
                          <a:effectLst/>
                          <a:latin typeface="Google Sans" panose="020B0503030502040204" pitchFamily="34" charset="0"/>
                        </a:rPr>
                        <a:t>2</a:t>
                      </a:r>
                      <a:r>
                        <a:rPr lang="ru-RU" sz="3600" dirty="0">
                          <a:effectLst/>
                          <a:latin typeface="Google Sans" panose="020B0503030502040204" pitchFamily="34" charset="0"/>
                        </a:rPr>
                        <a:t>)</a:t>
                      </a:r>
                      <a:endParaRPr lang="ru-RU" sz="44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4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606413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017988" y="309264"/>
            <a:ext cx="1428374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Galileo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624632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9328" lvl="2" indent="-5715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Конец эры РН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Ariane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-5: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лет разработок, 27 лет работы (1996-2023), 5 модификаций, </a:t>
            </a:r>
            <a:b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117 полетов (запущено </a:t>
            </a:r>
            <a:r>
              <a:rPr lang="ru-RU" sz="24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спутников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Galileo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2016-2018 </a:t>
            </a:r>
            <a:r>
              <a:rPr lang="ru-RU" sz="24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гг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Задержка с отказом запусков на РН Союз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(по плану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апрель и сентябрь 2022)</a:t>
            </a:r>
            <a:endParaRPr lang="en-US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Задержка с разработкой тяжелой РН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Ariane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-6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Запуск нового способа аутентификации сигналов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OSNMA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(конец 2023)</a:t>
            </a:r>
            <a:endParaRPr lang="en-US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Задача включения 2 спутников на эллиптических орбитах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(эксцентриситет 0.16, высота 17-26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тыс. км перигей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апогей)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логотип, символ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3C373B2-4EAB-357B-E683-0FDCA382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462" y="519235"/>
            <a:ext cx="21431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24103" y="241442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794076" y="386322"/>
            <a:ext cx="1256949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Galileo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6315774" cy="62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Начало эры тяжелой РН </a:t>
            </a:r>
            <a:r>
              <a:rPr lang="en-US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Ariane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-6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лет разработок 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конца 2023 возможен запуск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двух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спутников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GALILEO Batch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b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(если успеют подготовить РН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Ariane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62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2025 – запуск спутников второго поколения </a:t>
            </a:r>
            <a:r>
              <a:rPr lang="en-US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Galileo G2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Шесть спутников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G2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делает Thales , а шесть -  Airbus</a:t>
            </a:r>
            <a:endParaRPr lang="en-US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Полное обновление сегмента управления (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GCS </a:t>
            </a:r>
            <a:r>
              <a:rPr lang="en-US" sz="32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3.0)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два ЦУ в Германии и Италии и 6 станций телеметрии и слежения по миру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 последующим расширением до 15)</a:t>
            </a:r>
            <a:b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управления созвездием из 38 спутников вместо 26 ранее. 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логотип, символ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2944709-3EF1-DCA8-F1CF-9181A3EE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462" y="519235"/>
            <a:ext cx="21431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5196888" y="287741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Статус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871564" y="4972727"/>
            <a:ext cx="16945917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количество спутников – </a:t>
            </a:r>
            <a:r>
              <a:rPr lang="ru-RU" sz="32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(49). </a:t>
            </a:r>
            <a:r>
              <a:rPr lang="en-US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BDS-3 </a:t>
            </a: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завершена в июле 2020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Точность позиционирования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 4.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4м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 центра обработки данных и 30 станций мониторинга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BDS SMS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логотип, График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06B6EFC-F577-7156-E6B1-F9FA84D02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225" y="317244"/>
            <a:ext cx="2148362" cy="214836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E575D4D-1AE0-B5E2-9A61-D8AF6216D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22817"/>
              </p:ext>
            </p:extLst>
          </p:nvPr>
        </p:nvGraphicFramePr>
        <p:xfrm>
          <a:off x="3275040" y="1631137"/>
          <a:ext cx="10950246" cy="2876134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2260205">
                  <a:extLst>
                    <a:ext uri="{9D8B030D-6E8A-4147-A177-3AD203B41FA5}">
                      <a16:colId xmlns:a16="http://schemas.microsoft.com/office/drawing/2014/main" val="2520643606"/>
                    </a:ext>
                  </a:extLst>
                </a:gridCol>
                <a:gridCol w="2393414">
                  <a:extLst>
                    <a:ext uri="{9D8B030D-6E8A-4147-A177-3AD203B41FA5}">
                      <a16:colId xmlns:a16="http://schemas.microsoft.com/office/drawing/2014/main" val="1452461716"/>
                    </a:ext>
                  </a:extLst>
                </a:gridCol>
                <a:gridCol w="3727048">
                  <a:extLst>
                    <a:ext uri="{9D8B030D-6E8A-4147-A177-3AD203B41FA5}">
                      <a16:colId xmlns:a16="http://schemas.microsoft.com/office/drawing/2014/main" val="3130026374"/>
                    </a:ext>
                  </a:extLst>
                </a:gridCol>
                <a:gridCol w="2569579">
                  <a:extLst>
                    <a:ext uri="{9D8B030D-6E8A-4147-A177-3AD203B41FA5}">
                      <a16:colId xmlns:a16="http://schemas.microsoft.com/office/drawing/2014/main" val="1338149083"/>
                    </a:ext>
                  </a:extLst>
                </a:gridCol>
              </a:tblGrid>
              <a:tr h="1115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Тип ИСЗ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b="1" dirty="0">
                          <a:effectLst/>
                          <a:latin typeface="Google Sans" panose="020B0503030502040204" pitchFamily="34" charset="0"/>
                        </a:rPr>
                        <a:t>BDS-2</a:t>
                      </a:r>
                      <a:r>
                        <a:rPr lang="en-US" sz="2800" b="1" dirty="0">
                          <a:effectLst/>
                          <a:latin typeface="Google Sans" panose="020B0503030502040204" pitchFamily="34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Google Sans" panose="020B0503030502040204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B1I/B2I/B3I)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b="1" dirty="0">
                          <a:effectLst/>
                          <a:latin typeface="Google Sans" panose="020B0503030502040204" pitchFamily="34" charset="0"/>
                        </a:rPr>
                        <a:t>BDS-3</a:t>
                      </a:r>
                      <a:endParaRPr lang="ru-RU" sz="3600" b="1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(B1I/B3I/B1C/B2a/B2b)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Резервные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24354"/>
                  </a:ext>
                </a:extLst>
              </a:tr>
              <a:tr h="421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  <a:latin typeface="Google Sans" panose="020B0503030502040204" pitchFamily="34" charset="0"/>
                        </a:rPr>
                        <a:t>GEO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5</a:t>
                      </a:r>
                      <a:endParaRPr lang="ru-RU" sz="36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              </a:t>
                      </a: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2(3)</a:t>
                      </a: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   </a:t>
                      </a:r>
                      <a:r>
                        <a:rPr lang="en-US" sz="2400" dirty="0">
                          <a:effectLst/>
                          <a:latin typeface="Google Sans" panose="020B0503030502040204" pitchFamily="34" charset="0"/>
                        </a:rPr>
                        <a:t>B1I/B3I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(1</a:t>
                      </a: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)</a:t>
                      </a: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 из 3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91842"/>
                  </a:ext>
                </a:extLst>
              </a:tr>
              <a:tr h="421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  <a:latin typeface="Google Sans" panose="020B0503030502040204" pitchFamily="34" charset="0"/>
                        </a:rPr>
                        <a:t>IGSO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7</a:t>
                      </a:r>
                      <a:endParaRPr lang="ru-RU" sz="36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 </a:t>
                      </a:r>
                      <a:endParaRPr lang="ru-RU" sz="36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55865"/>
                  </a:ext>
                </a:extLst>
              </a:tr>
              <a:tr h="421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>
                          <a:effectLst/>
                          <a:latin typeface="Google Sans" panose="020B0503030502040204" pitchFamily="34" charset="0"/>
                        </a:rPr>
                        <a:t>MEO</a:t>
                      </a:r>
                      <a:endParaRPr lang="ru-RU" sz="36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24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 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406623"/>
                  </a:ext>
                </a:extLst>
              </a:tr>
              <a:tr h="421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Всего</a:t>
                      </a:r>
                      <a:endParaRPr lang="ru-RU" sz="36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15</a:t>
                      </a:r>
                      <a:endParaRPr lang="ru-RU" sz="36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29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1</a:t>
                      </a: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)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31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08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303362" y="297690"/>
            <a:ext cx="1222225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 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49268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Задача предоставления </a:t>
            </a:r>
            <a:r>
              <a:rPr lang="en-US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PPP </a:t>
            </a: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 для территории КНР</a:t>
            </a: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логотип, График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D207A31-C1CF-E763-BC5F-DFE2495A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225" y="317244"/>
            <a:ext cx="2148362" cy="2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3206188" y="386322"/>
            <a:ext cx="1115738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550554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мая 2023 запустили первый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резервный GEO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спутник BDS-III </a:t>
            </a:r>
            <a:endParaRPr lang="en-HK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планах еще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аналогичных спутника до конца 2023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Будут использоваться для предоставления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 </a:t>
            </a:r>
            <a:r>
              <a:rPr lang="en-US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PPP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а также трансляции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SMS </a:t>
            </a: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логотип, График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D77D56C-1D17-482B-26E4-EA7961E68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225" y="317244"/>
            <a:ext cx="2148362" cy="2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6324870" y="8559278"/>
            <a:ext cx="4835499" cy="891183"/>
          </a:xfrm>
          <a:prstGeom prst="roundRect">
            <a:avLst>
              <a:gd name="adj" fmla="val 50000"/>
            </a:avLst>
          </a:prstGeom>
          <a:solidFill>
            <a:srgbClr val="04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1403652" y="1350279"/>
            <a:ext cx="2587072" cy="794089"/>
            <a:chOff x="778" y="0"/>
            <a:chExt cx="3449430" cy="1058785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" name="Google Shape;115;p13"/>
          <p:cNvGrpSpPr/>
          <p:nvPr/>
        </p:nvGrpSpPr>
        <p:grpSpPr>
          <a:xfrm>
            <a:off x="16141065" y="518458"/>
            <a:ext cx="1438686" cy="1326598"/>
            <a:chOff x="778" y="0"/>
            <a:chExt cx="1918247" cy="1768797"/>
          </a:xfrm>
        </p:grpSpPr>
        <p:grpSp>
          <p:nvGrpSpPr>
            <p:cNvPr id="116" name="Google Shape;116;p13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120" name="Google Shape;120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778" y="1420024"/>
              <a:ext cx="347217" cy="348773"/>
              <a:chOff x="1813" y="0"/>
              <a:chExt cx="809173" cy="812800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784886" y="1420024"/>
              <a:ext cx="347217" cy="348773"/>
              <a:chOff x="1813" y="0"/>
              <a:chExt cx="809173" cy="812800"/>
            </a:xfrm>
          </p:grpSpPr>
          <p:sp>
            <p:nvSpPr>
              <p:cNvPr id="138" name="Google Shape;138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1568993" y="1420024"/>
              <a:ext cx="347217" cy="348773"/>
              <a:chOff x="1813" y="0"/>
              <a:chExt cx="809173" cy="812800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" name="Google Shape;147;p13"/>
          <p:cNvSpPr txBox="1"/>
          <p:nvPr/>
        </p:nvSpPr>
        <p:spPr>
          <a:xfrm>
            <a:off x="7016419" y="8731084"/>
            <a:ext cx="40452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Google Sans Medium" panose="020B06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 </a:t>
            </a:r>
            <a:r>
              <a:rPr lang="ru-RU" sz="3200" b="1" dirty="0">
                <a:solidFill>
                  <a:srgbClr val="FFFFFF"/>
                </a:solidFill>
                <a:latin typeface="Google Sans Medium" panose="020B06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СЕНТЯБРЯ 2023</a:t>
            </a:r>
            <a:endParaRPr sz="3200" b="1" dirty="0">
              <a:latin typeface="Google Sans Medium" panose="020B060303050204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5132115" y="2910074"/>
            <a:ext cx="12827475" cy="670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88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Мировая ГНСС – </a:t>
            </a:r>
            <a:br>
              <a:rPr lang="en-US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статус, </a:t>
            </a:r>
            <a:br>
              <a:rPr lang="ru-RU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проблемы, </a:t>
            </a:r>
            <a:br>
              <a:rPr lang="ru-RU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перспективы</a:t>
            </a:r>
          </a:p>
          <a:p>
            <a:pPr algn="l"/>
            <a:br>
              <a:rPr lang="en-US" sz="6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60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ru-RU" sz="24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24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5270982" y="297690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QZSS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Статус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64287" y="4453086"/>
            <a:ext cx="16211602" cy="62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количество спутников – </a:t>
            </a:r>
            <a:r>
              <a:rPr lang="ru-RU" sz="28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Создавалась с 2010 по 2017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 управления в Цукубе, две станции контроля слежения и связи на Окинаве, 8 станций телеметрии, и 25 станций мониторинга по миру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Передача сигналов </a:t>
            </a:r>
            <a:r>
              <a:rPr lang="ru-RU" sz="28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диапазонах L1/L2/L5</a:t>
            </a: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полностью идентичных сигналам GPS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помощью дополнительного </a:t>
            </a:r>
            <a:r>
              <a:rPr lang="ru-RU" sz="28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сигнала L6 (LEX) </a:t>
            </a: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передаются поправки службы SLAS (Sub-</a:t>
            </a:r>
            <a:r>
              <a:rPr lang="ru-RU" sz="28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 </a:t>
            </a:r>
            <a:r>
              <a:rPr lang="ru-RU" sz="28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Augmentation</a:t>
            </a: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Service) для получения координат 2м точности, а также PPP-поправки службы точного позиционирования</a:t>
            </a:r>
            <a:endParaRPr lang="ru-RU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текст, символ, круг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57EC30D7-557B-0E7C-785E-20458FAE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31" y="297690"/>
            <a:ext cx="2381250" cy="238125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ECE6D94-FF6F-542C-37B2-D9C39FF3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90286"/>
              </p:ext>
            </p:extLst>
          </p:nvPr>
        </p:nvGraphicFramePr>
        <p:xfrm>
          <a:off x="4628365" y="1762527"/>
          <a:ext cx="8022763" cy="2132395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3515090">
                  <a:extLst>
                    <a:ext uri="{9D8B030D-6E8A-4147-A177-3AD203B41FA5}">
                      <a16:colId xmlns:a16="http://schemas.microsoft.com/office/drawing/2014/main" val="530182489"/>
                    </a:ext>
                  </a:extLst>
                </a:gridCol>
                <a:gridCol w="4507673">
                  <a:extLst>
                    <a:ext uri="{9D8B030D-6E8A-4147-A177-3AD203B41FA5}">
                      <a16:colId xmlns:a16="http://schemas.microsoft.com/office/drawing/2014/main" val="116976053"/>
                    </a:ext>
                  </a:extLst>
                </a:gridCol>
              </a:tblGrid>
              <a:tr h="957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Тип ИСЗ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L1/L2/L5/L6</a:t>
                      </a:r>
                      <a:endParaRPr lang="ru-RU" sz="4000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(…+ L5s)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73936"/>
                  </a:ext>
                </a:extLst>
              </a:tr>
              <a:tr h="361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GEO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1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79923"/>
                  </a:ext>
                </a:extLst>
              </a:tr>
              <a:tr h="361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Google Sans" panose="020B0503030502040204" pitchFamily="34" charset="0"/>
                        </a:rPr>
                        <a:t>IGSO</a:t>
                      </a:r>
                      <a:endParaRPr lang="ru-RU" sz="40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3 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30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6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013569" y="297690"/>
            <a:ext cx="1357454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QZSS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4829818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2021 - Замена первого спутника QZS-1 (</a:t>
            </a:r>
            <a:r>
              <a:rPr lang="ru-RU" sz="32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aka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Michibiki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1) на QZS-1R. Он проработал на </a:t>
            </a:r>
            <a:r>
              <a:rPr lang="en-US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орбите более 11 лет.</a:t>
            </a:r>
            <a:endParaRPr lang="en-US" sz="32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системы двунаправленной передачи времени и частоты (</a:t>
            </a:r>
            <a:r>
              <a:rPr lang="ru-RU" sz="32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-Way Satellite Time </a:t>
            </a:r>
            <a:r>
              <a:rPr lang="ru-RU" sz="32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ru-RU" sz="32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Frequency Transfer, TWSTFT) для сбора фундаментальных знаний о поведении спутниковых часов в космосе</a:t>
            </a: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текст, символ, круг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1E2D7640-4FBB-0975-EF76-C8964C22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31" y="29769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9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884529" y="445796"/>
            <a:ext cx="1115738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QZSS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5482397" cy="71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2023 планируется последовательный запуск трех спутников </a:t>
            </a:r>
            <a:b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QZS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-5/6/7)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Должно стать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спутника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новые спутники будут транслировать дополнительный сигнал L5S на частоте L5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текст, символ, круг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A8AE5B47-2C52-167A-2BB3-CA827A9B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31" y="29769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2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5270982" y="297690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NavIC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Статус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17987" y="4564766"/>
            <a:ext cx="1684821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количество спутников –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Создавалась с 2013 по 2016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 управления спутниками, 12 станций мониторинга и контроля целостности, 4 станции измерения дальности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Погрешность позиционирования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метров </a:t>
            </a:r>
          </a:p>
        </p:txBody>
      </p:sp>
      <p:pic>
        <p:nvPicPr>
          <p:cNvPr id="4" name="Рисунок 3" descr="Изображение выглядит как текст, круг, логотип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CD559BC6-89A4-0E01-A447-0CBED361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931" y="287741"/>
            <a:ext cx="2698381" cy="268652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D881BE8-89E6-D74C-35A9-75AFEFF7A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75059"/>
              </p:ext>
            </p:extLst>
          </p:nvPr>
        </p:nvGraphicFramePr>
        <p:xfrm>
          <a:off x="5068497" y="1967316"/>
          <a:ext cx="7466885" cy="2151943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2328561">
                  <a:extLst>
                    <a:ext uri="{9D8B030D-6E8A-4147-A177-3AD203B41FA5}">
                      <a16:colId xmlns:a16="http://schemas.microsoft.com/office/drawing/2014/main" val="2101426063"/>
                    </a:ext>
                  </a:extLst>
                </a:gridCol>
                <a:gridCol w="2569162">
                  <a:extLst>
                    <a:ext uri="{9D8B030D-6E8A-4147-A177-3AD203B41FA5}">
                      <a16:colId xmlns:a16="http://schemas.microsoft.com/office/drawing/2014/main" val="1249389056"/>
                    </a:ext>
                  </a:extLst>
                </a:gridCol>
                <a:gridCol w="2569162">
                  <a:extLst>
                    <a:ext uri="{9D8B030D-6E8A-4147-A177-3AD203B41FA5}">
                      <a16:colId xmlns:a16="http://schemas.microsoft.com/office/drawing/2014/main" val="1102004924"/>
                    </a:ext>
                  </a:extLst>
                </a:gridCol>
              </a:tblGrid>
              <a:tr h="1134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Тип ИСЗ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IRNSS</a:t>
                      </a:r>
                      <a:endParaRPr lang="ru-RU" sz="4000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(L5/S)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NVS</a:t>
                      </a:r>
                      <a:endParaRPr lang="ru-RU" sz="4000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(…+ L1)</a:t>
                      </a:r>
                      <a:endParaRPr lang="ru-RU" sz="36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29011"/>
                  </a:ext>
                </a:extLst>
              </a:tr>
              <a:tr h="508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GEO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3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(1)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08876"/>
                  </a:ext>
                </a:extLst>
              </a:tr>
              <a:tr h="508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Google Sans" panose="020B0503030502040204" pitchFamily="34" charset="0"/>
                        </a:rPr>
                        <a:t>IGSO</a:t>
                      </a:r>
                      <a:endParaRPr lang="ru-RU" sz="40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>
                          <a:effectLst/>
                          <a:latin typeface="Google Sans" panose="020B0503030502040204" pitchFamily="34" charset="0"/>
                        </a:rPr>
                        <a:t>4</a:t>
                      </a:r>
                      <a:endParaRPr lang="ru-RU" sz="40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3200" dirty="0">
                          <a:effectLst/>
                          <a:latin typeface="Google Sans" panose="020B0503030502040204" pitchFamily="34" charset="0"/>
                        </a:rPr>
                        <a:t> 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2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74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029955" y="246006"/>
            <a:ext cx="143209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NavIC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5713891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Вышло из строя 5 атомных часов в 2016-2017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системы в гражданских целях (смартфоны)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Задача обеспечения аутентификации открытых сигналов </a:t>
            </a:r>
            <a:b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L5 и S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дальнейшем – создание глобальной системы</a:t>
            </a:r>
            <a:endParaRPr lang="en-US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текст, круг, логотип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DE021F43-0E7F-B3B4-0172-9E1B5FA2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931" y="287741"/>
            <a:ext cx="2698381" cy="26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7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884529" y="287741"/>
            <a:ext cx="1115738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NavIC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4868939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мая 2023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запущен первый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спутник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NavIC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(NVS-01) нового поколения (на долготе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E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с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сигналом на L1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NVS-01 станет первым из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пяти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 серии NVS с сигналами L1. Запуск каждые полгода.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Расширение группировки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11 КА</a:t>
            </a:r>
            <a:r>
              <a:rPr lang="en-US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*2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GEO)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текст, круг, логотип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6CC0DABF-CB65-B9A9-0087-A75A6B09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931" y="287741"/>
            <a:ext cx="2698381" cy="26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505243" y="229867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3206188" y="386322"/>
            <a:ext cx="1115738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Планы развития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1571225" y="2859798"/>
            <a:ext cx="16624178" cy="53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Уже 5 лет в разработке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Сигналы в диапазонах</a:t>
            </a:r>
            <a:r>
              <a:rPr lang="en-US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HK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</a:t>
            </a:r>
            <a:r>
              <a:rPr lang="en-HK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 </a:t>
            </a:r>
            <a:r>
              <a:rPr lang="en-HK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en-US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 + </a:t>
            </a:r>
            <a:r>
              <a:rPr lang="en-US" sz="40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n-US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</a:t>
            </a: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Подписано соглашение с США о поддержке (совместимость)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 – запуск первого </a:t>
            </a:r>
            <a:r>
              <a:rPr lang="en-US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IGSO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2034 - запуск остальных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2035 - начало эксплуатации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 descr="Изображение выглядит как круг, символ, эмблема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F3AEA63B-54CD-846B-78D1-24DD91B5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70" y="687160"/>
            <a:ext cx="2472626" cy="24726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C1F991-65D8-AF64-F72F-3E2C78A7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3" y="386322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0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505243" y="229867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6724892" y="229867"/>
            <a:ext cx="549797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Выводы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1571225" y="2859798"/>
            <a:ext cx="15408836" cy="53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Мировая ГНСС сформирована. Время совершенствования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Устойчивость к сбоям и попыткам помешать извне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уязвимости от </a:t>
            </a:r>
            <a:r>
              <a:rPr lang="ru-RU" sz="40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спуфинга</a:t>
            </a: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глушения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Улучшенное управление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Расширение совместимости и </a:t>
            </a:r>
            <a:r>
              <a:rPr lang="ru-RU" sz="40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интероперабельности</a:t>
            </a: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приложений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9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35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758" name="Google Shape;1758;p35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" name="Google Shape;1759;p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0" name="Google Shape;1760;p35"/>
          <p:cNvSpPr txBox="1"/>
          <p:nvPr/>
        </p:nvSpPr>
        <p:spPr>
          <a:xfrm>
            <a:off x="5140653" y="2243132"/>
            <a:ext cx="7984648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1" dirty="0">
                <a:solidFill>
                  <a:srgbClr val="FFFFFF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Зур рәхмәт!</a:t>
            </a:r>
            <a:endParaRPr lang="en-US" sz="9000" b="1" dirty="0">
              <a:solidFill>
                <a:srgbClr val="FFFFFF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  <a:sym typeface="Paytone On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5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1403652" y="1350279"/>
            <a:ext cx="2587072" cy="794089"/>
            <a:chOff x="778" y="0"/>
            <a:chExt cx="3449430" cy="1058785"/>
          </a:xfrm>
        </p:grpSpPr>
        <p:grpSp>
          <p:nvGrpSpPr>
            <p:cNvPr id="214" name="Google Shape;214;p15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215" name="Google Shape;215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15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218" name="Google Shape;218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15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221" name="Google Shape;221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15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224" name="Google Shape;224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5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5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5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36" name="Google Shape;236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15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39" name="Google Shape;239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5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242" name="Google Shape;242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4" name="Google Shape;244;p15"/>
          <p:cNvSpPr txBox="1"/>
          <p:nvPr/>
        </p:nvSpPr>
        <p:spPr>
          <a:xfrm>
            <a:off x="1052817" y="5300224"/>
            <a:ext cx="10694328" cy="296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buSzPts val="1300"/>
              <a:buFont typeface="Arial" panose="020B0604020202020204" pitchFamily="34" charset="0"/>
              <a:buChar char="•"/>
            </a:pPr>
            <a:r>
              <a:rPr lang="ru-RU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1984  МИИГАиК кафедра геодезии</a:t>
            </a:r>
          </a:p>
          <a:p>
            <a:pPr marL="571500" indent="-571500">
              <a:buSzPts val="1300"/>
              <a:buFont typeface="Arial" panose="020B0604020202020204" pitchFamily="34" charset="0"/>
              <a:buChar char="•"/>
            </a:pPr>
            <a:r>
              <a:rPr lang="en-US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1993 </a:t>
            </a:r>
            <a:r>
              <a:rPr lang="ru-RU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</a:t>
            </a:r>
            <a:r>
              <a:rPr lang="en-US" sz="4400" dirty="0" err="1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Ashtech</a:t>
            </a:r>
            <a:r>
              <a:rPr lang="en-US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Inc</a:t>
            </a:r>
            <a:endParaRPr lang="ru-RU" sz="4400" dirty="0">
              <a:latin typeface="Google Sans" panose="020B050303050204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  <a:p>
            <a:pPr marL="571500" indent="-571500">
              <a:buSzPts val="1300"/>
              <a:buFont typeface="Arial" panose="020B0604020202020204" pitchFamily="34" charset="0"/>
              <a:buChar char="•"/>
            </a:pPr>
            <a:r>
              <a:rPr lang="ru-RU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1994</a:t>
            </a:r>
            <a:r>
              <a:rPr lang="en-US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 </a:t>
            </a:r>
            <a:r>
              <a:rPr lang="ru-RU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ПРИН</a:t>
            </a:r>
            <a:endParaRPr lang="en-US" sz="4400" dirty="0">
              <a:latin typeface="Google Sans" panose="020B050303050204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  <a:p>
            <a:pPr marL="571500" indent="-571500">
              <a:buSzPts val="1300"/>
              <a:buFont typeface="Arial" panose="020B0604020202020204" pitchFamily="34" charset="0"/>
              <a:buChar char="•"/>
            </a:pPr>
            <a:r>
              <a:rPr lang="ru-RU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2001-2022 </a:t>
            </a:r>
            <a:r>
              <a:rPr lang="en-US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 Trimble</a:t>
            </a:r>
            <a:r>
              <a:rPr lang="ru-RU" sz="4400" dirty="0">
                <a:latin typeface="Google Sans" panose="020B050303050204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</a:t>
            </a:r>
            <a:endParaRPr lang="en-US" sz="4400" dirty="0">
              <a:latin typeface="Google Sans" panose="020B050303050204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5"/>
          <p:cNvSpPr txBox="1"/>
          <p:nvPr/>
        </p:nvSpPr>
        <p:spPr>
          <a:xfrm>
            <a:off x="533013" y="1260966"/>
            <a:ext cx="1340466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00"/>
                </a:solidFill>
                <a:latin typeface="Google Sans" panose="020B0503030502040204" pitchFamily="34" charset="0"/>
                <a:ea typeface="Open Sans"/>
                <a:cs typeface="Open Sans"/>
                <a:sym typeface="Open Sans"/>
              </a:rPr>
              <a:t>       </a:t>
            </a:r>
            <a:r>
              <a:rPr lang="ru-RU" sz="4000" b="1" dirty="0">
                <a:solidFill>
                  <a:srgbClr val="000000"/>
                </a:solidFill>
                <a:latin typeface="Google Sans" panose="020B0503030502040204" pitchFamily="34" charset="0"/>
                <a:ea typeface="Open Sans"/>
                <a:cs typeface="Open Sans"/>
                <a:sym typeface="Open Sans"/>
              </a:rPr>
              <a:t>Михаил Караванов</a:t>
            </a:r>
            <a:r>
              <a:rPr lang="en-US" sz="4000" b="1" dirty="0">
                <a:solidFill>
                  <a:srgbClr val="000000"/>
                </a:solidFill>
                <a:latin typeface="Google Sans" panose="020B0503030502040204" pitchFamily="34" charset="0"/>
                <a:ea typeface="Open Sans"/>
                <a:cs typeface="Open Sans"/>
                <a:sym typeface="Open Sans"/>
              </a:rPr>
              <a:t> </a:t>
            </a:r>
            <a:endParaRPr sz="1800" b="1" dirty="0">
              <a:latin typeface="Google Sans" panose="020B0503030502040204" pitchFamily="34" charset="0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oogle Sans" panose="020B0503030502040204" pitchFamily="34" charset="0"/>
                <a:ea typeface="Open Sans"/>
                <a:cs typeface="Open Sans"/>
                <a:sym typeface="Open Sans"/>
                <a:hlinkClick r:id="rId3"/>
              </a:rPr>
              <a:t>    M.KAPABAHOB@GMAIL.COM</a:t>
            </a:r>
            <a:endParaRPr sz="1050" dirty="0">
              <a:latin typeface="Google Sans" panose="020B0503030502040204" pitchFamily="34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247" name="Google Shape;247;p15"/>
          <p:cNvGrpSpPr/>
          <p:nvPr/>
        </p:nvGrpSpPr>
        <p:grpSpPr>
          <a:xfrm>
            <a:off x="14899125" y="8897844"/>
            <a:ext cx="3725710" cy="794089"/>
            <a:chOff x="778" y="0"/>
            <a:chExt cx="4967613" cy="1058785"/>
          </a:xfrm>
        </p:grpSpPr>
        <p:grpSp>
          <p:nvGrpSpPr>
            <p:cNvPr id="248" name="Google Shape;248;p15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249" name="Google Shape;249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5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252" name="Google Shape;252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p15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255" name="Google Shape;255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15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15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73" name="Google Shape;273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15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276" name="Google Shape;276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15"/>
            <p:cNvSpPr txBox="1"/>
            <p:nvPr/>
          </p:nvSpPr>
          <p:spPr>
            <a:xfrm>
              <a:off x="3900904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4685012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3900906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5"/>
            <p:cNvSpPr txBox="1"/>
            <p:nvPr/>
          </p:nvSpPr>
          <p:spPr>
            <a:xfrm>
              <a:off x="4685012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 descr="Изображение выглядит как внешний, трава, человек, поле&#10;&#10;Автоматически созданное описание">
            <a:extLst>
              <a:ext uri="{FF2B5EF4-FFF2-40B4-BE49-F238E27FC236}">
                <a16:creationId xmlns:a16="http://schemas.microsoft.com/office/drawing/2014/main" id="{B6EA39AB-77DF-3FEC-7990-2C1988D8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197" y="445118"/>
            <a:ext cx="4906946" cy="8273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5270982" y="297690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ГНСС (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GNSS)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3343217" y="1702576"/>
            <a:ext cx="1276341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систем (4 глобальных, 2 региональных)</a:t>
            </a:r>
            <a:endParaRPr lang="en-US" sz="4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133+ работающих спутника (50+ видимых)</a:t>
            </a:r>
            <a:endParaRPr lang="ru-RU" sz="60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8F32280-B9D8-8CF0-3A37-C74F87626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304"/>
          <a:stretch/>
        </p:blipFill>
        <p:spPr bwMode="auto">
          <a:xfrm>
            <a:off x="388244" y="3824923"/>
            <a:ext cx="17865636" cy="2779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выглядит как логотип, График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001AFA1-FFC3-6BDF-C873-E8BE9600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033" y="6684774"/>
            <a:ext cx="2496808" cy="2496808"/>
          </a:xfrm>
          <a:prstGeom prst="rect">
            <a:avLst/>
          </a:prstGeom>
        </p:spPr>
      </p:pic>
      <p:pic>
        <p:nvPicPr>
          <p:cNvPr id="7" name="Рисунок 6" descr="Изображение выглядит как логотип, символ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2E0F55C-5438-E2FF-7CE9-8A0AE0497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872" y="6856853"/>
            <a:ext cx="2143125" cy="215265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имвол, круг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22EF7FC7-84F1-7BBA-E819-5F3064A5C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826" y="6695826"/>
            <a:ext cx="2381250" cy="23812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руг, логотип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3EB7A2B3-8D1A-EDDA-8855-82F8E1DC2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8640" y="6643556"/>
            <a:ext cx="2698381" cy="2686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блема, символ, герб, нашивка&#10;&#10;Автоматически созданное описание">
            <a:extLst>
              <a:ext uri="{FF2B5EF4-FFF2-40B4-BE49-F238E27FC236}">
                <a16:creationId xmlns:a16="http://schemas.microsoft.com/office/drawing/2014/main" id="{207C6E19-08AC-23FC-DD33-FA3AE724A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95" y="6881177"/>
            <a:ext cx="2771775" cy="254317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Торговая марка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CB95A437-0A63-C15D-1DAE-F88FC23C3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8094" y="6672161"/>
            <a:ext cx="2578154" cy="2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41;p18">
            <a:extLst>
              <a:ext uri="{FF2B5EF4-FFF2-40B4-BE49-F238E27FC236}">
                <a16:creationId xmlns:a16="http://schemas.microsoft.com/office/drawing/2014/main" id="{D87A12CD-317E-CB3C-4090-67909C2286A4}"/>
              </a:ext>
            </a:extLst>
          </p:cNvPr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" name="Google Shape;442;p18">
              <a:extLst>
                <a:ext uri="{FF2B5EF4-FFF2-40B4-BE49-F238E27FC236}">
                  <a16:creationId xmlns:a16="http://schemas.microsoft.com/office/drawing/2014/main" id="{12F19DEE-4B31-F352-3F88-B3A0C5E9EF36}"/>
                </a:ext>
              </a:extLst>
            </p:cNvPr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Google Shape;443;p18">
              <a:extLst>
                <a:ext uri="{FF2B5EF4-FFF2-40B4-BE49-F238E27FC236}">
                  <a16:creationId xmlns:a16="http://schemas.microsoft.com/office/drawing/2014/main" id="{2271503F-2550-F9C1-20EB-BCB462515118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4516681" y="199207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ГНСС (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GNSS)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CE4D3D9-2668-613F-49B6-A6370A1FB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16016"/>
              </p:ext>
            </p:extLst>
          </p:nvPr>
        </p:nvGraphicFramePr>
        <p:xfrm>
          <a:off x="724902" y="1580725"/>
          <a:ext cx="3962845" cy="7437264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1771455">
                  <a:extLst>
                    <a:ext uri="{9D8B030D-6E8A-4147-A177-3AD203B41FA5}">
                      <a16:colId xmlns:a16="http://schemas.microsoft.com/office/drawing/2014/main" val="1801881410"/>
                    </a:ext>
                  </a:extLst>
                </a:gridCol>
                <a:gridCol w="2191390">
                  <a:extLst>
                    <a:ext uri="{9D8B030D-6E8A-4147-A177-3AD203B41FA5}">
                      <a16:colId xmlns:a16="http://schemas.microsoft.com/office/drawing/2014/main" val="1477026165"/>
                    </a:ext>
                  </a:extLst>
                </a:gridCol>
              </a:tblGrid>
              <a:tr h="1082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Google Sans" panose="020B0503030502040204" pitchFamily="34" charset="0"/>
                        </a:rPr>
                        <a:t>      Год</a:t>
                      </a:r>
                      <a:endParaRPr lang="ru-RU" sz="2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Google Sans" panose="020B0503030502040204" pitchFamily="34" charset="0"/>
                        </a:rPr>
                        <a:t>Запущено ИСЗ</a:t>
                      </a:r>
                      <a:r>
                        <a:rPr lang="en-US" sz="2000" b="1" dirty="0">
                          <a:effectLst/>
                          <a:latin typeface="Google Sans" panose="020B0503030502040204" pitchFamily="34" charset="0"/>
                        </a:rPr>
                        <a:t>/</a:t>
                      </a:r>
                      <a:endParaRPr lang="ru-RU" sz="2000" b="1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Google Sans" panose="020B0503030502040204" pitchFamily="34" charset="0"/>
                        </a:rPr>
                        <a:t>Активировано</a:t>
                      </a:r>
                      <a:endParaRPr lang="ru-RU" sz="2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045180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2023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  <a:latin typeface="Google Sans" panose="020B0503030502040204" pitchFamily="34" charset="0"/>
                        </a:rPr>
                        <a:t>3 / 1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94845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2022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7 / 5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254630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2021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Google Sans" panose="020B0503030502040204" pitchFamily="34" charset="0"/>
                        </a:rPr>
                        <a:t> / 1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88444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2020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473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2019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12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52684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2018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Google Sans" panose="020B0503030502040204" pitchFamily="34" charset="0"/>
                        </a:rPr>
                        <a:t>26</a:t>
                      </a:r>
                      <a:endParaRPr lang="ru-RU" sz="28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97491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2017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10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47011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2016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15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80102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2015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17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25993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2014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12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28924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2013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52098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2012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12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02267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2011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9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0261"/>
                  </a:ext>
                </a:extLst>
              </a:tr>
              <a:tr h="45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Google Sans" panose="020B0503030502040204" pitchFamily="34" charset="0"/>
                        </a:rPr>
                        <a:t>2010</a:t>
                      </a:r>
                      <a:endParaRPr lang="ru-RU" sz="280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Google Sans" panose="020B0503030502040204" pitchFamily="34" charset="0"/>
                        </a:rPr>
                        <a:t>12</a:t>
                      </a:r>
                      <a:endParaRPr lang="ru-RU" sz="28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69297"/>
                  </a:ext>
                </a:extLst>
              </a:tr>
            </a:tbl>
          </a:graphicData>
        </a:graphic>
      </p:graphicFrame>
      <p:sp>
        <p:nvSpPr>
          <p:cNvPr id="2" name="Google Shape;445;p18">
            <a:extLst>
              <a:ext uri="{FF2B5EF4-FFF2-40B4-BE49-F238E27FC236}">
                <a16:creationId xmlns:a16="http://schemas.microsoft.com/office/drawing/2014/main" id="{5CD903FB-225E-FDA7-1192-66C72F62A015}"/>
              </a:ext>
            </a:extLst>
          </p:cNvPr>
          <p:cNvSpPr txBox="1"/>
          <p:nvPr/>
        </p:nvSpPr>
        <p:spPr>
          <a:xfrm>
            <a:off x="4516681" y="1120548"/>
            <a:ext cx="92546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7828" lvl="1">
              <a:lnSpc>
                <a:spcPct val="150000"/>
              </a:lnSpc>
              <a:buSzPts val="3500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Замедление роста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Sensors | Free Full-Text | Evaluation of Static Autonomous GNSS Positioning  Accuracy Using Single-, Dual-, and Tri-Frequency Smartphones in Forest  Canopy Environments">
            <a:extLst>
              <a:ext uri="{FF2B5EF4-FFF2-40B4-BE49-F238E27FC236}">
                <a16:creationId xmlns:a16="http://schemas.microsoft.com/office/drawing/2014/main" id="{8C5BBCEB-FC42-8251-F0BE-5F63C4A6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18" y="2030296"/>
            <a:ext cx="8643780" cy="56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erage number of visible satellites (15° elevation cutoff angle) of... |  Download Scientific Diagram">
            <a:extLst>
              <a:ext uri="{FF2B5EF4-FFF2-40B4-BE49-F238E27FC236}">
                <a16:creationId xmlns:a16="http://schemas.microsoft.com/office/drawing/2014/main" id="{FCCACFB8-0D03-7BDA-7124-1651288E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75" y="4666723"/>
            <a:ext cx="7769858" cy="49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585655" y="297690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ГНСС (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GNSS)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878093" y="2284112"/>
            <a:ext cx="127634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7828" lvl="1">
              <a:lnSpc>
                <a:spcPct val="150000"/>
              </a:lnSpc>
              <a:buSzPts val="3500"/>
            </a:pPr>
            <a:r>
              <a:rPr lang="ru-RU" sz="40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Множество диапазонов и частот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Navigating the L1, L2 and L5 Band Options for GNSS">
            <a:extLst>
              <a:ext uri="{FF2B5EF4-FFF2-40B4-BE49-F238E27FC236}">
                <a16:creationId xmlns:a16="http://schemas.microsoft.com/office/drawing/2014/main" id="{58123F7E-DB67-D2C7-04D2-5D6E1D826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t="10064" r="5833" b="6233"/>
          <a:stretch/>
        </p:blipFill>
        <p:spPr bwMode="auto">
          <a:xfrm>
            <a:off x="193290" y="3939009"/>
            <a:ext cx="11210127" cy="540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C27B49-063D-A07C-3300-96A4320F7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2" t="8244" r="2594"/>
          <a:stretch/>
        </p:blipFill>
        <p:spPr>
          <a:xfrm>
            <a:off x="11028201" y="2043932"/>
            <a:ext cx="7257327" cy="79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476275" y="445796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ГНСС (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GNSS)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721888" y="1597743"/>
            <a:ext cx="1276341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7828" lvl="1">
              <a:lnSpc>
                <a:spcPct val="150000"/>
              </a:lnSpc>
              <a:buSzPts val="3500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Различные сигналы и типы модуляции</a:t>
            </a: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 descr="How GNSS frequency bands for constellations work">
            <a:extLst>
              <a:ext uri="{FF2B5EF4-FFF2-40B4-BE49-F238E27FC236}">
                <a16:creationId xmlns:a16="http://schemas.microsoft.com/office/drawing/2014/main" id="{6271D8BA-E7DE-C514-F4CA-0B8A51B1A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18" y="1564537"/>
            <a:ext cx="7216143" cy="809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, снимок экрана, число, меню&#10;&#10;Автоматически созданное описание">
            <a:extLst>
              <a:ext uri="{FF2B5EF4-FFF2-40B4-BE49-F238E27FC236}">
                <a16:creationId xmlns:a16="http://schemas.microsoft.com/office/drawing/2014/main" id="{130F0FEF-E0E2-E54E-EDDF-4FA661064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8"/>
          <a:stretch/>
        </p:blipFill>
        <p:spPr bwMode="auto">
          <a:xfrm>
            <a:off x="470519" y="2907202"/>
            <a:ext cx="10216318" cy="6750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473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5270982" y="297690"/>
            <a:ext cx="92546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Статус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739511" y="3681506"/>
            <a:ext cx="1547845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количество спутников –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en-US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(32). </a:t>
            </a:r>
            <a:r>
              <a:rPr lang="ru-RU" sz="28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Некоторым более 25 лет.</a:t>
            </a: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SiSRE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 45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января 2023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запустили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06.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Шесть</a:t>
            </a:r>
            <a:r>
              <a:rPr lang="en-US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путников нового поколения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5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дополнительным гражданским сигналом </a:t>
            </a:r>
            <a:r>
              <a:rPr lang="en-US" sz="24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24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endParaRPr lang="ru-RU" sz="24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3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повышенной мощностью и помехозащищенностью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Следующие </a:t>
            </a:r>
            <a:r>
              <a:rPr lang="ru-RU" sz="36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четыре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GPS-III (SV07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/08/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уже ожидают запуска</a:t>
            </a: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эмблема, символ, герб, нашивка&#10;&#10;Автоматически созданное описание">
            <a:extLst>
              <a:ext uri="{FF2B5EF4-FFF2-40B4-BE49-F238E27FC236}">
                <a16:creationId xmlns:a16="http://schemas.microsoft.com/office/drawing/2014/main" id="{58DBA760-90D4-27BE-96FE-5E96A1E9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078" y="411097"/>
            <a:ext cx="2771775" cy="254317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57B819-F1F8-1D19-E853-3E9EA6B82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80168"/>
              </p:ext>
            </p:extLst>
          </p:nvPr>
        </p:nvGraphicFramePr>
        <p:xfrm>
          <a:off x="4299490" y="1825245"/>
          <a:ext cx="8108572" cy="1713700"/>
        </p:xfrm>
        <a:graphic>
          <a:graphicData uri="http://schemas.openxmlformats.org/drawingml/2006/table">
            <a:tbl>
              <a:tblPr firstRow="1" firstCol="1" bandRow="1">
                <a:tableStyleId>{61767E57-3AF3-4AAB-B786-035AE5C2DC87}</a:tableStyleId>
              </a:tblPr>
              <a:tblGrid>
                <a:gridCol w="2124525">
                  <a:extLst>
                    <a:ext uri="{9D8B030D-6E8A-4147-A177-3AD203B41FA5}">
                      <a16:colId xmlns:a16="http://schemas.microsoft.com/office/drawing/2014/main" val="1818814990"/>
                    </a:ext>
                  </a:extLst>
                </a:gridCol>
                <a:gridCol w="2145002">
                  <a:extLst>
                    <a:ext uri="{9D8B030D-6E8A-4147-A177-3AD203B41FA5}">
                      <a16:colId xmlns:a16="http://schemas.microsoft.com/office/drawing/2014/main" val="1814988281"/>
                    </a:ext>
                  </a:extLst>
                </a:gridCol>
                <a:gridCol w="1824814">
                  <a:extLst>
                    <a:ext uri="{9D8B030D-6E8A-4147-A177-3AD203B41FA5}">
                      <a16:colId xmlns:a16="http://schemas.microsoft.com/office/drawing/2014/main" val="1247660349"/>
                    </a:ext>
                  </a:extLst>
                </a:gridCol>
                <a:gridCol w="2014231">
                  <a:extLst>
                    <a:ext uri="{9D8B030D-6E8A-4147-A177-3AD203B41FA5}">
                      <a16:colId xmlns:a16="http://schemas.microsoft.com/office/drawing/2014/main" val="3762228190"/>
                    </a:ext>
                  </a:extLst>
                </a:gridCol>
              </a:tblGrid>
              <a:tr h="101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Тип ИСЗ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II-R(M)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L1/L2/L2c</a:t>
                      </a:r>
                      <a:r>
                        <a:rPr lang="ru-RU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II-F</a:t>
                      </a:r>
                      <a:endParaRPr lang="ru-RU" sz="3200" dirty="0">
                        <a:effectLst/>
                        <a:latin typeface="Google Sans" panose="020B0503030502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…</a:t>
                      </a:r>
                      <a:r>
                        <a:rPr lang="ru-RU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+</a:t>
                      </a:r>
                      <a:r>
                        <a:rPr lang="en-US" sz="2400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</a:rPr>
                        <a:t>L5)</a:t>
                      </a:r>
                      <a:endParaRPr lang="ru-RU" sz="32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III-A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  <a:sym typeface="Arial"/>
                        </a:rPr>
                        <a:t>(</a:t>
                      </a:r>
                      <a:r>
                        <a:rPr lang="en-US" sz="2400" b="0" i="0" u="none" strike="noStrike" cap="none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  <a:sym typeface="Arial"/>
                        </a:rPr>
                        <a:t>…</a:t>
                      </a:r>
                      <a:r>
                        <a:rPr lang="ru-RU" sz="2400" b="0" i="0" u="none" strike="noStrike" cap="none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  <a:sym typeface="Arial"/>
                        </a:rPr>
                        <a:t>+</a:t>
                      </a:r>
                      <a:r>
                        <a:rPr lang="en-US" sz="2400" b="0" i="0" u="none" strike="noStrike" cap="none" dirty="0">
                          <a:solidFill>
                            <a:srgbClr val="666666"/>
                          </a:solidFill>
                          <a:effectLst/>
                          <a:latin typeface="Google Sans" panose="020B0503030502040204" pitchFamily="34" charset="0"/>
                          <a:ea typeface="Calibri" panose="020F0502020204030204" pitchFamily="34" charset="0"/>
                          <a:cs typeface="OpenSans-Regular"/>
                          <a:sym typeface="Arial"/>
                        </a:rPr>
                        <a:t>L1c)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88092"/>
                  </a:ext>
                </a:extLst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Google Sans" panose="020B0503030502040204" pitchFamily="34" charset="0"/>
                        </a:rPr>
                        <a:t>MEO</a:t>
                      </a:r>
                      <a:endParaRPr lang="ru-RU" sz="4000" b="1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13(14)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12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5(</a:t>
                      </a:r>
                      <a:r>
                        <a:rPr lang="en-US" sz="3200" dirty="0">
                          <a:effectLst/>
                          <a:latin typeface="Google Sans" panose="020B0503030502040204" pitchFamily="34" charset="0"/>
                        </a:rPr>
                        <a:t>6</a:t>
                      </a:r>
                      <a:r>
                        <a:rPr lang="ru-RU" sz="3200" dirty="0">
                          <a:effectLst/>
                          <a:latin typeface="Google Sans" panose="020B0503030502040204" pitchFamily="34" charset="0"/>
                        </a:rPr>
                        <a:t>)</a:t>
                      </a:r>
                      <a:endParaRPr lang="ru-RU" sz="4000" dirty="0">
                        <a:solidFill>
                          <a:srgbClr val="666666"/>
                        </a:solidFill>
                        <a:effectLst/>
                        <a:latin typeface="Google Sans" panose="020B0503030502040204" pitchFamily="34" charset="0"/>
                        <a:ea typeface="Calibri" panose="020F0502020204030204" pitchFamily="34" charset="0"/>
                        <a:cs typeface="OpenSans-Regular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0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0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70519" y="287741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2013568" y="261339"/>
            <a:ext cx="117024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en-HK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</a:t>
            </a:r>
            <a:r>
              <a:rPr lang="en-US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7500" b="1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endParaRPr sz="7500" b="1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93F3F5EB-706F-EEC1-E774-DBF35AB4DE4E}"/>
              </a:ext>
            </a:extLst>
          </p:cNvPr>
          <p:cNvSpPr txBox="1"/>
          <p:nvPr/>
        </p:nvSpPr>
        <p:spPr>
          <a:xfrm>
            <a:off x="606413" y="2458189"/>
            <a:ext cx="17126001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Большая задержка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(7 </a:t>
            </a: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лет) с обновлением </a:t>
            </a:r>
            <a:b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оперативного управления (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OCX)</a:t>
            </a: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Ковид + Замена серверов с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IBS (Lenovo) 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</a:t>
            </a:r>
            <a:endParaRPr lang="ru-RU" sz="24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Часть возможностей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 III (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мощность на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L5</a:t>
            </a: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помехозащищенность) активны только с </a:t>
            </a:r>
            <a:r>
              <a:rPr lang="en-US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OCX</a:t>
            </a:r>
            <a:endParaRPr lang="ru-RU" sz="24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Выборочное повышение мощности конкретного спутника</a:t>
            </a: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Существующая система управляет максимально 31 спутниками</a:t>
            </a:r>
            <a:endParaRPr lang="en-US" sz="24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 завершения 2027</a:t>
            </a:r>
            <a:endParaRPr lang="en-US" sz="24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35028" lvl="1" indent="-457200">
              <a:lnSpc>
                <a:spcPct val="150000"/>
              </a:lnSpc>
              <a:buSzPts val="35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Законодатели в США недовольны ходом обновления (потери 15%), и указывают на недооценку </a:t>
            </a:r>
            <a:r>
              <a:rPr lang="en-US" sz="3600" dirty="0">
                <a:solidFill>
                  <a:srgbClr val="055E5C"/>
                </a:solidFill>
                <a:latin typeface="Google Sans" panose="020B05030305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BDS</a:t>
            </a:r>
            <a:endParaRPr lang="ru-RU" sz="36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77828" lvl="1">
              <a:lnSpc>
                <a:spcPct val="150000"/>
              </a:lnSpc>
              <a:buSzPts val="3500"/>
            </a:pPr>
            <a:endParaRPr lang="ru-RU" sz="4800" dirty="0">
              <a:solidFill>
                <a:srgbClr val="055E5C"/>
              </a:solidFill>
              <a:latin typeface="Google Sans" panose="020B05030305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Изображение выглядит как эмблема, символ, герб, нашивка&#10;&#10;Автоматически созданное описание">
            <a:extLst>
              <a:ext uri="{FF2B5EF4-FFF2-40B4-BE49-F238E27FC236}">
                <a16:creationId xmlns:a16="http://schemas.microsoft.com/office/drawing/2014/main" id="{58DBA760-90D4-27BE-96FE-5E96A1E9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078" y="411097"/>
            <a:ext cx="27717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5949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and White Minimal Geometric Newsletter Presentation">
  <a:themeElements>
    <a:clrScheme name="Office">
      <a:dk1>
        <a:srgbClr val="000000"/>
      </a:dk1>
      <a:lt1>
        <a:srgbClr val="FFFFFF"/>
      </a:lt1>
      <a:dk2>
        <a:srgbClr val="055E5C"/>
      </a:dk2>
      <a:lt2>
        <a:srgbClr val="EEECE1"/>
      </a:lt2>
      <a:accent1>
        <a:srgbClr val="055E5C"/>
      </a:accent1>
      <a:accent2>
        <a:srgbClr val="FFC000"/>
      </a:accent2>
      <a:accent3>
        <a:srgbClr val="EDECED"/>
      </a:accent3>
      <a:accent4>
        <a:srgbClr val="888888"/>
      </a:accent4>
      <a:accent5>
        <a:srgbClr val="FFC0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1567</Words>
  <Application>Microsoft Office PowerPoint</Application>
  <PresentationFormat>Произвольный</PresentationFormat>
  <Paragraphs>259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Paytone One</vt:lpstr>
      <vt:lpstr>Calibri</vt:lpstr>
      <vt:lpstr>PT Sans</vt:lpstr>
      <vt:lpstr>Google Sans Medium</vt:lpstr>
      <vt:lpstr>Open Sans</vt:lpstr>
      <vt:lpstr>Google Sans</vt:lpstr>
      <vt:lpstr>Green and White Minimal Geometric Newsletter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Караванов</dc:creator>
  <cp:lastModifiedBy>Alin Munt</cp:lastModifiedBy>
  <cp:revision>53</cp:revision>
  <dcterms:modified xsi:type="dcterms:W3CDTF">2023-08-28T15:35:44Z</dcterms:modified>
</cp:coreProperties>
</file>