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5" r:id="rId4"/>
    <p:sldId id="266" r:id="rId5"/>
    <p:sldId id="267" r:id="rId6"/>
    <p:sldId id="268" r:id="rId7"/>
    <p:sldId id="262" r:id="rId8"/>
    <p:sldId id="263" r:id="rId9"/>
    <p:sldId id="269" r:id="rId10"/>
    <p:sldId id="270" r:id="rId11"/>
    <p:sldId id="271" r:id="rId12"/>
    <p:sldId id="264" r:id="rId13"/>
    <p:sldId id="261" r:id="rId14"/>
    <p:sldId id="26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0" d="100"/>
          <a:sy n="100" d="100"/>
        </p:scale>
        <p:origin x="12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Лист1!$D$6:$D$9</c:f>
              <c:numCache>
                <c:formatCode>General</c:formatCode>
                <c:ptCount val="4"/>
                <c:pt idx="0">
                  <c:v>20</c:v>
                </c:pt>
                <c:pt idx="1">
                  <c:v>30</c:v>
                </c:pt>
                <c:pt idx="2">
                  <c:v>50</c:v>
                </c:pt>
                <c:pt idx="3">
                  <c:v>80</c:v>
                </c:pt>
              </c:numCache>
            </c:numRef>
          </c:xVal>
          <c:yVal>
            <c:numRef>
              <c:f>Лист1!$E$6:$E$9</c:f>
              <c:numCache>
                <c:formatCode>General</c:formatCode>
                <c:ptCount val="4"/>
                <c:pt idx="0">
                  <c:v>650</c:v>
                </c:pt>
                <c:pt idx="1">
                  <c:v>300</c:v>
                </c:pt>
                <c:pt idx="2">
                  <c:v>90</c:v>
                </c:pt>
                <c:pt idx="3">
                  <c:v>24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8826-4AFA-BFA2-2B4275E6D1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71157152"/>
        <c:axId val="1571174432"/>
      </c:scatterChart>
      <c:valAx>
        <c:axId val="1571157152"/>
        <c:scaling>
          <c:orientation val="minMax"/>
          <c:max val="90"/>
          <c:min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Температура, °С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71174432"/>
        <c:crosses val="autoZero"/>
        <c:crossBetween val="midCat"/>
      </c:valAx>
      <c:valAx>
        <c:axId val="1571174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Segoe UI" panose="020B0502040204020203" pitchFamily="34" charset="0"/>
                    <a:ea typeface="+mn-ea"/>
                    <a:cs typeface="Segoe UI" panose="020B0502040204020203" pitchFamily="34" charset="0"/>
                  </a:defRPr>
                </a:pPr>
                <a:r>
                  <a:rPr lang="ru-RU" dirty="0">
                    <a:latin typeface="Arial" panose="020B0604020202020204" pitchFamily="34" charset="0"/>
                    <a:cs typeface="Arial" panose="020B0604020202020204" pitchFamily="34" charset="0"/>
                  </a:rPr>
                  <a:t>Вязкость, мПа*с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Segoe UI" panose="020B0502040204020203" pitchFamily="34" charset="0"/>
                  <a:ea typeface="+mn-ea"/>
                  <a:cs typeface="Segoe UI" panose="020B0502040204020203" pitchFamily="34" charset="0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pPr>
            <a:endParaRPr lang="ru-RU"/>
          </a:p>
        </c:txPr>
        <c:crossAx val="157115715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latin typeface="Segoe UI" panose="020B0502040204020203" pitchFamily="34" charset="0"/>
          <a:cs typeface="Segoe UI" panose="020B0502040204020203" pitchFamily="34" charset="0"/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E1B166-C249-62DB-12C6-9597EABFC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E61CF44-49E2-2F3F-5F5B-BF55A97AA0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E1020-2C1B-78A4-049C-53BA3D8F1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2F7235-072B-853C-2ADF-323ECB62F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F103E5-0BA8-978D-85E0-26EB2F3B1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82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404C9F-DD16-4615-8E6E-AE058318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FAC557-6D62-E9ED-E315-85BC25F8A5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21458A-DF7A-0FF3-7DDC-0C5E7A882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080132-5186-B9DA-63B4-31DAA564F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7B1EDF-19FB-BEB7-3657-43F03471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9227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1E14F9-FBA2-2634-2DDB-384ECDE8EE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E956B2-9292-62DB-407A-4D6866E501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EB8FAA3-E473-14AC-0AD7-AB5A5BDB7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63D60B-60D8-17D8-CE3E-95072B1C5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65A90D-E0F4-A534-36CC-51C831FF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652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AE19E2-1AD3-1F38-04B9-0D2DE3510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ADE5DE-8404-0BE4-95FE-A06D873AA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BC80A6-6916-7B7E-B9D7-CA6C26E40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9BC98-CF0B-9698-314A-AEDB3852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007BAA-6085-DCF9-810C-BA8136F4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801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24F4B5-EAD1-BD93-F66C-A2AADF1C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03690A-1065-9328-8A5F-E604CD2BF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58B20D-5BBB-333F-3C5A-DA0181F81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D4AFD2-6D67-394C-EF14-46ED64E44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CD4636-17BF-CDCD-94CF-CA6A25BE3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833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AAECA6-0C36-F8FB-0229-2D3199D5F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22EDE0-84E3-2032-37B4-B779081D7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42A30B4-DD54-CC41-D883-52A17D9844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39E96E-F1DC-CDA8-44E1-89F3B99E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6B45985-758D-8A1A-757D-A5C9D3E1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081EB7-EE70-9F1D-ADA2-B9F43C062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79784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E0A39B-BA43-089E-16E2-6D17758ED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B3E554F-7C5D-CB5D-973A-64F4126780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FE21FB-8E6A-E990-533B-84C86D46F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B445EA2-64F2-565D-1BA1-A115866883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AC0B5F4-91F1-BDDA-B8C7-930AC577F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1A1298D-69A8-1A97-56A4-A25F9DAE1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5ABF09-4FDF-4150-9226-87C40E882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68DEFB1-6592-1676-2F9D-F7302D1CD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8597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CEFA6C-382A-7E69-84DE-B10060001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0B6D90E-5C12-0DA9-3BC9-B30ED5672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B6B3BA-6100-0092-6178-E8FC00F05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C06722A-0415-22DB-9D52-CF174196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623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D129AA3-0B0C-5C70-9933-AFB099B4B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4E4672B-E88E-D601-3A98-7BDF6B837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3F71E01-52E6-76D9-B8DE-A5B3A4BB6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812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B608BF-4266-AB9D-E17B-348F49930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FD5CA0-5825-B83D-03C7-EC4C39DA60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2497340-BCF2-60C8-8B2E-683B844073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8A2AEC-DECA-75AF-4FDA-195B332C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55F6ED3-6BC7-9662-0FAA-579DCCE5A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6E8731-9661-98A7-C69A-0A3FDD4A6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078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0DF19-9090-1B2C-7384-9C63EA31D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AA22118-D2D3-F573-563D-5DD38AFDBF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7F8E56-DE56-FE4D-8ECC-90F0DFFF7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5080B5E-B344-18BE-8108-6812EF879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499C7A-4D9D-4970-4606-C44557D6D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FFD14F-3A7B-3121-59F9-E402943B3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660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457C2A-8FBD-EB86-0508-00FA137BD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13332F9-1B35-982A-55E4-FDA4C3B42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0C6647-B4FC-4E93-2B91-19954C9AF4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B9CE00-BC5B-460E-B949-E1226FE5E616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317C2-DA34-E2E3-4019-F2F8753A6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2F4149-CFEC-CD69-C79F-A61D9A5472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A8D8E1-5384-41BF-A6BF-D0E36CF1091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25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текст, снимок экрана, Шрифт, дизайн&#10;&#10;Автоматически созданное описание">
            <a:extLst>
              <a:ext uri="{FF2B5EF4-FFF2-40B4-BE49-F238E27FC236}">
                <a16:creationId xmlns:a16="http://schemas.microsoft.com/office/drawing/2014/main" id="{3BA04B48-0279-468F-F637-A5CC162DA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3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3F231-3F9C-36A5-D254-5216C71E5F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350" y="1041400"/>
            <a:ext cx="9639300" cy="2387600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Arial" panose="020B0604020202020204" pitchFamily="34" charset="0"/>
                <a:cs typeface="Arial" panose="020B0604020202020204" pitchFamily="34" charset="0"/>
              </a:rPr>
              <a:t>ПРИМЕР РЕШЕНИЯ ПРИКЛАДНЫХ ЗАДАЧ, ПО ДОБЫЧИ ВЫСОКОВЯЗКОЙ НЕФТИ В ПУСТЫННЫХ РЕГИОНАХ ЗАПАДНОГО КАЗАХСТАНА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D8B6624-D6BC-D546-AC49-75D509E1B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197475"/>
            <a:ext cx="9144000" cy="1655762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А.Ф. ШАГЕЕВ, С.А. ДОЛГИХ, 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К.Р. КАСАБУЛАТОВА, В.А. КОТЕЛЬНИКОВА</a:t>
            </a:r>
          </a:p>
        </p:txBody>
      </p:sp>
    </p:spTree>
    <p:extLst>
      <p:ext uri="{BB962C8B-B14F-4D97-AF65-F5344CB8AC3E}">
        <p14:creationId xmlns:p14="http://schemas.microsoft.com/office/powerpoint/2010/main" val="2522292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 descr="Изображение выглядит как автокомпонент, ротор, земля, на открытом воздухе&#10;&#10;Автоматически созданное описание">
            <a:extLst>
              <a:ext uri="{FF2B5EF4-FFF2-40B4-BE49-F238E27FC236}">
                <a16:creationId xmlns:a16="http://schemas.microsoft.com/office/drawing/2014/main" id="{482EA00C-1D05-1B36-426D-13D8F2DBA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8" b="515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09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Объект 3" descr="Изображение выглядит как на открытом воздухе, одежда, человек, небо&#10;&#10;Автоматически созданное описание">
            <a:extLst>
              <a:ext uri="{FF2B5EF4-FFF2-40B4-BE49-F238E27FC236}">
                <a16:creationId xmlns:a16="http://schemas.microsoft.com/office/drawing/2014/main" id="{37CF2890-B758-CDFF-E150-68D8AD1D2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b="127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39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текст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BA276404-4C2F-C701-36B8-ACCA9CFB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D566-AD1E-2B29-5B91-E703269E1F6D}"/>
              </a:ext>
            </a:extLst>
          </p:cNvPr>
          <p:cNvSpPr txBox="1"/>
          <p:nvPr/>
        </p:nvSpPr>
        <p:spPr>
          <a:xfrm>
            <a:off x="1847849" y="1229574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Segoe UI Emoji" panose="020B0502040204020203" pitchFamily="34" charset="0"/>
                <a:cs typeface="Arial" panose="020B0604020202020204" pitchFamily="34" charset="0"/>
              </a:rPr>
              <a:t>ОПЫТ ПРИМЕНЕНИЯ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F3395EB-CAD8-7FF5-F8B2-DEEB2C3595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375" y="2565336"/>
            <a:ext cx="5187725" cy="3890794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CDC72EA-CBD5-FBE5-3D84-5A84D894B4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00" y="522726"/>
            <a:ext cx="5090650" cy="35646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818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текст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BA276404-4C2F-C701-36B8-ACCA9CFB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D566-AD1E-2B29-5B91-E703269E1F6D}"/>
              </a:ext>
            </a:extLst>
          </p:cNvPr>
          <p:cNvSpPr txBox="1"/>
          <p:nvPr/>
        </p:nvSpPr>
        <p:spPr>
          <a:xfrm>
            <a:off x="1415727" y="405812"/>
            <a:ext cx="6480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ea typeface="Segoe UI Emoji" panose="020B0502040204020203" pitchFamily="34" charset="0"/>
                <a:cs typeface="Arial" panose="020B0604020202020204" pitchFamily="34" charset="0"/>
              </a:rPr>
              <a:t>ПАРАМЕТРЫ НЕФТИ</a:t>
            </a:r>
          </a:p>
        </p:txBody>
      </p:sp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53F39364-C587-D3CA-064C-6306C71989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7225986"/>
              </p:ext>
            </p:extLst>
          </p:nvPr>
        </p:nvGraphicFramePr>
        <p:xfrm>
          <a:off x="1553239" y="972958"/>
          <a:ext cx="6628736" cy="45338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314368">
                  <a:extLst>
                    <a:ext uri="{9D8B030D-6E8A-4147-A177-3AD203B41FA5}">
                      <a16:colId xmlns:a16="http://schemas.microsoft.com/office/drawing/2014/main" val="3942376780"/>
                    </a:ext>
                  </a:extLst>
                </a:gridCol>
                <a:gridCol w="3314368">
                  <a:extLst>
                    <a:ext uri="{9D8B030D-6E8A-4147-A177-3AD203B41FA5}">
                      <a16:colId xmlns:a16="http://schemas.microsoft.com/office/drawing/2014/main" val="3038551324"/>
                    </a:ext>
                  </a:extLst>
                </a:gridCol>
              </a:tblGrid>
              <a:tr h="240026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Вязкость (при 20°С)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 мПа*с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081860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Плотность в поверхностных условиях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0.913 т/м</a:t>
                      </a:r>
                      <a:r>
                        <a:rPr lang="ru-RU" sz="140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671218915"/>
                  </a:ext>
                </a:extLst>
              </a:tr>
            </a:tbl>
          </a:graphicData>
        </a:graphic>
      </p:graphicFrame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D0630284-190C-0D8A-8E50-73F65D8C91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9534815"/>
              </p:ext>
            </p:extLst>
          </p:nvPr>
        </p:nvGraphicFramePr>
        <p:xfrm>
          <a:off x="1553239" y="1624157"/>
          <a:ext cx="9714836" cy="4709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76407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дизайн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FF7B9C82-22D0-08CE-9352-70BBD1103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150"/>
            <a:ext cx="1219835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3F231-3F9C-36A5-D254-5216C71E5F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617516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текст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BA276404-4C2F-C701-36B8-ACCA9CFB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D566-AD1E-2B29-5B91-E703269E1F6D}"/>
              </a:ext>
            </a:extLst>
          </p:cNvPr>
          <p:cNvSpPr txBox="1"/>
          <p:nvPr/>
        </p:nvSpPr>
        <p:spPr>
          <a:xfrm>
            <a:off x="1441127" y="435957"/>
            <a:ext cx="6480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ea typeface="Segoe UI Emoji" panose="020B0502040204020203" pitchFamily="34" charset="0"/>
                <a:cs typeface="Arial" panose="020B0604020202020204" pitchFamily="34" charset="0"/>
              </a:rPr>
              <a:t>МЕСТОРОЖДЕНИЕ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F8C9242-C6AF-A49B-AC6C-E0A08916A5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5" t="40539" r="45788" b="9400"/>
          <a:stretch/>
        </p:blipFill>
        <p:spPr>
          <a:xfrm>
            <a:off x="2876226" y="907411"/>
            <a:ext cx="6915473" cy="550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963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6B661-C3D8-BF8D-D733-CCF9A57C4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Изображение выглядит как небо, на открытом воздухе, трава, земля&#10;&#10;Автоматически созданное описание">
            <a:extLst>
              <a:ext uri="{FF2B5EF4-FFF2-40B4-BE49-F238E27FC236}">
                <a16:creationId xmlns:a16="http://schemas.microsoft.com/office/drawing/2014/main" id="{860858FC-310E-47DF-6D38-9D0E00F7C1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74529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Объект 6" descr="Изображение выглядит как небо, на открытом воздухе, земля, колесо&#10;&#10;Автоматически созданное описание">
            <a:extLst>
              <a:ext uri="{FF2B5EF4-FFF2-40B4-BE49-F238E27FC236}">
                <a16:creationId xmlns:a16="http://schemas.microsoft.com/office/drawing/2014/main" id="{E469E748-44D4-66A6-CFCE-92C8ACA41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6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Объект 4" descr="Изображение выглядит как небо, ночь, на открытом воздухе, бетономешалка&#10;&#10;Автоматически созданное описание">
            <a:extLst>
              <a:ext uri="{FF2B5EF4-FFF2-40B4-BE49-F238E27FC236}">
                <a16:creationId xmlns:a16="http://schemas.microsoft.com/office/drawing/2014/main" id="{992341BA-8E36-94F3-F728-1812C12E5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943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Объект 5" descr="Изображение выглядит как труба, солдат, оружие, армия&#10;&#10;Автоматически созданное описание">
            <a:extLst>
              <a:ext uri="{FF2B5EF4-FFF2-40B4-BE49-F238E27FC236}">
                <a16:creationId xmlns:a16="http://schemas.microsoft.com/office/drawing/2014/main" id="{448AEC1F-5B05-3888-298E-91570E21A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7" b="1917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12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текст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BA276404-4C2F-C701-36B8-ACCA9CFB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D566-AD1E-2B29-5B91-E703269E1F6D}"/>
              </a:ext>
            </a:extLst>
          </p:cNvPr>
          <p:cNvSpPr txBox="1"/>
          <p:nvPr/>
        </p:nvSpPr>
        <p:spPr>
          <a:xfrm>
            <a:off x="1781174" y="1226532"/>
            <a:ext cx="648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anose="020B0604020202020204" pitchFamily="34" charset="0"/>
                <a:ea typeface="Segoe UI Emoji" panose="020B0502040204020203" pitchFamily="34" charset="0"/>
                <a:cs typeface="Arial" panose="020B0604020202020204" pitchFamily="34" charset="0"/>
              </a:rPr>
              <a:t>ТТН УСТРОЙСТВО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AF591-C0F3-E601-B431-97AEB565D362}"/>
                  </a:ext>
                </a:extLst>
              </p:cNvPr>
              <p:cNvSpPr txBox="1"/>
              <p:nvPr/>
            </p:nvSpPr>
            <p:spPr>
              <a:xfrm>
                <a:off x="1781174" y="2719162"/>
                <a:ext cx="6715125" cy="12051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sz="2800" b="1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𝑪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𝟔</m:t>
                        </m:r>
                      </m:sub>
                    </m:sSub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𝑵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𝟕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𝑯𝑵</m:t>
                    </m:r>
                    <m:sSup>
                      <m:sSup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𝑶</m:t>
                            </m:r>
                          </m:e>
                          <m:sub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𝟑</m:t>
                            </m:r>
                          </m:sub>
                        </m:sSub>
                      </m:e>
                      <m:sup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𝒅</m:t>
                        </m:r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,</m:t>
                        </m:r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𝟓</m:t>
                        </m:r>
                      </m:sup>
                    </m:sSup>
                    <m:sSubSup>
                      <m:sSubSup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→</m:t>
                        </m:r>
                      </m:e>
                      <m:sub>
                        <m:eqArr>
                          <m:eqArrPr>
                            <m:ctrlP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&amp;полное</m:t>
                            </m:r>
                          </m:e>
                          <m:e>
                            <m:r>
                              <a:rPr lang="ru-RU" sz="28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&amp;сгорание</m:t>
                            </m:r>
                          </m:e>
                        </m:eqArr>
                      </m:sub>
                      <m:sup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+й</m:t>
                        </m:r>
                      </m:sup>
                    </m:sSubSup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→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𝟔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𝑪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𝑵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𝟑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𝑯𝑵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𝑯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𝑶</m:t>
                    </m:r>
                    <m:r>
                      <a:rPr lang="ru-RU" sz="28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+</m:t>
                    </m:r>
                    <m:sSub>
                      <m:sSubPr>
                        <m:ctrlP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𝑶</m:t>
                        </m:r>
                      </m:e>
                      <m:sub>
                        <m:r>
                          <a:rPr lang="ru-RU" sz="28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ru-RU" sz="2800" b="1" dirty="0">
                    <a:effectLst/>
                    <a:latin typeface="Segoe UI" panose="020B0502040204020203" pitchFamily="34" charset="0"/>
                    <a:ea typeface="Times New Roman" panose="02020603050405020304" pitchFamily="18" charset="0"/>
                    <a:cs typeface="Segoe UI" panose="020B0502040204020203" pitchFamily="34" charset="0"/>
                  </a:rPr>
                  <a:t> </a:t>
                </a:r>
                <a:endParaRPr lang="ru-RU" sz="28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6FAF591-C0F3-E601-B431-97AEB565D3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1174" y="2719162"/>
                <a:ext cx="6715125" cy="12051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8909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снимок экрана, текст, рамка&#10;&#10;Автоматически созданное описание">
            <a:extLst>
              <a:ext uri="{FF2B5EF4-FFF2-40B4-BE49-F238E27FC236}">
                <a16:creationId xmlns:a16="http://schemas.microsoft.com/office/drawing/2014/main" id="{BA276404-4C2F-C701-36B8-ACCA9CFB54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CBD566-AD1E-2B29-5B91-E703269E1F6D}"/>
              </a:ext>
            </a:extLst>
          </p:cNvPr>
          <p:cNvSpPr txBox="1"/>
          <p:nvPr/>
        </p:nvSpPr>
        <p:spPr>
          <a:xfrm>
            <a:off x="1619249" y="419949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ea typeface="Segoe UI Emoji" panose="020B0502040204020203" pitchFamily="34" charset="0"/>
                <a:cs typeface="Arial" panose="020B0604020202020204" pitchFamily="34" charset="0"/>
              </a:rPr>
              <a:t>ТТН УСТРОЙСТВО</a:t>
            </a:r>
          </a:p>
        </p:txBody>
      </p:sp>
      <p:pic>
        <p:nvPicPr>
          <p:cNvPr id="2" name="Рисунок 1" descr="Изображение выглядит как зарисовка, рисунок, диаграмма, Технический чертеж&#10;&#10;Автоматически созданное описание">
            <a:extLst>
              <a:ext uri="{FF2B5EF4-FFF2-40B4-BE49-F238E27FC236}">
                <a16:creationId xmlns:a16="http://schemas.microsoft.com/office/drawing/2014/main" id="{59B5EA2E-EC3F-E335-F4E1-E45000224A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0" b="12548"/>
          <a:stretch/>
        </p:blipFill>
        <p:spPr>
          <a:xfrm>
            <a:off x="1619249" y="943169"/>
            <a:ext cx="5283663" cy="54250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зарисовка, диаграмм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AB20484F-A392-263F-127F-C4B919312F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6601" r="5901" b="7820"/>
          <a:stretch/>
        </p:blipFill>
        <p:spPr>
          <a:xfrm>
            <a:off x="7225705" y="547493"/>
            <a:ext cx="4394795" cy="5890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521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 descr="Изображение выглядит как труба, металл, ржавчина, Транспортировка по трубопроводу&#10;&#10;Автоматически созданное описание">
            <a:extLst>
              <a:ext uri="{FF2B5EF4-FFF2-40B4-BE49-F238E27FC236}">
                <a16:creationId xmlns:a16="http://schemas.microsoft.com/office/drawing/2014/main" id="{397501BA-A4AB-34C9-30FC-FC92DC984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898407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102</Words>
  <Application>Microsoft Office PowerPoint</Application>
  <PresentationFormat>Широкоэкранный</PresentationFormat>
  <Paragraphs>16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Segoe UI</vt:lpstr>
      <vt:lpstr>Тема Office</vt:lpstr>
      <vt:lpstr>ПРИМЕР РЕШЕНИЯ ПРИКЛАДНЫХ ЗАДАЧ, ПО ДОБЫЧИ ВЫСОКОВЯЗКОЙ НЕФТИ В ПУСТЫННЫХ РЕГИОНАХ ЗАПАДНОГО КАЗАХСТАНА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РЕШЕНИЯ ПРИКЛАДНЫХ ЗАДАЧ, ПО ДОБЫЧИ ВЫСОКОВЯЗКОЙ НЕФТИ В ПУСТЫННЫХ РЕГИОНАХ ЗАПАДНОГО КАЗАХСТАНА</dc:title>
  <dc:creator>kkass</dc:creator>
  <cp:lastModifiedBy>Карина Касабулатова</cp:lastModifiedBy>
  <cp:revision>1</cp:revision>
  <dcterms:created xsi:type="dcterms:W3CDTF">2023-08-23T14:14:12Z</dcterms:created>
  <dcterms:modified xsi:type="dcterms:W3CDTF">2023-08-23T14:53:16Z</dcterms:modified>
</cp:coreProperties>
</file>