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3" r:id="rId5"/>
    <p:sldId id="260" r:id="rId6"/>
    <p:sldId id="264" r:id="rId7"/>
    <p:sldId id="261" r:id="rId8"/>
    <p:sldId id="265" r:id="rId9"/>
    <p:sldId id="266" r:id="rId10"/>
    <p:sldId id="262" r:id="rId11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0B2A-5C51-4A2E-B63A-25267AD196D7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D5F2-16C5-4076-9922-CE0923ABE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368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0B2A-5C51-4A2E-B63A-25267AD196D7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D5F2-16C5-4076-9922-CE0923ABE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625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0B2A-5C51-4A2E-B63A-25267AD196D7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D5F2-16C5-4076-9922-CE0923ABE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047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0B2A-5C51-4A2E-B63A-25267AD196D7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D5F2-16C5-4076-9922-CE0923ABE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3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0B2A-5C51-4A2E-B63A-25267AD196D7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D5F2-16C5-4076-9922-CE0923ABE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301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0B2A-5C51-4A2E-B63A-25267AD196D7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D5F2-16C5-4076-9922-CE0923ABE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73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0B2A-5C51-4A2E-B63A-25267AD196D7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D5F2-16C5-4076-9922-CE0923ABE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24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0B2A-5C51-4A2E-B63A-25267AD196D7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D5F2-16C5-4076-9922-CE0923ABE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966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0B2A-5C51-4A2E-B63A-25267AD196D7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D5F2-16C5-4076-9922-CE0923ABE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69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0B2A-5C51-4A2E-B63A-25267AD196D7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D5F2-16C5-4076-9922-CE0923ABE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521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0B2A-5C51-4A2E-B63A-25267AD196D7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D5F2-16C5-4076-9922-CE0923ABE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38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20B2A-5C51-4A2E-B63A-25267AD196D7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3D5F2-16C5-4076-9922-CE0923ABE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532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8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884948" y="1185841"/>
            <a:ext cx="9494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геоинформационная система в управлении регионом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E2CF36-5B41-4E18-BDB3-2BCC27BFA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63" y="5034200"/>
            <a:ext cx="566078" cy="59183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250968" y="5034200"/>
            <a:ext cx="63148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учреждение Рязанской области</a:t>
            </a:r>
          </a:p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государственной кадастровой оценки»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536163" y="4858032"/>
            <a:ext cx="81642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object 8"/>
          <p:cNvGrpSpPr>
            <a:grpSpLocks noChangeAspect="1"/>
          </p:cNvGrpSpPr>
          <p:nvPr/>
        </p:nvGrpSpPr>
        <p:grpSpPr>
          <a:xfrm>
            <a:off x="-21" y="9234"/>
            <a:ext cx="2921517" cy="2055253"/>
            <a:chOff x="0" y="12347"/>
            <a:chExt cx="1621155" cy="1140460"/>
          </a:xfrm>
        </p:grpSpPr>
        <p:pic>
          <p:nvPicPr>
            <p:cNvPr id="45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23687"/>
              <a:ext cx="900324" cy="241953"/>
            </a:xfrm>
            <a:prstGeom prst="rect">
              <a:avLst/>
            </a:prstGeom>
          </p:spPr>
        </p:pic>
        <p:pic>
          <p:nvPicPr>
            <p:cNvPr id="46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68018"/>
              <a:ext cx="1260424" cy="241953"/>
            </a:xfrm>
            <a:prstGeom prst="rect">
              <a:avLst/>
            </a:prstGeom>
          </p:spPr>
        </p:pic>
        <p:pic>
          <p:nvPicPr>
            <p:cNvPr id="47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779351"/>
              <a:ext cx="540216" cy="240433"/>
            </a:xfrm>
            <a:prstGeom prst="rect">
              <a:avLst/>
            </a:prstGeom>
          </p:spPr>
        </p:pic>
        <p:pic>
          <p:nvPicPr>
            <p:cNvPr id="48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8315" y="12347"/>
              <a:ext cx="1442220" cy="241959"/>
            </a:xfrm>
            <a:prstGeom prst="rect">
              <a:avLst/>
            </a:prstGeom>
          </p:spPr>
        </p:pic>
        <p:pic>
          <p:nvPicPr>
            <p:cNvPr id="49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033548"/>
              <a:ext cx="179769" cy="118773"/>
            </a:xfrm>
            <a:prstGeom prst="rect">
              <a:avLst/>
            </a:prstGeom>
          </p:spPr>
        </p:pic>
        <p:pic>
          <p:nvPicPr>
            <p:cNvPr id="50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064"/>
              <a:ext cx="181227" cy="240060"/>
            </a:xfrm>
            <a:prstGeom prst="rect">
              <a:avLst/>
            </a:prstGeom>
          </p:spPr>
        </p:pic>
      </p:grpSp>
      <p:grpSp>
        <p:nvGrpSpPr>
          <p:cNvPr id="51" name="object 2"/>
          <p:cNvGrpSpPr>
            <a:grpSpLocks noChangeAspect="1"/>
          </p:cNvGrpSpPr>
          <p:nvPr/>
        </p:nvGrpSpPr>
        <p:grpSpPr>
          <a:xfrm>
            <a:off x="7670573" y="3676635"/>
            <a:ext cx="4500376" cy="3166614"/>
            <a:chOff x="4546086" y="2226671"/>
            <a:chExt cx="2341880" cy="1647825"/>
          </a:xfrm>
        </p:grpSpPr>
        <p:pic>
          <p:nvPicPr>
            <p:cNvPr id="52" name="object 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86843" y="2613354"/>
              <a:ext cx="900755" cy="241952"/>
            </a:xfrm>
            <a:prstGeom prst="rect">
              <a:avLst/>
            </a:prstGeom>
          </p:spPr>
        </p:pic>
        <p:pic>
          <p:nvPicPr>
            <p:cNvPr id="53" name="object 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26738" y="2869021"/>
              <a:ext cx="1260859" cy="241955"/>
            </a:xfrm>
            <a:prstGeom prst="rect">
              <a:avLst/>
            </a:prstGeom>
          </p:spPr>
        </p:pic>
        <p:pic>
          <p:nvPicPr>
            <p:cNvPr id="54" name="object 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46948" y="2359212"/>
              <a:ext cx="540650" cy="240429"/>
            </a:xfrm>
            <a:prstGeom prst="rect">
              <a:avLst/>
            </a:prstGeom>
          </p:spPr>
        </p:pic>
        <p:pic>
          <p:nvPicPr>
            <p:cNvPr id="55" name="object 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46086" y="3122869"/>
              <a:ext cx="2341511" cy="751172"/>
            </a:xfrm>
            <a:prstGeom prst="rect">
              <a:avLst/>
            </a:prstGeom>
          </p:spPr>
        </p:pic>
        <p:pic>
          <p:nvPicPr>
            <p:cNvPr id="56" name="object 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07396" y="2226671"/>
              <a:ext cx="180201" cy="11877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B321104-880B-2DF4-AAE2-A9319481EE14}"/>
              </a:ext>
            </a:extLst>
          </p:cNvPr>
          <p:cNvSpPr txBox="1"/>
          <p:nvPr/>
        </p:nvSpPr>
        <p:spPr>
          <a:xfrm>
            <a:off x="5670322" y="4340346"/>
            <a:ext cx="4806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Тишина Оксана Анатольевна</a:t>
            </a:r>
          </a:p>
        </p:txBody>
      </p:sp>
    </p:spTree>
    <p:extLst>
      <p:ext uri="{BB962C8B-B14F-4D97-AF65-F5344CB8AC3E}">
        <p14:creationId xmlns:p14="http://schemas.microsoft.com/office/powerpoint/2010/main" val="3788585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2"/>
          <p:cNvGrpSpPr>
            <a:grpSpLocks noChangeAspect="1"/>
          </p:cNvGrpSpPr>
          <p:nvPr/>
        </p:nvGrpSpPr>
        <p:grpSpPr>
          <a:xfrm>
            <a:off x="1271996" y="-8562"/>
            <a:ext cx="10920004" cy="6855391"/>
            <a:chOff x="722885" y="2996"/>
            <a:chExt cx="6189345" cy="3885565"/>
          </a:xfrm>
        </p:grpSpPr>
        <p:pic>
          <p:nvPicPr>
            <p:cNvPr id="12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2211" y="2996"/>
              <a:ext cx="5809597" cy="3885002"/>
            </a:xfrm>
            <a:prstGeom prst="rect">
              <a:avLst/>
            </a:prstGeom>
          </p:spPr>
        </p:pic>
        <p:pic>
          <p:nvPicPr>
            <p:cNvPr id="15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8888" y="2437208"/>
              <a:ext cx="1632920" cy="1450790"/>
            </a:xfrm>
            <a:prstGeom prst="rect">
              <a:avLst/>
            </a:prstGeom>
          </p:spPr>
        </p:pic>
        <p:pic>
          <p:nvPicPr>
            <p:cNvPr id="16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2885" y="3565732"/>
              <a:ext cx="4580785" cy="322266"/>
            </a:xfrm>
            <a:prstGeom prst="rect">
              <a:avLst/>
            </a:prstGeom>
          </p:spPr>
        </p:pic>
      </p:grpSp>
      <p:grpSp>
        <p:nvGrpSpPr>
          <p:cNvPr id="17" name="object 6"/>
          <p:cNvGrpSpPr>
            <a:grpSpLocks noChangeAspect="1"/>
          </p:cNvGrpSpPr>
          <p:nvPr/>
        </p:nvGrpSpPr>
        <p:grpSpPr>
          <a:xfrm>
            <a:off x="0" y="6567974"/>
            <a:ext cx="1276097" cy="277862"/>
            <a:chOff x="0" y="3731010"/>
            <a:chExt cx="723265" cy="157480"/>
          </a:xfrm>
        </p:grpSpPr>
        <p:pic>
          <p:nvPicPr>
            <p:cNvPr id="18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731010"/>
              <a:ext cx="482183" cy="156989"/>
            </a:xfrm>
            <a:prstGeom prst="rect">
              <a:avLst/>
            </a:prstGeom>
          </p:spPr>
        </p:pic>
        <p:pic>
          <p:nvPicPr>
            <p:cNvPr id="19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1726" y="3731025"/>
              <a:ext cx="241164" cy="156974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2365465" y="2672681"/>
            <a:ext cx="88168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42706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082" y="1706013"/>
            <a:ext cx="5032398" cy="4493932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5758962" y="512780"/>
            <a:ext cx="6302410" cy="1039955"/>
          </a:xfrm>
          <a:prstGeom prst="roundRect">
            <a:avLst>
              <a:gd name="adj" fmla="val 5046"/>
            </a:avLst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ВЛАДЕЛЕЦ РЕГИОНАЛЬНОЙ ГЕОИНФОРМАЦИОННОЙ СИСТЕМЫ РЯЗАНСКОЙ ОБЛАСТИ – МИНИСТЕРСТВО ЦИФРОВОГО РАЗВИТИЯ, ИНФОРМАЦИОННЫХ ТЕХНОЛОГИЙ И СВЯЗИ РЯЗАНСКОЙ ОБЛАСТИ</a:t>
            </a:r>
          </a:p>
        </p:txBody>
      </p:sp>
      <p:sp>
        <p:nvSpPr>
          <p:cNvPr id="12" name="Шеврон 11"/>
          <p:cNvSpPr/>
          <p:nvPr/>
        </p:nvSpPr>
        <p:spPr>
          <a:xfrm rot="5400000">
            <a:off x="8899161" y="2919575"/>
            <a:ext cx="747251" cy="747251"/>
          </a:xfrm>
          <a:prstGeom prst="chevron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Шеврон 21"/>
          <p:cNvSpPr/>
          <p:nvPr/>
        </p:nvSpPr>
        <p:spPr>
          <a:xfrm rot="5400000">
            <a:off x="8899161" y="3377694"/>
            <a:ext cx="747251" cy="747251"/>
          </a:xfrm>
          <a:prstGeom prst="chevron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Шеврон 22"/>
          <p:cNvSpPr/>
          <p:nvPr/>
        </p:nvSpPr>
        <p:spPr>
          <a:xfrm rot="5400000">
            <a:off x="8899162" y="3832789"/>
            <a:ext cx="747251" cy="747251"/>
          </a:xfrm>
          <a:prstGeom prst="chevron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14319" y="1725063"/>
            <a:ext cx="2123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accent2"/>
                  </a:fgClr>
                  <a:bgClr>
                    <a:schemeClr val="accent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2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7200" b="1" dirty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2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835480" y="4619696"/>
            <a:ext cx="4225890" cy="889115"/>
          </a:xfrm>
          <a:prstGeom prst="roundRect">
            <a:avLst>
              <a:gd name="adj" fmla="val 5046"/>
            </a:avLst>
          </a:prstGeom>
          <a:solidFill>
            <a:srgbClr val="FBFBFB">
              <a:alpha val="6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 Рязанской области «Центр государственной кадастровой оценки» переданы функции оператора РГИС РО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56128" y="5294081"/>
            <a:ext cx="2431634" cy="693265"/>
          </a:xfrm>
          <a:prstGeom prst="roundRect">
            <a:avLst>
              <a:gd name="adj" fmla="val 5046"/>
            </a:avLst>
          </a:prstGeom>
          <a:solidFill>
            <a:srgbClr val="FBFBFB">
              <a:alpha val="6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ЦЕНТРАЛЬНЫЕ ИСПОЛНИТЕЛЬНЫЕ ОРГАНЫ ГОСУДАРСТВЕННОЙ ВЛАСТИ</a:t>
            </a:r>
          </a:p>
        </p:txBody>
      </p:sp>
      <p:sp>
        <p:nvSpPr>
          <p:cNvPr id="27" name="Овал 26"/>
          <p:cNvSpPr/>
          <p:nvPr/>
        </p:nvSpPr>
        <p:spPr>
          <a:xfrm>
            <a:off x="357417" y="4809172"/>
            <a:ext cx="1276079" cy="890509"/>
          </a:xfrm>
          <a:prstGeom prst="ellipse">
            <a:avLst/>
          </a:prstGeom>
          <a:solidFill>
            <a:srgbClr val="FBFBFB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2Top"/>
            <a:lightRig rig="threePt" dir="t"/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" y="4296157"/>
            <a:ext cx="1600380" cy="1147443"/>
          </a:xfrm>
          <a:prstGeom prst="rect">
            <a:avLst/>
          </a:prstGeom>
        </p:spPr>
      </p:pic>
      <p:sp>
        <p:nvSpPr>
          <p:cNvPr id="29" name="Скругленный прямоугольник 28"/>
          <p:cNvSpPr/>
          <p:nvPr/>
        </p:nvSpPr>
        <p:spPr>
          <a:xfrm>
            <a:off x="179741" y="2947152"/>
            <a:ext cx="2336687" cy="728894"/>
          </a:xfrm>
          <a:prstGeom prst="roundRect">
            <a:avLst>
              <a:gd name="adj" fmla="val 5046"/>
            </a:avLst>
          </a:prstGeom>
          <a:solidFill>
            <a:srgbClr val="FBFBFB">
              <a:alpha val="6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</a:t>
            </a:r>
          </a:p>
        </p:txBody>
      </p:sp>
      <p:sp>
        <p:nvSpPr>
          <p:cNvPr id="30" name="Овал 29"/>
          <p:cNvSpPr/>
          <p:nvPr/>
        </p:nvSpPr>
        <p:spPr>
          <a:xfrm>
            <a:off x="179740" y="2474645"/>
            <a:ext cx="1147357" cy="1037542"/>
          </a:xfrm>
          <a:prstGeom prst="ellipse">
            <a:avLst/>
          </a:prstGeom>
          <a:solidFill>
            <a:srgbClr val="FBFBFB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2Top"/>
            <a:lightRig rig="threePt" dir="t"/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1" y="2136448"/>
            <a:ext cx="1223442" cy="986746"/>
          </a:xfrm>
          <a:prstGeom prst="rect">
            <a:avLst/>
          </a:prstGeom>
        </p:spPr>
      </p:pic>
      <p:sp>
        <p:nvSpPr>
          <p:cNvPr id="33" name="Скругленный прямоугольник 32"/>
          <p:cNvSpPr/>
          <p:nvPr/>
        </p:nvSpPr>
        <p:spPr>
          <a:xfrm>
            <a:off x="1570281" y="1105355"/>
            <a:ext cx="2081045" cy="602658"/>
          </a:xfrm>
          <a:prstGeom prst="roundRect">
            <a:avLst>
              <a:gd name="adj" fmla="val 5046"/>
            </a:avLst>
          </a:prstGeom>
          <a:solidFill>
            <a:srgbClr val="FBFBFB">
              <a:alpha val="6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ИСТОЧНИКИ</a:t>
            </a:r>
          </a:p>
        </p:txBody>
      </p:sp>
      <p:sp>
        <p:nvSpPr>
          <p:cNvPr id="34" name="Овал 33"/>
          <p:cNvSpPr/>
          <p:nvPr/>
        </p:nvSpPr>
        <p:spPr>
          <a:xfrm>
            <a:off x="1570280" y="561524"/>
            <a:ext cx="1173532" cy="1143457"/>
          </a:xfrm>
          <a:prstGeom prst="ellipse">
            <a:avLst/>
          </a:prstGeom>
          <a:solidFill>
            <a:srgbClr val="FBFBFB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2Top"/>
            <a:lightRig rig="threePt" dir="t"/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96" y="531644"/>
            <a:ext cx="1047099" cy="842383"/>
          </a:xfrm>
          <a:prstGeom prst="rect">
            <a:avLst/>
          </a:prstGeom>
          <a:effectLst>
            <a:outerShdw blurRad="76200" dist="25400" dir="4140000" sx="94000" sy="94000" rotWithShape="0">
              <a:prstClr val="black">
                <a:alpha val="24000"/>
              </a:prstClr>
            </a:outerShdw>
          </a:effec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5121320" y="1704981"/>
            <a:ext cx="2366408" cy="602658"/>
          </a:xfrm>
          <a:prstGeom prst="roundRect">
            <a:avLst>
              <a:gd name="adj" fmla="val 5046"/>
            </a:avLst>
          </a:prstGeom>
          <a:solidFill>
            <a:srgbClr val="FBFBFB">
              <a:alpha val="65000"/>
            </a:srgbClr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ГЕОИНФОРМАЦИОННАЯ СИСТЕМА РЯЗАНСКОЙ ОБЛАСТИ</a:t>
            </a:r>
          </a:p>
        </p:txBody>
      </p:sp>
      <p:pic>
        <p:nvPicPr>
          <p:cNvPr id="36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57714" y="128018"/>
            <a:ext cx="2434286" cy="282857"/>
          </a:xfrm>
          <a:prstGeom prst="rect">
            <a:avLst/>
          </a:prstGeom>
        </p:spPr>
      </p:pic>
      <p:pic>
        <p:nvPicPr>
          <p:cNvPr id="37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23428" y="128018"/>
            <a:ext cx="2434286" cy="282857"/>
          </a:xfrm>
          <a:prstGeom prst="rect">
            <a:avLst/>
          </a:prstGeom>
        </p:spPr>
      </p:pic>
      <p:pic>
        <p:nvPicPr>
          <p:cNvPr id="38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89142" y="128018"/>
            <a:ext cx="2434286" cy="282857"/>
          </a:xfrm>
          <a:prstGeom prst="rect">
            <a:avLst/>
          </a:prstGeom>
        </p:spPr>
      </p:pic>
      <p:pic>
        <p:nvPicPr>
          <p:cNvPr id="39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54856" y="145068"/>
            <a:ext cx="2434286" cy="282857"/>
          </a:xfrm>
          <a:prstGeom prst="rect">
            <a:avLst/>
          </a:prstGeom>
        </p:spPr>
      </p:pic>
      <p:pic>
        <p:nvPicPr>
          <p:cNvPr id="40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0" y="162118"/>
            <a:ext cx="2434286" cy="282857"/>
          </a:xfrm>
          <a:prstGeom prst="rect">
            <a:avLst/>
          </a:prstGeom>
        </p:spPr>
      </p:pic>
      <p:pic>
        <p:nvPicPr>
          <p:cNvPr id="41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57714" y="6383387"/>
            <a:ext cx="2434286" cy="282857"/>
          </a:xfrm>
          <a:prstGeom prst="rect">
            <a:avLst/>
          </a:prstGeom>
        </p:spPr>
      </p:pic>
      <p:pic>
        <p:nvPicPr>
          <p:cNvPr id="42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23428" y="6383387"/>
            <a:ext cx="2434286" cy="282857"/>
          </a:xfrm>
          <a:prstGeom prst="rect">
            <a:avLst/>
          </a:prstGeom>
        </p:spPr>
      </p:pic>
      <p:pic>
        <p:nvPicPr>
          <p:cNvPr id="43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89142" y="6383387"/>
            <a:ext cx="2434286" cy="282857"/>
          </a:xfrm>
          <a:prstGeom prst="rect">
            <a:avLst/>
          </a:prstGeom>
        </p:spPr>
      </p:pic>
      <p:pic>
        <p:nvPicPr>
          <p:cNvPr id="44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54856" y="6400437"/>
            <a:ext cx="2434286" cy="282857"/>
          </a:xfrm>
          <a:prstGeom prst="rect">
            <a:avLst/>
          </a:prstGeom>
        </p:spPr>
      </p:pic>
      <p:pic>
        <p:nvPicPr>
          <p:cNvPr id="45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0" y="6417487"/>
            <a:ext cx="2434286" cy="28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39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751" y="2536472"/>
            <a:ext cx="1547077" cy="870231"/>
          </a:xfrm>
          <a:prstGeom prst="rect">
            <a:avLst/>
          </a:prstGeom>
          <a:effectLst>
            <a:outerShdw blurRad="203200" dist="38100" dir="5400000" algn="t" rotWithShape="0">
              <a:prstClr val="black">
                <a:alpha val="24000"/>
              </a:prstClr>
            </a:outerShdw>
          </a:effectLst>
          <a:scene3d>
            <a:camera prst="isometricTopUp"/>
            <a:lightRig rig="threePt" dir="t"/>
          </a:scene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646" y="2477778"/>
            <a:ext cx="1451972" cy="738842"/>
          </a:xfrm>
          <a:prstGeom prst="rect">
            <a:avLst/>
          </a:prstGeom>
          <a:effectLst>
            <a:outerShdw blurRad="203200" dist="38100" dir="5400000" algn="t" rotWithShape="0">
              <a:prstClr val="black">
                <a:alpha val="24000"/>
              </a:prstClr>
            </a:outerShdw>
          </a:effectLst>
          <a:scene3d>
            <a:camera prst="isometricTopUp"/>
            <a:lightRig rig="threePt" dir="t"/>
          </a:scene3d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177" y="2284017"/>
            <a:ext cx="1496156" cy="759767"/>
          </a:xfrm>
          <a:prstGeom prst="rect">
            <a:avLst/>
          </a:prstGeom>
          <a:effectLst>
            <a:outerShdw blurRad="203200" dist="38100" dir="5400000" algn="t" rotWithShape="0">
              <a:prstClr val="black">
                <a:alpha val="24000"/>
              </a:prstClr>
            </a:outerShdw>
          </a:effectLst>
          <a:scene3d>
            <a:camera prst="isometricTopUp"/>
            <a:lightRig rig="threePt" dir="t"/>
          </a:scene3d>
        </p:spPr>
      </p:pic>
      <p:sp>
        <p:nvSpPr>
          <p:cNvPr id="20" name="Скругленный прямоугольник 19"/>
          <p:cNvSpPr/>
          <p:nvPr/>
        </p:nvSpPr>
        <p:spPr>
          <a:xfrm>
            <a:off x="395431" y="836464"/>
            <a:ext cx="11354797" cy="391394"/>
          </a:xfrm>
          <a:prstGeom prst="roundRect">
            <a:avLst>
              <a:gd name="adj" fmla="val 5046"/>
            </a:avLst>
          </a:prstGeom>
          <a:solidFill>
            <a:schemeClr val="bg1">
              <a:lumMod val="95000"/>
              <a:alpha val="6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РГИС РО ПРИ ПОДГОТОВКЕ К ГОСУДАРСТВЕННОЙ КАДАСТРОВОЙ ОЦЕНКЕ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35100" y="1492643"/>
            <a:ext cx="9537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ЗАНОСЯТСЯ АКТУАЛЬНЫЕ И ДОСТОВЕРНЫЕ ВЕДОМСТВЕННЫЕ ПРОСТРАНСТВЕННЫЕ ДАННЫЕ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85153" y="2378249"/>
            <a:ext cx="1942316" cy="859736"/>
          </a:xfrm>
          <a:prstGeom prst="roundRect">
            <a:avLst>
              <a:gd name="adj" fmla="val 5046"/>
            </a:avLst>
          </a:prstGeom>
          <a:solidFill>
            <a:srgbClr val="FBFBFB">
              <a:alpha val="65000"/>
            </a:srgbClr>
          </a:solidFill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ПОСТАВЩИКИ ИНФОРМАЦИИ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37" y="2459744"/>
            <a:ext cx="809825" cy="65315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995" y="2202718"/>
            <a:ext cx="1373317" cy="696672"/>
          </a:xfrm>
          <a:prstGeom prst="rect">
            <a:avLst/>
          </a:prstGeom>
          <a:effectLst>
            <a:outerShdw blurRad="203200" dist="38100" dir="5400000" algn="t" rotWithShape="0">
              <a:prstClr val="black">
                <a:alpha val="24000"/>
              </a:prstClr>
            </a:outerShdw>
          </a:effectLst>
          <a:scene3d>
            <a:camera prst="isometricTopUp"/>
            <a:lightRig rig="threePt" dir="t"/>
          </a:scene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749" y="2040140"/>
            <a:ext cx="1397611" cy="695894"/>
          </a:xfrm>
          <a:prstGeom prst="rect">
            <a:avLst/>
          </a:prstGeom>
          <a:effectLst>
            <a:outerShdw blurRad="203200" dist="38100" dir="5400000" algn="t" rotWithShape="0">
              <a:prstClr val="black">
                <a:alpha val="24000"/>
              </a:prstClr>
            </a:outerShdw>
          </a:effectLst>
          <a:scene3d>
            <a:camera prst="isometricTopUp"/>
            <a:lightRig rig="threePt" dir="t"/>
          </a:scene3d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0155" t="3329" r="10206" b="12662"/>
          <a:stretch/>
        </p:blipFill>
        <p:spPr>
          <a:xfrm>
            <a:off x="5569517" y="1932507"/>
            <a:ext cx="707578" cy="90974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602" y="2065619"/>
            <a:ext cx="738064" cy="73806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621" y="2020083"/>
            <a:ext cx="718960" cy="67666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9517" y="2805271"/>
            <a:ext cx="707576" cy="75140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87330" y="2676680"/>
            <a:ext cx="731101" cy="83315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28668" y="2679578"/>
            <a:ext cx="841824" cy="905875"/>
          </a:xfrm>
          <a:prstGeom prst="rect">
            <a:avLst/>
          </a:prstGeom>
        </p:spPr>
      </p:pic>
      <p:sp>
        <p:nvSpPr>
          <p:cNvPr id="39" name="Пятиугольник 38"/>
          <p:cNvSpPr/>
          <p:nvPr/>
        </p:nvSpPr>
        <p:spPr>
          <a:xfrm>
            <a:off x="7919896" y="2706462"/>
            <a:ext cx="479412" cy="247587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latin typeface="Circe Bold" panose="020B0602020203020203" pitchFamily="34" charset="-52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DCC9A67-323B-40FE-9B9E-DF99EAA861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66623" y="1975526"/>
            <a:ext cx="2862497" cy="1579309"/>
          </a:xfrm>
          <a:prstGeom prst="rect">
            <a:avLst/>
          </a:prstGeom>
        </p:spPr>
      </p:pic>
      <p:sp>
        <p:nvSpPr>
          <p:cNvPr id="42" name="Пятиугольник 41"/>
          <p:cNvSpPr/>
          <p:nvPr/>
        </p:nvSpPr>
        <p:spPr>
          <a:xfrm>
            <a:off x="5096610" y="2679576"/>
            <a:ext cx="479412" cy="247587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latin typeface="Circe Bold" panose="020B0602020203020203" pitchFamily="34" charset="-52"/>
            </a:endParaRPr>
          </a:p>
        </p:txBody>
      </p:sp>
      <p:sp>
        <p:nvSpPr>
          <p:cNvPr id="43" name="Пятиугольник 42"/>
          <p:cNvSpPr/>
          <p:nvPr/>
        </p:nvSpPr>
        <p:spPr>
          <a:xfrm>
            <a:off x="2830129" y="2671753"/>
            <a:ext cx="479412" cy="247587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latin typeface="Circe Bold" panose="020B0602020203020203" pitchFamily="34" charset="-52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279669" y="3587698"/>
            <a:ext cx="1299499" cy="394358"/>
          </a:xfrm>
          <a:prstGeom prst="roundRect">
            <a:avLst>
              <a:gd name="adj" fmla="val 5046"/>
            </a:avLst>
          </a:prstGeom>
          <a:solidFill>
            <a:srgbClr val="FBFBFB">
              <a:alpha val="65000"/>
            </a:srgbClr>
          </a:solidFill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РГИС РО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5096610" y="3598981"/>
            <a:ext cx="3141508" cy="480570"/>
          </a:xfrm>
          <a:prstGeom prst="roundRect">
            <a:avLst>
              <a:gd name="adj" fmla="val 5046"/>
            </a:avLst>
          </a:prstGeom>
          <a:solidFill>
            <a:srgbClr val="FBFBFB">
              <a:alpha val="65000"/>
            </a:srgbClr>
          </a:solidFill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ПРОСТРАНСТВЕННЫЕ ДАННЫЕ ЦЕНООБРАЗУЮЩИХ ФАКТОРОВ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8735739" y="3589694"/>
            <a:ext cx="2568887" cy="506034"/>
          </a:xfrm>
          <a:prstGeom prst="roundRect">
            <a:avLst>
              <a:gd name="adj" fmla="val 5046"/>
            </a:avLst>
          </a:prstGeom>
          <a:solidFill>
            <a:srgbClr val="FBFBFB">
              <a:alpha val="65000"/>
            </a:srgbClr>
          </a:solidFill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КАДАСТРОВАЯ ОЦЕНКА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395432" y="4334681"/>
            <a:ext cx="4092273" cy="59873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ГОСУДАРСТВЕННОЙ ВЛАСТИ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95431" y="5341750"/>
            <a:ext cx="4092273" cy="59873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РЕСУРСОСНАБЖАЮЩИЕ ОРГАНИЗАЦИИ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4923898" y="4342185"/>
            <a:ext cx="2285265" cy="147732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СЛОЕВ ДЛЯ КАДАСТРОВОЙ ОЦЕНКИ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7657956" y="5313893"/>
            <a:ext cx="4092273" cy="59873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АГЕНТСТВА НЕДВИЖИМОСТИ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650890" y="4344337"/>
            <a:ext cx="4092273" cy="59873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</a:t>
            </a:r>
          </a:p>
        </p:txBody>
      </p:sp>
      <p:cxnSp>
        <p:nvCxnSpPr>
          <p:cNvPr id="55" name="Прямая со стрелкой 54"/>
          <p:cNvCxnSpPr/>
          <p:nvPr/>
        </p:nvCxnSpPr>
        <p:spPr>
          <a:xfrm>
            <a:off x="4487704" y="4643702"/>
            <a:ext cx="461393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4487704" y="5609647"/>
            <a:ext cx="461393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rot="10800000">
            <a:off x="7183963" y="4643702"/>
            <a:ext cx="461393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rot="10800000">
            <a:off x="7196563" y="5607915"/>
            <a:ext cx="461393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object 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757714" y="128018"/>
            <a:ext cx="2434286" cy="282857"/>
          </a:xfrm>
          <a:prstGeom prst="rect">
            <a:avLst/>
          </a:prstGeom>
        </p:spPr>
      </p:pic>
      <p:pic>
        <p:nvPicPr>
          <p:cNvPr id="71" name="object 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323428" y="128018"/>
            <a:ext cx="2434286" cy="282857"/>
          </a:xfrm>
          <a:prstGeom prst="rect">
            <a:avLst/>
          </a:prstGeom>
        </p:spPr>
      </p:pic>
      <p:pic>
        <p:nvPicPr>
          <p:cNvPr id="72" name="object 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889142" y="128018"/>
            <a:ext cx="2434286" cy="282857"/>
          </a:xfrm>
          <a:prstGeom prst="rect">
            <a:avLst/>
          </a:prstGeom>
        </p:spPr>
      </p:pic>
      <p:pic>
        <p:nvPicPr>
          <p:cNvPr id="73" name="object 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454856" y="145068"/>
            <a:ext cx="2434286" cy="282857"/>
          </a:xfrm>
          <a:prstGeom prst="rect">
            <a:avLst/>
          </a:prstGeom>
        </p:spPr>
      </p:pic>
      <p:pic>
        <p:nvPicPr>
          <p:cNvPr id="74" name="object 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0570" y="162118"/>
            <a:ext cx="2434286" cy="282857"/>
          </a:xfrm>
          <a:prstGeom prst="rect">
            <a:avLst/>
          </a:prstGeom>
        </p:spPr>
      </p:pic>
      <p:pic>
        <p:nvPicPr>
          <p:cNvPr id="75" name="object 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757714" y="6383387"/>
            <a:ext cx="2434286" cy="282857"/>
          </a:xfrm>
          <a:prstGeom prst="rect">
            <a:avLst/>
          </a:prstGeom>
        </p:spPr>
      </p:pic>
      <p:pic>
        <p:nvPicPr>
          <p:cNvPr id="76" name="object 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323428" y="6383387"/>
            <a:ext cx="2434286" cy="282857"/>
          </a:xfrm>
          <a:prstGeom prst="rect">
            <a:avLst/>
          </a:prstGeom>
        </p:spPr>
      </p:pic>
      <p:pic>
        <p:nvPicPr>
          <p:cNvPr id="77" name="object 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889142" y="6383387"/>
            <a:ext cx="2434286" cy="282857"/>
          </a:xfrm>
          <a:prstGeom prst="rect">
            <a:avLst/>
          </a:prstGeom>
        </p:spPr>
      </p:pic>
      <p:pic>
        <p:nvPicPr>
          <p:cNvPr id="78" name="object 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454856" y="6400437"/>
            <a:ext cx="2434286" cy="282857"/>
          </a:xfrm>
          <a:prstGeom prst="rect">
            <a:avLst/>
          </a:prstGeom>
        </p:spPr>
      </p:pic>
      <p:pic>
        <p:nvPicPr>
          <p:cNvPr id="79" name="object 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0570" y="6417487"/>
            <a:ext cx="2434286" cy="28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06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29" y="2283195"/>
            <a:ext cx="6057851" cy="36839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163" y="2299017"/>
            <a:ext cx="5782574" cy="3668094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761999" y="1403639"/>
            <a:ext cx="4800600" cy="61785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ЗЕМЕЛЬНЫЕ УЧАСТКИ ДЛЯ СЕЛЬСКОХОЗЯЙСТВЕННОГО ИСПОЛЬЗОВАНИЯ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732820" y="1415977"/>
            <a:ext cx="4800600" cy="61785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ЗЕМЕЛЬНЫЕ УЧАСТКИ ВКЛЮЧЕННЫЕ В СОСТАВ ЛЕСНОГО ФОНДА</a:t>
            </a:r>
          </a:p>
        </p:txBody>
      </p:sp>
      <p:sp>
        <p:nvSpPr>
          <p:cNvPr id="19" name="Молния 18"/>
          <p:cNvSpPr/>
          <p:nvPr/>
        </p:nvSpPr>
        <p:spPr>
          <a:xfrm rot="2539465">
            <a:off x="8767106" y="3253536"/>
            <a:ext cx="489168" cy="534741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Молния 20"/>
          <p:cNvSpPr/>
          <p:nvPr/>
        </p:nvSpPr>
        <p:spPr>
          <a:xfrm rot="2539465">
            <a:off x="2917715" y="3519449"/>
            <a:ext cx="489168" cy="534741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8229" y="820217"/>
            <a:ext cx="11967508" cy="5089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РГИС РО ПРИ ОПРЕДЕЛЕНИИ КАДАСТРОВОЙ СТОИМОСТИ ЗЕМЕЛЬНЫХ УЧАСТКОВ</a:t>
            </a:r>
          </a:p>
        </p:txBody>
      </p:sp>
      <p:pic>
        <p:nvPicPr>
          <p:cNvPr id="20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57714" y="128018"/>
            <a:ext cx="2434286" cy="282857"/>
          </a:xfrm>
          <a:prstGeom prst="rect">
            <a:avLst/>
          </a:prstGeom>
        </p:spPr>
      </p:pic>
      <p:pic>
        <p:nvPicPr>
          <p:cNvPr id="22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3428" y="128018"/>
            <a:ext cx="2434286" cy="282857"/>
          </a:xfrm>
          <a:prstGeom prst="rect">
            <a:avLst/>
          </a:prstGeom>
        </p:spPr>
      </p:pic>
      <p:pic>
        <p:nvPicPr>
          <p:cNvPr id="23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9142" y="128018"/>
            <a:ext cx="2434286" cy="282857"/>
          </a:xfrm>
          <a:prstGeom prst="rect">
            <a:avLst/>
          </a:prstGeom>
        </p:spPr>
      </p:pic>
      <p:pic>
        <p:nvPicPr>
          <p:cNvPr id="24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54856" y="145068"/>
            <a:ext cx="2434286" cy="282857"/>
          </a:xfrm>
          <a:prstGeom prst="rect">
            <a:avLst/>
          </a:prstGeom>
        </p:spPr>
      </p:pic>
      <p:pic>
        <p:nvPicPr>
          <p:cNvPr id="25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0" y="162118"/>
            <a:ext cx="2434286" cy="282857"/>
          </a:xfrm>
          <a:prstGeom prst="rect">
            <a:avLst/>
          </a:prstGeom>
        </p:spPr>
      </p:pic>
      <p:pic>
        <p:nvPicPr>
          <p:cNvPr id="26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57714" y="6383387"/>
            <a:ext cx="2434286" cy="282857"/>
          </a:xfrm>
          <a:prstGeom prst="rect">
            <a:avLst/>
          </a:prstGeom>
        </p:spPr>
      </p:pic>
      <p:pic>
        <p:nvPicPr>
          <p:cNvPr id="27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3428" y="6383387"/>
            <a:ext cx="2434286" cy="282857"/>
          </a:xfrm>
          <a:prstGeom prst="rect">
            <a:avLst/>
          </a:prstGeom>
        </p:spPr>
      </p:pic>
      <p:pic>
        <p:nvPicPr>
          <p:cNvPr id="28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9142" y="6383387"/>
            <a:ext cx="2434286" cy="282857"/>
          </a:xfrm>
          <a:prstGeom prst="rect">
            <a:avLst/>
          </a:prstGeom>
        </p:spPr>
      </p:pic>
      <p:pic>
        <p:nvPicPr>
          <p:cNvPr id="29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54856" y="6400437"/>
            <a:ext cx="2434286" cy="282857"/>
          </a:xfrm>
          <a:prstGeom prst="rect">
            <a:avLst/>
          </a:prstGeom>
        </p:spPr>
      </p:pic>
      <p:pic>
        <p:nvPicPr>
          <p:cNvPr id="30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0" y="6417487"/>
            <a:ext cx="2434286" cy="28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31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1" y="1810389"/>
            <a:ext cx="5814055" cy="3869571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448574" y="1388427"/>
            <a:ext cx="5207263" cy="3823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И ХРАНЕНИЕ ИНФРОРМАЦИИ В АИС «САРИ»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10300" y="1391132"/>
            <a:ext cx="5487119" cy="3823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И ХРАНЕНИЕ ГРАФИЧЕСКОЙ ИНФОРМАЦИИ В РГИС РО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301" y="819493"/>
            <a:ext cx="12040973" cy="4384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РГИС РО В СБОРЕ И ХРАНЕНИИ ПРЕДЛОЖЕНИЙ РЫНКА НЕДВИЖИМОСТИ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531" y="1838474"/>
            <a:ext cx="6098743" cy="3160670"/>
          </a:xfrm>
          <a:prstGeom prst="rect">
            <a:avLst/>
          </a:prstGeom>
        </p:spPr>
      </p:pic>
      <p:pic>
        <p:nvPicPr>
          <p:cNvPr id="27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57714" y="128018"/>
            <a:ext cx="2434286" cy="282857"/>
          </a:xfrm>
          <a:prstGeom prst="rect">
            <a:avLst/>
          </a:prstGeom>
        </p:spPr>
      </p:pic>
      <p:pic>
        <p:nvPicPr>
          <p:cNvPr id="28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3428" y="128018"/>
            <a:ext cx="2434286" cy="282857"/>
          </a:xfrm>
          <a:prstGeom prst="rect">
            <a:avLst/>
          </a:prstGeom>
        </p:spPr>
      </p:pic>
      <p:pic>
        <p:nvPicPr>
          <p:cNvPr id="29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9142" y="128018"/>
            <a:ext cx="2434286" cy="282857"/>
          </a:xfrm>
          <a:prstGeom prst="rect">
            <a:avLst/>
          </a:prstGeom>
        </p:spPr>
      </p:pic>
      <p:pic>
        <p:nvPicPr>
          <p:cNvPr id="30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54856" y="145068"/>
            <a:ext cx="2434286" cy="282857"/>
          </a:xfrm>
          <a:prstGeom prst="rect">
            <a:avLst/>
          </a:prstGeom>
        </p:spPr>
      </p:pic>
      <p:pic>
        <p:nvPicPr>
          <p:cNvPr id="31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0" y="162118"/>
            <a:ext cx="2434286" cy="282857"/>
          </a:xfrm>
          <a:prstGeom prst="rect">
            <a:avLst/>
          </a:prstGeom>
        </p:spPr>
      </p:pic>
      <p:pic>
        <p:nvPicPr>
          <p:cNvPr id="32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57714" y="6405172"/>
            <a:ext cx="2434286" cy="282857"/>
          </a:xfrm>
          <a:prstGeom prst="rect">
            <a:avLst/>
          </a:prstGeom>
        </p:spPr>
      </p:pic>
      <p:pic>
        <p:nvPicPr>
          <p:cNvPr id="33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3428" y="6405172"/>
            <a:ext cx="2434286" cy="282857"/>
          </a:xfrm>
          <a:prstGeom prst="rect">
            <a:avLst/>
          </a:prstGeom>
        </p:spPr>
      </p:pic>
      <p:pic>
        <p:nvPicPr>
          <p:cNvPr id="34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9142" y="6405172"/>
            <a:ext cx="2434286" cy="282857"/>
          </a:xfrm>
          <a:prstGeom prst="rect">
            <a:avLst/>
          </a:prstGeom>
        </p:spPr>
      </p:pic>
      <p:pic>
        <p:nvPicPr>
          <p:cNvPr id="35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54856" y="6422222"/>
            <a:ext cx="2434286" cy="282857"/>
          </a:xfrm>
          <a:prstGeom prst="rect">
            <a:avLst/>
          </a:prstGeom>
        </p:spPr>
      </p:pic>
      <p:pic>
        <p:nvPicPr>
          <p:cNvPr id="36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0" y="6439272"/>
            <a:ext cx="2434286" cy="28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32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010094"/>
            <a:ext cx="7058025" cy="4122087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098442" y="726186"/>
            <a:ext cx="7712308" cy="7614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ИСПОЛЬЗОВАНИЯ ИНФОРМАЦИИ С АИС «САРИ» И РГИС РО ПРИ ОЦЕНОЧНОМ ЗОНИРОВАНИИ </a:t>
            </a:r>
          </a:p>
        </p:txBody>
      </p:sp>
      <p:pic>
        <p:nvPicPr>
          <p:cNvPr id="13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57714" y="128018"/>
            <a:ext cx="2434286" cy="282857"/>
          </a:xfrm>
          <a:prstGeom prst="rect">
            <a:avLst/>
          </a:prstGeom>
        </p:spPr>
      </p:pic>
      <p:pic>
        <p:nvPicPr>
          <p:cNvPr id="17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23428" y="128018"/>
            <a:ext cx="2434286" cy="282857"/>
          </a:xfrm>
          <a:prstGeom prst="rect">
            <a:avLst/>
          </a:prstGeom>
        </p:spPr>
      </p:pic>
      <p:pic>
        <p:nvPicPr>
          <p:cNvPr id="18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9142" y="128018"/>
            <a:ext cx="2434286" cy="282857"/>
          </a:xfrm>
          <a:prstGeom prst="rect">
            <a:avLst/>
          </a:prstGeom>
        </p:spPr>
      </p:pic>
      <p:pic>
        <p:nvPicPr>
          <p:cNvPr id="19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4856" y="145068"/>
            <a:ext cx="2434286" cy="282857"/>
          </a:xfrm>
          <a:prstGeom prst="rect">
            <a:avLst/>
          </a:prstGeom>
        </p:spPr>
      </p:pic>
      <p:pic>
        <p:nvPicPr>
          <p:cNvPr id="20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0" y="162118"/>
            <a:ext cx="2434286" cy="282857"/>
          </a:xfrm>
          <a:prstGeom prst="rect">
            <a:avLst/>
          </a:prstGeom>
        </p:spPr>
      </p:pic>
      <p:pic>
        <p:nvPicPr>
          <p:cNvPr id="21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57714" y="6389406"/>
            <a:ext cx="2434286" cy="282857"/>
          </a:xfrm>
          <a:prstGeom prst="rect">
            <a:avLst/>
          </a:prstGeom>
        </p:spPr>
      </p:pic>
      <p:pic>
        <p:nvPicPr>
          <p:cNvPr id="22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23428" y="6389406"/>
            <a:ext cx="2434286" cy="282857"/>
          </a:xfrm>
          <a:prstGeom prst="rect">
            <a:avLst/>
          </a:prstGeom>
        </p:spPr>
      </p:pic>
      <p:pic>
        <p:nvPicPr>
          <p:cNvPr id="23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9142" y="6389406"/>
            <a:ext cx="2434286" cy="282857"/>
          </a:xfrm>
          <a:prstGeom prst="rect">
            <a:avLst/>
          </a:prstGeom>
        </p:spPr>
      </p:pic>
      <p:pic>
        <p:nvPicPr>
          <p:cNvPr id="24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4856" y="6406456"/>
            <a:ext cx="2434286" cy="282857"/>
          </a:xfrm>
          <a:prstGeom prst="rect">
            <a:avLst/>
          </a:prstGeom>
        </p:spPr>
      </p:pic>
      <p:pic>
        <p:nvPicPr>
          <p:cNvPr id="2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0" y="6423506"/>
            <a:ext cx="2434286" cy="28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92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86367"/>
            <a:ext cx="4872980" cy="22439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1" y="1859487"/>
            <a:ext cx="5769656" cy="3183562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2771775" y="547161"/>
            <a:ext cx="6648450" cy="4456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ВЕДОМСТВЕННЫЕ ПРОЕКТЫ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ОТКРЫТОМ ДОСТУПЕ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0642" y="1151618"/>
            <a:ext cx="5769656" cy="6056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КАРТЫ РЕАЛИЗАЦИИ НАЦИОНАЛЬНЫХ ПРОЕКТОВ </a:t>
            </a:r>
          </a:p>
          <a:p>
            <a:pPr algn="ctr"/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РГИС РО»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055781" y="1153252"/>
            <a:ext cx="6015577" cy="61691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БАНКА КАРТОГРАФИЧЕСКИХ ДАННЫХ ИНВЕСТИЦИОННЫХ ПЛОЩАДОК РЯЗАНСКОЙ ОБЛАСТИ В РГИС РО»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414" y="4162996"/>
            <a:ext cx="4622944" cy="2109232"/>
          </a:xfrm>
          <a:prstGeom prst="rect">
            <a:avLst/>
          </a:prstGeom>
        </p:spPr>
      </p:pic>
      <p:sp>
        <p:nvSpPr>
          <p:cNvPr id="19" name="Выгнутая вверх стрелка 18"/>
          <p:cNvSpPr/>
          <p:nvPr/>
        </p:nvSpPr>
        <p:spPr>
          <a:xfrm rot="14426120" flipV="1">
            <a:off x="10723460" y="3060534"/>
            <a:ext cx="1630798" cy="524073"/>
          </a:xfrm>
          <a:prstGeom prst="curvedDownArrow">
            <a:avLst>
              <a:gd name="adj1" fmla="val 25000"/>
              <a:gd name="adj2" fmla="val 50000"/>
              <a:gd name="adj3" fmla="val 25869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верх стрелка 19"/>
          <p:cNvSpPr/>
          <p:nvPr/>
        </p:nvSpPr>
        <p:spPr>
          <a:xfrm rot="2997147" flipV="1">
            <a:off x="5963994" y="4664869"/>
            <a:ext cx="1664192" cy="535377"/>
          </a:xfrm>
          <a:prstGeom prst="curvedDownArrow">
            <a:avLst>
              <a:gd name="adj1" fmla="val 25000"/>
              <a:gd name="adj2" fmla="val 50000"/>
              <a:gd name="adj3" fmla="val 25869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8414" y="4185739"/>
            <a:ext cx="1981477" cy="609685"/>
          </a:xfrm>
          <a:prstGeom prst="rect">
            <a:avLst/>
          </a:prstGeom>
        </p:spPr>
      </p:pic>
      <p:pic>
        <p:nvPicPr>
          <p:cNvPr id="26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57714" y="128018"/>
            <a:ext cx="2434286" cy="282857"/>
          </a:xfrm>
          <a:prstGeom prst="rect">
            <a:avLst/>
          </a:prstGeom>
        </p:spPr>
      </p:pic>
      <p:pic>
        <p:nvPicPr>
          <p:cNvPr id="27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23428" y="128018"/>
            <a:ext cx="2434286" cy="282857"/>
          </a:xfrm>
          <a:prstGeom prst="rect">
            <a:avLst/>
          </a:prstGeom>
        </p:spPr>
      </p:pic>
      <p:pic>
        <p:nvPicPr>
          <p:cNvPr id="28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89142" y="128018"/>
            <a:ext cx="2434286" cy="282857"/>
          </a:xfrm>
          <a:prstGeom prst="rect">
            <a:avLst/>
          </a:prstGeom>
        </p:spPr>
      </p:pic>
      <p:pic>
        <p:nvPicPr>
          <p:cNvPr id="29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54856" y="145068"/>
            <a:ext cx="2434286" cy="282857"/>
          </a:xfrm>
          <a:prstGeom prst="rect">
            <a:avLst/>
          </a:prstGeom>
        </p:spPr>
      </p:pic>
      <p:pic>
        <p:nvPicPr>
          <p:cNvPr id="30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0" y="162118"/>
            <a:ext cx="2434286" cy="282857"/>
          </a:xfrm>
          <a:prstGeom prst="rect">
            <a:avLst/>
          </a:prstGeom>
        </p:spPr>
      </p:pic>
      <p:pic>
        <p:nvPicPr>
          <p:cNvPr id="31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57714" y="6389406"/>
            <a:ext cx="2434286" cy="282857"/>
          </a:xfrm>
          <a:prstGeom prst="rect">
            <a:avLst/>
          </a:prstGeom>
        </p:spPr>
      </p:pic>
      <p:pic>
        <p:nvPicPr>
          <p:cNvPr id="32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23428" y="6389406"/>
            <a:ext cx="2434286" cy="282857"/>
          </a:xfrm>
          <a:prstGeom prst="rect">
            <a:avLst/>
          </a:prstGeom>
        </p:spPr>
      </p:pic>
      <p:pic>
        <p:nvPicPr>
          <p:cNvPr id="33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89142" y="6389406"/>
            <a:ext cx="2434286" cy="282857"/>
          </a:xfrm>
          <a:prstGeom prst="rect">
            <a:avLst/>
          </a:prstGeom>
        </p:spPr>
      </p:pic>
      <p:pic>
        <p:nvPicPr>
          <p:cNvPr id="34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54856" y="6406456"/>
            <a:ext cx="2434286" cy="282857"/>
          </a:xfrm>
          <a:prstGeom prst="rect">
            <a:avLst/>
          </a:prstGeom>
        </p:spPr>
      </p:pic>
      <p:pic>
        <p:nvPicPr>
          <p:cNvPr id="35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0" y="6423506"/>
            <a:ext cx="2434286" cy="28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72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771774" y="719681"/>
            <a:ext cx="7603113" cy="4456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ВЕДОМСТВЕННЫЙ ПРОЕКТ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АВТОРИЗОВАННЫХ ПОЛЬЗОВАТЕЛЕЙ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771775" y="1306431"/>
            <a:ext cx="7603112" cy="4681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МОНИТОРИНГА ИСПОЛЬЗОВАНИЯ ПО ЦЕЛЕВОМУ НАЗНАЧЕНИЮ ЗУ ИЗ ЗЕМЕЛЬ С/Х НАЗНАЧЕНИЯ НА ТЕРРИТОРИИ РЯЗАНСКОЙ ОБЛАСТИ»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6380582" y="2055633"/>
            <a:ext cx="5561047" cy="3959495"/>
            <a:chOff x="5625980" y="1933575"/>
            <a:chExt cx="6480295" cy="4618310"/>
          </a:xfrm>
          <a:noFill/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82923" y="2901307"/>
              <a:ext cx="2615613" cy="2600317"/>
            </a:xfrm>
            <a:prstGeom prst="rect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13" name="Скругленный прямоугольник 12"/>
            <p:cNvSpPr/>
            <p:nvPr/>
          </p:nvSpPr>
          <p:spPr>
            <a:xfrm>
              <a:off x="7181984" y="2127853"/>
              <a:ext cx="4048125" cy="55518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Отчет по неиспользуемым по целевому назначению (в </a:t>
              </a:r>
              <a:r>
                <a:rPr lang="ru-RU" sz="9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т.ч</a:t>
              </a:r>
              <a:r>
                <a:rPr lang="ru-RU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заросшим сорной и древесно-кустарниковой растительностью) участкам с установленными границами в пределах районов</a:t>
              </a:r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5809323" y="2936972"/>
              <a:ext cx="1705724" cy="78244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Отчет по использованию земель сельскохозяйственного назначения в разрезе районов</a:t>
              </a: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10430440" y="4543269"/>
              <a:ext cx="1507734" cy="6310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Отчет по несельскохозяйственному использованию земель</a:t>
              </a: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7181984" y="5623665"/>
              <a:ext cx="4048125" cy="73461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Отчет по неиспользуемым по целевому назначению (в </a:t>
              </a:r>
              <a:r>
                <a:rPr lang="ru-RU" sz="9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т.ч</a:t>
              </a:r>
              <a:r>
                <a:rPr lang="ru-RU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заросшим сорной и древесно-кустарниковой растительностью) землям с/х назначения и участкам с неустановленными границами в пределах районов</a:t>
              </a:r>
            </a:p>
            <a:p>
              <a:endParaRPr lang="ru-RU" sz="900" dirty="0">
                <a:solidFill>
                  <a:schemeClr val="tx1"/>
                </a:solidFill>
              </a:endParaRP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10430440" y="2944150"/>
              <a:ext cx="1507734" cy="1338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Отчет по произрастанию борщевика Сосновского на участках с установленными границами в пределах районов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5809323" y="4266539"/>
              <a:ext cx="1705500" cy="9125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Отчет по динамике (вовлечения в оборот) земель сельскохозяйственного назначения</a:t>
              </a: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5625980" y="1933575"/>
              <a:ext cx="6480295" cy="4618310"/>
            </a:xfrm>
            <a:prstGeom prst="roundRect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9" y="2055633"/>
            <a:ext cx="6193150" cy="3706803"/>
          </a:xfrm>
          <a:prstGeom prst="rect">
            <a:avLst/>
          </a:prstGeom>
        </p:spPr>
      </p:pic>
      <p:pic>
        <p:nvPicPr>
          <p:cNvPr id="23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57714" y="128018"/>
            <a:ext cx="2434286" cy="282857"/>
          </a:xfrm>
          <a:prstGeom prst="rect">
            <a:avLst/>
          </a:prstGeom>
        </p:spPr>
      </p:pic>
      <p:pic>
        <p:nvPicPr>
          <p:cNvPr id="31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3428" y="128018"/>
            <a:ext cx="2434286" cy="282857"/>
          </a:xfrm>
          <a:prstGeom prst="rect">
            <a:avLst/>
          </a:prstGeom>
        </p:spPr>
      </p:pic>
      <p:pic>
        <p:nvPicPr>
          <p:cNvPr id="32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9142" y="128018"/>
            <a:ext cx="2434286" cy="282857"/>
          </a:xfrm>
          <a:prstGeom prst="rect">
            <a:avLst/>
          </a:prstGeom>
        </p:spPr>
      </p:pic>
      <p:pic>
        <p:nvPicPr>
          <p:cNvPr id="33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54856" y="145068"/>
            <a:ext cx="2434286" cy="282857"/>
          </a:xfrm>
          <a:prstGeom prst="rect">
            <a:avLst/>
          </a:prstGeom>
        </p:spPr>
      </p:pic>
      <p:pic>
        <p:nvPicPr>
          <p:cNvPr id="34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0" y="162118"/>
            <a:ext cx="2434286" cy="282857"/>
          </a:xfrm>
          <a:prstGeom prst="rect">
            <a:avLst/>
          </a:prstGeom>
        </p:spPr>
      </p:pic>
      <p:pic>
        <p:nvPicPr>
          <p:cNvPr id="35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57714" y="6389406"/>
            <a:ext cx="2434286" cy="282857"/>
          </a:xfrm>
          <a:prstGeom prst="rect">
            <a:avLst/>
          </a:prstGeom>
        </p:spPr>
      </p:pic>
      <p:pic>
        <p:nvPicPr>
          <p:cNvPr id="36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3428" y="6389406"/>
            <a:ext cx="2434286" cy="282857"/>
          </a:xfrm>
          <a:prstGeom prst="rect">
            <a:avLst/>
          </a:prstGeom>
        </p:spPr>
      </p:pic>
      <p:pic>
        <p:nvPicPr>
          <p:cNvPr id="37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9142" y="6389406"/>
            <a:ext cx="2434286" cy="282857"/>
          </a:xfrm>
          <a:prstGeom prst="rect">
            <a:avLst/>
          </a:prstGeom>
        </p:spPr>
      </p:pic>
      <p:pic>
        <p:nvPicPr>
          <p:cNvPr id="38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54856" y="6406456"/>
            <a:ext cx="2434286" cy="282857"/>
          </a:xfrm>
          <a:prstGeom prst="rect">
            <a:avLst/>
          </a:prstGeom>
        </p:spPr>
      </p:pic>
      <p:pic>
        <p:nvPicPr>
          <p:cNvPr id="39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0" y="6423506"/>
            <a:ext cx="2434286" cy="28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10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98582" y="537551"/>
            <a:ext cx="8580588" cy="4456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С НАЦИОНАЛЬНОЙ СИСТЕМОЙ ПРОСТРАНСТВЕННЫХ ДАННЫХ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090" y="2017270"/>
            <a:ext cx="2487641" cy="32855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464" y="2017270"/>
            <a:ext cx="5374257" cy="3023020"/>
          </a:xfrm>
          <a:prstGeom prst="rect">
            <a:avLst/>
          </a:prstGeom>
        </p:spPr>
      </p:pic>
      <p:sp>
        <p:nvSpPr>
          <p:cNvPr id="19" name="Выгнутая вверх стрелка 18"/>
          <p:cNvSpPr/>
          <p:nvPr/>
        </p:nvSpPr>
        <p:spPr>
          <a:xfrm flipV="1">
            <a:off x="2242868" y="5302833"/>
            <a:ext cx="6469811" cy="970380"/>
          </a:xfrm>
          <a:prstGeom prst="curved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Выгнутая вверх стрелка 22"/>
          <p:cNvSpPr/>
          <p:nvPr/>
        </p:nvSpPr>
        <p:spPr>
          <a:xfrm rot="10800000" flipV="1">
            <a:off x="1936219" y="1049841"/>
            <a:ext cx="6469811" cy="970380"/>
          </a:xfrm>
          <a:prstGeom prst="curved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7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57714" y="128018"/>
            <a:ext cx="2434286" cy="282857"/>
          </a:xfrm>
          <a:prstGeom prst="rect">
            <a:avLst/>
          </a:prstGeom>
        </p:spPr>
      </p:pic>
      <p:pic>
        <p:nvPicPr>
          <p:cNvPr id="18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3428" y="128018"/>
            <a:ext cx="2434286" cy="282857"/>
          </a:xfrm>
          <a:prstGeom prst="rect">
            <a:avLst/>
          </a:prstGeom>
        </p:spPr>
      </p:pic>
      <p:pic>
        <p:nvPicPr>
          <p:cNvPr id="20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9142" y="128018"/>
            <a:ext cx="2434286" cy="282857"/>
          </a:xfrm>
          <a:prstGeom prst="rect">
            <a:avLst/>
          </a:prstGeom>
        </p:spPr>
      </p:pic>
      <p:pic>
        <p:nvPicPr>
          <p:cNvPr id="21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54856" y="145068"/>
            <a:ext cx="2434286" cy="282857"/>
          </a:xfrm>
          <a:prstGeom prst="rect">
            <a:avLst/>
          </a:prstGeom>
        </p:spPr>
      </p:pic>
      <p:pic>
        <p:nvPicPr>
          <p:cNvPr id="22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0" y="162118"/>
            <a:ext cx="2434286" cy="282857"/>
          </a:xfrm>
          <a:prstGeom prst="rect">
            <a:avLst/>
          </a:prstGeom>
        </p:spPr>
      </p:pic>
      <p:pic>
        <p:nvPicPr>
          <p:cNvPr id="24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57714" y="6389406"/>
            <a:ext cx="2434286" cy="282857"/>
          </a:xfrm>
          <a:prstGeom prst="rect">
            <a:avLst/>
          </a:prstGeom>
        </p:spPr>
      </p:pic>
      <p:pic>
        <p:nvPicPr>
          <p:cNvPr id="25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3428" y="6389406"/>
            <a:ext cx="2434286" cy="282857"/>
          </a:xfrm>
          <a:prstGeom prst="rect">
            <a:avLst/>
          </a:prstGeom>
        </p:spPr>
      </p:pic>
      <p:pic>
        <p:nvPicPr>
          <p:cNvPr id="26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9142" y="6389406"/>
            <a:ext cx="2434286" cy="282857"/>
          </a:xfrm>
          <a:prstGeom prst="rect">
            <a:avLst/>
          </a:prstGeom>
        </p:spPr>
      </p:pic>
      <p:pic>
        <p:nvPicPr>
          <p:cNvPr id="27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54856" y="6406456"/>
            <a:ext cx="2434286" cy="282857"/>
          </a:xfrm>
          <a:prstGeom prst="rect">
            <a:avLst/>
          </a:prstGeom>
        </p:spPr>
      </p:pic>
      <p:pic>
        <p:nvPicPr>
          <p:cNvPr id="28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0" y="6423506"/>
            <a:ext cx="2434286" cy="28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00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2584</TotalTime>
  <Words>327</Words>
  <Application>Microsoft Office PowerPoint</Application>
  <PresentationFormat>Широкоэкранный</PresentationFormat>
  <Paragraphs>45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Circe 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Александровна Абранина</dc:creator>
  <cp:lastModifiedBy>Людмила Алексеевна Денисова</cp:lastModifiedBy>
  <cp:revision>113</cp:revision>
  <cp:lastPrinted>2024-08-05T07:14:01Z</cp:lastPrinted>
  <dcterms:created xsi:type="dcterms:W3CDTF">2022-07-22T11:50:11Z</dcterms:created>
  <dcterms:modified xsi:type="dcterms:W3CDTF">2024-08-13T12:44:27Z</dcterms:modified>
</cp:coreProperties>
</file>