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0000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252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E41B-F69E-4106-B406-E0CE35EACBB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198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45346c382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f45346c382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45346c382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45346c382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f45346c382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f45346c382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4bca7e28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f4bca7e28c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f2ca7d942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f2ca7d942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f4bca7e28c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f4bca7e28c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4bca7e28c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f4bca7e28c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f4bca7e28c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f4bca7e28c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f2ca7d942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f2ca7d942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f3146383a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f3146383a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f2ca7d942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f2ca7d942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E41B-F69E-4106-B406-E0CE35EACBB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28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f2ca7d942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2f2ca7d9423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g2f2ca7d9423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f2ca7d942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f2ca7d942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f2ca7d9423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f2ca7d9423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f45346c382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f45346c382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f45346c38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f45346c38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f4bca7e28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f4bca7e28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4bca7e28c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f4bca7e28c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gif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CAB80-C0C7-4297-84CC-836F39C49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13" y="918254"/>
            <a:ext cx="4910267" cy="1872713"/>
          </a:xfrm>
          <a:solidFill>
            <a:schemeClr val="bg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lvl="0" algn="l">
              <a:buClr>
                <a:srgbClr val="000000"/>
              </a:buClr>
              <a:buSzTx/>
            </a:pP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Практика и применение ГИС </a:t>
            </a:r>
            <a:b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</a:b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в управлении территорией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394381-5C05-41E4-BDF3-D6EE43D54877}"/>
              </a:ext>
            </a:extLst>
          </p:cNvPr>
          <p:cNvGrpSpPr/>
          <p:nvPr/>
        </p:nvGrpSpPr>
        <p:grpSpPr>
          <a:xfrm>
            <a:off x="45158" y="118111"/>
            <a:ext cx="3871749" cy="800143"/>
            <a:chOff x="119617" y="202967"/>
            <a:chExt cx="2350878" cy="49010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2ABF478-788D-4CC3-9E40-D84275A27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17" y="202968"/>
              <a:ext cx="959588" cy="490100"/>
            </a:xfrm>
            <a:prstGeom prst="rect">
              <a:avLst/>
            </a:prstGeom>
          </p:spPr>
        </p:pic>
        <p:sp>
          <p:nvSpPr>
            <p:cNvPr id="9" name="Заголовок 1">
              <a:extLst>
                <a:ext uri="{FF2B5EF4-FFF2-40B4-BE49-F238E27FC236}">
                  <a16:creationId xmlns:a16="http://schemas.microsoft.com/office/drawing/2014/main" id="{847C420C-BF33-414D-A00B-D436D53719F7}"/>
                </a:ext>
              </a:extLst>
            </p:cNvPr>
            <p:cNvSpPr txBox="1">
              <a:spLocks/>
            </p:cNvSpPr>
            <p:nvPr/>
          </p:nvSpPr>
          <p:spPr>
            <a:xfrm>
              <a:off x="955355" y="202967"/>
              <a:ext cx="1515140" cy="490100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ahnschrift SemiBold" panose="020B0502040204020203" pitchFamily="34" charset="0"/>
                  <a:cs typeface="Alef" panose="00000500000000000000" pitchFamily="2" charset="-79"/>
                </a:rPr>
                <a:t>ГИСГИС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E926C89-984B-4BCC-951A-B07E82A38C05}"/>
              </a:ext>
            </a:extLst>
          </p:cNvPr>
          <p:cNvSpPr txBox="1"/>
          <p:nvPr/>
        </p:nvSpPr>
        <p:spPr>
          <a:xfrm>
            <a:off x="228799" y="3924869"/>
            <a:ext cx="4066953" cy="1015663"/>
          </a:xfrm>
          <a:prstGeom prst="rect">
            <a:avLst/>
          </a:prstGeom>
          <a:solidFill>
            <a:schemeClr val="bg1"/>
          </a:solidFill>
          <a:effectLst>
            <a:softEdge rad="241300"/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ahnschrift Light Condensed" panose="020B0502040204020203" pitchFamily="34" charset="0"/>
              </a:rPr>
              <a:t>Коннова Валерия</a:t>
            </a:r>
          </a:p>
          <a:p>
            <a:r>
              <a:rPr lang="ru-RU" sz="2000" dirty="0">
                <a:latin typeface="Bahnschrift Light Condensed" panose="020B0502040204020203" pitchFamily="34" charset="0"/>
              </a:rPr>
              <a:t>Руководитель проектов ООО «ГИСГИС»</a:t>
            </a:r>
          </a:p>
          <a:p>
            <a:r>
              <a:rPr lang="ru-RU" sz="2000" dirty="0">
                <a:latin typeface="Bahnschrift Light Condensed" panose="020B0502040204020203" pitchFamily="34" charset="0"/>
              </a:rPr>
              <a:t>г. Казань </a:t>
            </a:r>
          </a:p>
        </p:txBody>
      </p:sp>
      <p:sp>
        <p:nvSpPr>
          <p:cNvPr id="5" name="Трапеция 4">
            <a:extLst>
              <a:ext uri="{FF2B5EF4-FFF2-40B4-BE49-F238E27FC236}">
                <a16:creationId xmlns:a16="http://schemas.microsoft.com/office/drawing/2014/main" id="{FB77611F-8950-4A11-A86C-4D446DFC3177}"/>
              </a:ext>
            </a:extLst>
          </p:cNvPr>
          <p:cNvSpPr/>
          <p:nvPr/>
        </p:nvSpPr>
        <p:spPr>
          <a:xfrm>
            <a:off x="4483294" y="0"/>
            <a:ext cx="5991363" cy="5143500"/>
          </a:xfrm>
          <a:prstGeom prst="trapezoid">
            <a:avLst/>
          </a:prstGeom>
          <a:blipFill dpi="0" rotWithShape="1">
            <a:blip r:embed="rId4">
              <a:alphaModFix amt="7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2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33AED7-5161-496B-BFBE-BF82E64C0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747"/>
            <a:ext cx="8688803" cy="4242579"/>
          </a:xfrm>
          <a:prstGeom prst="rect">
            <a:avLst/>
          </a:prstGeom>
        </p:spPr>
      </p:pic>
      <p:sp>
        <p:nvSpPr>
          <p:cNvPr id="123" name="Google Shape;123;p23"/>
          <p:cNvSpPr txBox="1"/>
          <p:nvPr/>
        </p:nvSpPr>
        <p:spPr>
          <a:xfrm>
            <a:off x="0" y="0"/>
            <a:ext cx="80454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tx1"/>
                </a:solidFill>
                <a:highlight>
                  <a:srgbClr val="FFFFFF"/>
                </a:highlight>
                <a:latin typeface="Bahnschrift Light SemiCondensed" panose="020B0502040204020203" pitchFamily="34" charset="0"/>
              </a:rPr>
              <a:t>ВЕДЕНИЕ РЕЕСТРОВ С ДАННЫМИ ГИСОГД</a:t>
            </a:r>
            <a:endParaRPr sz="24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3852" y="1462975"/>
            <a:ext cx="3200351" cy="35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/>
        </p:nvSpPr>
        <p:spPr>
          <a:xfrm>
            <a:off x="0" y="0"/>
            <a:ext cx="80454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ОКАЗАНИЕ МУНИЦИПАЛЬНЫХ УСЛУГ И ФУНКЦИЙ</a:t>
            </a:r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73" y="780911"/>
            <a:ext cx="8924854" cy="4095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/>
        </p:nvSpPr>
        <p:spPr>
          <a:xfrm>
            <a:off x="0" y="0"/>
            <a:ext cx="8045400" cy="5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ИНТЕГРАЦИИ СО СТОРОННИМИ СИСТЕМАМИ</a:t>
            </a:r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37" y="1012765"/>
            <a:ext cx="8662484" cy="3117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/>
        </p:nvSpPr>
        <p:spPr>
          <a:xfrm>
            <a:off x="0" y="0"/>
            <a:ext cx="788252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ПОДДЕРЖКА ПРИНЯТИЯ РЕШЕНИЙ ПРИ ОКАЗАНИИ УСЛУГ 24/7 С ИСПОЛЬЗОВАНИЕМ ЦАР</a:t>
            </a:r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68" y="985200"/>
            <a:ext cx="8307721" cy="385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 txBox="1"/>
          <p:nvPr/>
        </p:nvSpPr>
        <p:spPr>
          <a:xfrm>
            <a:off x="5255532" y="851710"/>
            <a:ext cx="3833100" cy="1582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139700" lvl="0" indent="-3048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Wingdings" panose="05000000000000000000" pitchFamily="2" charset="2"/>
              <a:buChar char="ü"/>
            </a:pPr>
            <a:r>
              <a:rPr lang="ru" sz="1200" dirty="0">
                <a:solidFill>
                  <a:srgbClr val="0D0D0D"/>
                </a:solidFill>
                <a:latin typeface="Bahnschrift Light SemiCondensed" panose="020B0502040204020203" pitchFamily="34" charset="0"/>
              </a:rPr>
              <a:t>Автоматическое изменение процесса оказания услуг при изменении регламента</a:t>
            </a:r>
            <a:endParaRPr sz="1200" dirty="0">
              <a:solidFill>
                <a:srgbClr val="0D0D0D"/>
              </a:solidFill>
              <a:latin typeface="Bahnschrift Light SemiCondensed" panose="020B0502040204020203" pitchFamily="34" charset="0"/>
            </a:endParaRPr>
          </a:p>
          <a:p>
            <a:pPr marL="457200" marR="1397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Wingdings" panose="05000000000000000000" pitchFamily="2" charset="2"/>
              <a:buChar char="ü"/>
            </a:pPr>
            <a:r>
              <a:rPr lang="ru" sz="1200" dirty="0">
                <a:solidFill>
                  <a:srgbClr val="0D0D0D"/>
                </a:solidFill>
                <a:latin typeface="Bahnschrift Light SemiCondensed" panose="020B0502040204020203" pitchFamily="34" charset="0"/>
              </a:rPr>
              <a:t>Автоматизация рутинных операций</a:t>
            </a:r>
            <a:endParaRPr sz="1200" dirty="0">
              <a:solidFill>
                <a:srgbClr val="0D0D0D"/>
              </a:solidFill>
              <a:latin typeface="Bahnschrift Light SemiCondensed" panose="020B0502040204020203" pitchFamily="34" charset="0"/>
            </a:endParaRPr>
          </a:p>
          <a:p>
            <a:pPr marL="457200" marR="1397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Wingdings" panose="05000000000000000000" pitchFamily="2" charset="2"/>
              <a:buChar char="ü"/>
            </a:pPr>
            <a:r>
              <a:rPr lang="ru" sz="1200" dirty="0">
                <a:solidFill>
                  <a:srgbClr val="0D0D0D"/>
                </a:solidFill>
                <a:latin typeface="Bahnschrift Light SemiCondensed" panose="020B0502040204020203" pitchFamily="34" charset="0"/>
              </a:rPr>
              <a:t>Поддержка принятия решений на основе данных </a:t>
            </a:r>
            <a:endParaRPr sz="1200" dirty="0">
              <a:solidFill>
                <a:srgbClr val="0D0D0D"/>
              </a:solidFill>
              <a:latin typeface="Bahnschrift Light SemiCondensed" panose="020B0502040204020203" pitchFamily="34" charset="0"/>
            </a:endParaRPr>
          </a:p>
          <a:p>
            <a:pPr marL="457200" marR="1397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Wingdings" panose="05000000000000000000" pitchFamily="2" charset="2"/>
              <a:buChar char="ü"/>
            </a:pPr>
            <a:r>
              <a:rPr lang="ru" sz="1200" dirty="0">
                <a:solidFill>
                  <a:srgbClr val="0D0D0D"/>
                </a:solidFill>
                <a:latin typeface="Bahnschrift Light SemiCondensed" panose="020B0502040204020203" pitchFamily="34" charset="0"/>
              </a:rPr>
              <a:t>Унификация процесса предоставления услуг</a:t>
            </a:r>
            <a:endParaRPr sz="1200" dirty="0">
              <a:solidFill>
                <a:srgbClr val="0D0D0D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171066C-A253-4A88-B226-078193236198}"/>
              </a:ext>
            </a:extLst>
          </p:cNvPr>
          <p:cNvSpPr txBox="1"/>
          <p:nvPr/>
        </p:nvSpPr>
        <p:spPr>
          <a:xfrm>
            <a:off x="-120846" y="1172402"/>
            <a:ext cx="2589837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ahnschrift Light SemiCondensed" panose="020B0502040204020203" pitchFamily="34" charset="0"/>
              </a:rPr>
              <a:t>Схема прилегающих </a:t>
            </a:r>
            <a:endParaRPr lang="en-US" sz="1600" dirty="0">
              <a:latin typeface="Bahnschrift Light SemiCondensed" panose="020B0502040204020203" pitchFamily="34" charset="0"/>
            </a:endParaRPr>
          </a:p>
          <a:p>
            <a:pPr algn="ctr"/>
            <a:r>
              <a:rPr lang="ru-RU" sz="1600" dirty="0">
                <a:latin typeface="Bahnschrift Light SemiCondensed" panose="020B0502040204020203" pitchFamily="34" charset="0"/>
              </a:rPr>
              <a:t>территорий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A635A0-D1B6-4659-82ED-EFA34DF7C6D4}"/>
              </a:ext>
            </a:extLst>
          </p:cNvPr>
          <p:cNvSpPr txBox="1"/>
          <p:nvPr/>
        </p:nvSpPr>
        <p:spPr>
          <a:xfrm>
            <a:off x="1622897" y="3050335"/>
            <a:ext cx="2340008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ahnschrift Light SemiCondensed" panose="020B0502040204020203" pitchFamily="34" charset="0"/>
              </a:rPr>
              <a:t>Инвестиционная карта</a:t>
            </a:r>
            <a:endParaRPr lang="ru-RU" sz="1800" dirty="0">
              <a:latin typeface="Bahnschrift Light Semi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8BA691-3324-4F64-8019-DDFA435A6732}"/>
              </a:ext>
            </a:extLst>
          </p:cNvPr>
          <p:cNvSpPr txBox="1"/>
          <p:nvPr/>
        </p:nvSpPr>
        <p:spPr>
          <a:xfrm>
            <a:off x="5045601" y="3050335"/>
            <a:ext cx="2340008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ahnschrift Light SemiCondensed" panose="020B0502040204020203" pitchFamily="34" charset="0"/>
              </a:rPr>
              <a:t>Бесхозяйные сети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122CE69-D96C-416B-9949-E31B4923CECD}"/>
              </a:ext>
            </a:extLst>
          </p:cNvPr>
          <p:cNvSpPr/>
          <p:nvPr/>
        </p:nvSpPr>
        <p:spPr>
          <a:xfrm>
            <a:off x="5495605" y="3451692"/>
            <a:ext cx="1440000" cy="144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71867C0-54D8-4243-A81A-63BC87915023}"/>
              </a:ext>
            </a:extLst>
          </p:cNvPr>
          <p:cNvSpPr/>
          <p:nvPr/>
        </p:nvSpPr>
        <p:spPr>
          <a:xfrm>
            <a:off x="2072901" y="3451692"/>
            <a:ext cx="1440000" cy="144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4C7767-AD26-446C-A42D-6D90DC26876F}"/>
              </a:ext>
            </a:extLst>
          </p:cNvPr>
          <p:cNvSpPr txBox="1"/>
          <p:nvPr/>
        </p:nvSpPr>
        <p:spPr>
          <a:xfrm>
            <a:off x="3348566" y="1280123"/>
            <a:ext cx="2175692" cy="3385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ahnschrift Light SemiCondensed" panose="020B0502040204020203" pitchFamily="34" charset="0"/>
              </a:rPr>
              <a:t>Судебные дела</a:t>
            </a:r>
            <a:endParaRPr lang="ru-RU" sz="1800" dirty="0">
              <a:latin typeface="Bahnschrift Light SemiCondensed" panose="020B0502040204020203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B73B0E7-8766-4580-91B1-DA4AA01126A1}"/>
              </a:ext>
            </a:extLst>
          </p:cNvPr>
          <p:cNvSpPr/>
          <p:nvPr/>
        </p:nvSpPr>
        <p:spPr>
          <a:xfrm>
            <a:off x="3716412" y="1851750"/>
            <a:ext cx="1440000" cy="144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42CD6D5-4768-431A-8B8A-42ECE0907AFA}"/>
              </a:ext>
            </a:extLst>
          </p:cNvPr>
          <p:cNvSpPr/>
          <p:nvPr/>
        </p:nvSpPr>
        <p:spPr>
          <a:xfrm>
            <a:off x="454073" y="1826333"/>
            <a:ext cx="1440000" cy="144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59AA5F-C458-4A09-8895-778DBEA5CE69}"/>
              </a:ext>
            </a:extLst>
          </p:cNvPr>
          <p:cNvSpPr txBox="1"/>
          <p:nvPr/>
        </p:nvSpPr>
        <p:spPr>
          <a:xfrm>
            <a:off x="6748628" y="1157012"/>
            <a:ext cx="2442597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ahnschrift Light SemiCondensed" panose="020B0502040204020203" pitchFamily="34" charset="0"/>
              </a:rPr>
              <a:t>Нестационарные торговые</a:t>
            </a:r>
            <a:endParaRPr lang="en-US" sz="1600" dirty="0">
              <a:latin typeface="Bahnschrift Light SemiCondensed" panose="020B0502040204020203" pitchFamily="34" charset="0"/>
            </a:endParaRPr>
          </a:p>
          <a:p>
            <a:pPr algn="ctr"/>
            <a:r>
              <a:rPr lang="ru-RU" sz="1600" dirty="0">
                <a:latin typeface="Bahnschrift Light SemiCondensed" panose="020B0502040204020203" pitchFamily="34" charset="0"/>
              </a:rPr>
              <a:t> объекты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A6803D3-1B7E-4C92-8E0B-AD3D2F5AB773}"/>
              </a:ext>
            </a:extLst>
          </p:cNvPr>
          <p:cNvSpPr/>
          <p:nvPr/>
        </p:nvSpPr>
        <p:spPr>
          <a:xfrm>
            <a:off x="7249927" y="1851750"/>
            <a:ext cx="1440000" cy="144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Google Shape;112;p21">
            <a:extLst>
              <a:ext uri="{FF2B5EF4-FFF2-40B4-BE49-F238E27FC236}">
                <a16:creationId xmlns:a16="http://schemas.microsoft.com/office/drawing/2014/main" id="{561E256C-B5BB-4746-8947-E5FD1E583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Bahnschrift Light SemiCondensed" panose="020B0502040204020203" pitchFamily="34" charset="0"/>
              </a:rPr>
              <a:t>МУНИЦИПАЛЬНЫЕ ГИС</a:t>
            </a:r>
            <a:br>
              <a:rPr lang="ru-RU" sz="2400" dirty="0">
                <a:latin typeface="Bahnschrift Light SemiCondensed" panose="020B0502040204020203" pitchFamily="34" charset="0"/>
              </a:rPr>
            </a:br>
            <a:r>
              <a:rPr lang="ru-RU" sz="2000" dirty="0">
                <a:latin typeface="Bahnschrift Light SemiCondensed" panose="020B0502040204020203" pitchFamily="34" charset="0"/>
              </a:rPr>
              <a:t>РЕШЕНИЕ ЗАДАЧ ГОРОДА С ПОМОЩЬЮ ТЕМАТИЧЕСКИХ ПОДСИСТЕМ</a:t>
            </a:r>
            <a:br>
              <a:rPr lang="ru-RU" sz="2400" dirty="0">
                <a:latin typeface="Bahnschrift Light SemiCondensed" panose="020B0502040204020203" pitchFamily="34" charset="0"/>
              </a:rPr>
            </a:br>
            <a:endParaRPr sz="2400" dirty="0"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2D478F-391F-431D-A84A-4D74A1E1D1D4}"/>
              </a:ext>
            </a:extLst>
          </p:cNvPr>
          <p:cNvSpPr/>
          <p:nvPr/>
        </p:nvSpPr>
        <p:spPr bwMode="auto">
          <a:xfrm>
            <a:off x="1" y="4679316"/>
            <a:ext cx="9144000" cy="4546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5A48BB-F414-4896-84AA-40E835058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25" y="634504"/>
            <a:ext cx="4839497" cy="2243308"/>
          </a:xfrm>
          <a:prstGeom prst="rect">
            <a:avLst/>
          </a:prstGeom>
        </p:spPr>
      </p:pic>
      <p:sp>
        <p:nvSpPr>
          <p:cNvPr id="5" name="CuadroTexto 5">
            <a:extLst>
              <a:ext uri="{FF2B5EF4-FFF2-40B4-BE49-F238E27FC236}">
                <a16:creationId xmlns:a16="http://schemas.microsoft.com/office/drawing/2014/main" id="{7314418A-C2EE-4702-97E3-3C27E67CC483}"/>
              </a:ext>
            </a:extLst>
          </p:cNvPr>
          <p:cNvSpPr txBox="1"/>
          <p:nvPr/>
        </p:nvSpPr>
        <p:spPr bwMode="auto">
          <a:xfrm>
            <a:off x="-61885" y="-64163"/>
            <a:ext cx="5963031" cy="553968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b">
            <a:spAutoFit/>
          </a:bodyPr>
          <a:lstStyle/>
          <a:p>
            <a:pPr>
              <a:defRPr/>
            </a:pPr>
            <a:endParaRPr lang="ru-RU" sz="2500" b="1" dirty="0">
              <a:solidFill>
                <a:srgbClr val="002060"/>
              </a:solidFill>
              <a:latin typeface="Lucida Sans Unicode" panose="020B0602030504020204" pitchFamily="34" charset="0"/>
              <a:ea typeface="Tahoma"/>
              <a:cs typeface="Lucida Sans Unicode" panose="020B0602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E2ECC-646F-4389-873C-4D053986DB47}"/>
              </a:ext>
            </a:extLst>
          </p:cNvPr>
          <p:cNvSpPr txBox="1"/>
          <p:nvPr/>
        </p:nvSpPr>
        <p:spPr bwMode="auto">
          <a:xfrm>
            <a:off x="0" y="4679316"/>
            <a:ext cx="9286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В марте 2024 года утверждены Изменения в Административный регламент Управления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527849-EEDE-436C-9530-91D4BAA1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319729" y="1341130"/>
            <a:ext cx="2504541" cy="2916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F0644C-6FEA-4EF5-B4F3-3724DB2A4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325" y="3183341"/>
            <a:ext cx="4585981" cy="107379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55EFBE-D5B8-48F0-B9EA-A1AF55B8A2E7}"/>
              </a:ext>
            </a:extLst>
          </p:cNvPr>
          <p:cNvSpPr/>
          <p:nvPr/>
        </p:nvSpPr>
        <p:spPr bwMode="auto">
          <a:xfrm>
            <a:off x="5901146" y="638792"/>
            <a:ext cx="32326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200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В интересах Управления по торговле и услугам разработана подсистема учета НТО. </a:t>
            </a:r>
          </a:p>
          <a:p>
            <a:pPr marL="0" indent="0">
              <a:buNone/>
            </a:pPr>
            <a:endParaRPr lang="ru-RU" sz="1200" b="1" i="1" dirty="0">
              <a:latin typeface="Bahnschrift Light SemiCondensed" panose="020B0502040204020203" pitchFamily="34" charset="0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ru-RU" sz="1200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Подсистема позволяет: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Фиксировать местоположение объектов нестационарной торговли (точка, полигон);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Вести атрибутивную информацию по объекту;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Прикреплять типовые архитектурные решения и проектную документацию;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Анализировать площадку под НТО (земельные участки, сети, ограничения);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Согласовать со всеми заинтересованными Управлениями города.</a:t>
            </a:r>
          </a:p>
        </p:txBody>
      </p:sp>
      <p:sp>
        <p:nvSpPr>
          <p:cNvPr id="12" name="Google Shape;142;p26">
            <a:extLst>
              <a:ext uri="{FF2B5EF4-FFF2-40B4-BE49-F238E27FC236}">
                <a16:creationId xmlns:a16="http://schemas.microsoft.com/office/drawing/2014/main" id="{D6FAF006-5B05-4508-A61F-3FF54BE4EDCA}"/>
              </a:ext>
            </a:extLst>
          </p:cNvPr>
          <p:cNvSpPr txBox="1"/>
          <p:nvPr/>
        </p:nvSpPr>
        <p:spPr>
          <a:xfrm>
            <a:off x="0" y="-4104"/>
            <a:ext cx="8776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АРМ «НЕСТАЦИОНАРНЫЕ ТОРГОВЫЕ ОБЪЕКТЫ»</a:t>
            </a:r>
            <a:endParaRPr sz="24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5">
            <a:extLst>
              <a:ext uri="{FF2B5EF4-FFF2-40B4-BE49-F238E27FC236}">
                <a16:creationId xmlns:a16="http://schemas.microsoft.com/office/drawing/2014/main" id="{1DC49795-D3BD-4730-A306-89DDB247ED68}"/>
              </a:ext>
            </a:extLst>
          </p:cNvPr>
          <p:cNvSpPr txBox="1"/>
          <p:nvPr/>
        </p:nvSpPr>
        <p:spPr bwMode="auto">
          <a:xfrm>
            <a:off x="509315" y="285335"/>
            <a:ext cx="6431696" cy="4770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b">
            <a:spAutoFit/>
          </a:bodyPr>
          <a:lstStyle/>
          <a:p>
            <a:pPr>
              <a:defRPr/>
            </a:pPr>
            <a:endParaRPr lang="ru-RU" sz="2500" b="1" dirty="0">
              <a:solidFill>
                <a:srgbClr val="002060"/>
              </a:solidFill>
              <a:latin typeface="Lucida Sans Unicode" panose="020B0602030504020204" pitchFamily="34" charset="0"/>
              <a:ea typeface="Tahoma"/>
              <a:cs typeface="Lucida Sans Unicode" panose="020B0602030504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6441BE-6ECE-4B2C-B0EA-89D01C1D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03509" y="553968"/>
            <a:ext cx="5649274" cy="18955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678CE0-ADC2-4F31-9DC3-90940EF0A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418838" y="2365484"/>
            <a:ext cx="3551682" cy="27722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58C9AD0-8634-4571-A7B7-49B9C6DD1CBF}"/>
              </a:ext>
            </a:extLst>
          </p:cNvPr>
          <p:cNvSpPr/>
          <p:nvPr/>
        </p:nvSpPr>
        <p:spPr bwMode="auto">
          <a:xfrm>
            <a:off x="0" y="1215463"/>
            <a:ext cx="5276850" cy="29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Подсистема разработана в интересах </a:t>
            </a:r>
          </a:p>
          <a:p>
            <a:pPr marL="0" indent="0">
              <a:buNone/>
            </a:pPr>
            <a:r>
              <a:rPr lang="ru-RU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Управления экологии и природопользования.</a:t>
            </a:r>
          </a:p>
          <a:p>
            <a:pPr marL="0" indent="0">
              <a:buNone/>
            </a:pPr>
            <a:r>
              <a:rPr lang="ru-RU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Подсистема позволяет:</a:t>
            </a:r>
          </a:p>
          <a:p>
            <a:pPr marL="0" indent="0">
              <a:buNone/>
            </a:pPr>
            <a:endParaRPr lang="ru-RU" dirty="0">
              <a:latin typeface="Bahnschrift Light SemiCondensed" panose="020B0502040204020203" pitchFamily="34" charset="0"/>
              <a:cs typeface="Lucida Sans Unicode" panose="020B0602030504020204" pitchFamily="34" charset="0"/>
            </a:endParaRPr>
          </a:p>
          <a:p>
            <a:pPr marL="0" indent="0">
              <a:buNone/>
            </a:pPr>
            <a:endParaRPr lang="ru-RU" dirty="0">
              <a:latin typeface="Bahnschrift Light SemiCondensed" panose="020B0502040204020203" pitchFamily="34" charset="0"/>
              <a:cs typeface="Lucida Sans Unicode" panose="020B0602030504020204" pitchFamily="34" charset="0"/>
            </a:endParaRPr>
          </a:p>
          <a:p>
            <a:pPr marL="0" indent="0">
              <a:buNone/>
            </a:pPr>
            <a:endParaRPr lang="ru-RU" dirty="0">
              <a:latin typeface="Bahnschrift Light SemiCondensed" panose="020B0502040204020203" pitchFamily="34" charset="0"/>
              <a:cs typeface="Lucida Sans Unicode" panose="020B0602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Пространственное ведение мест (площадок) накопления ТКО;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Анализ расположения ТКО относительно данных ЕГРН;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Ведение запросов от Заявителей;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Автоматическая подготовка Уведомлений и Отказов;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Bahnschrift Light SemiCondensed" panose="020B0502040204020203" pitchFamily="34" charset="0"/>
                <a:cs typeface="Lucida Sans Unicode" panose="020B0602030504020204" pitchFamily="34" charset="0"/>
              </a:rPr>
              <a:t>Публикация объектов на Публичном портале.</a:t>
            </a:r>
          </a:p>
        </p:txBody>
      </p:sp>
      <p:sp>
        <p:nvSpPr>
          <p:cNvPr id="10" name="Google Shape;142;p26">
            <a:extLst>
              <a:ext uri="{FF2B5EF4-FFF2-40B4-BE49-F238E27FC236}">
                <a16:creationId xmlns:a16="http://schemas.microsoft.com/office/drawing/2014/main" id="{991214DA-0328-4A20-B410-5D5716EC7500}"/>
              </a:ext>
            </a:extLst>
          </p:cNvPr>
          <p:cNvSpPr txBox="1"/>
          <p:nvPr/>
        </p:nvSpPr>
        <p:spPr>
          <a:xfrm>
            <a:off x="0" y="0"/>
            <a:ext cx="8776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АРМ «МЕСТА НАКОПЛЕНИЯ ТКО»</a:t>
            </a:r>
            <a:endParaRPr sz="24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719EEA-9D50-4C03-8AAA-4EA0CD56C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91074" y="590269"/>
            <a:ext cx="5674098" cy="26301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5BB5E3-AE5A-4100-9C3F-EFEDD6007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2086521"/>
            <a:ext cx="4677148" cy="277164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5">
            <a:extLst>
              <a:ext uri="{FF2B5EF4-FFF2-40B4-BE49-F238E27FC236}">
                <a16:creationId xmlns:a16="http://schemas.microsoft.com/office/drawing/2014/main" id="{8CBD8F8C-E454-483B-9CD7-4BB8590D077B}"/>
              </a:ext>
            </a:extLst>
          </p:cNvPr>
          <p:cNvSpPr txBox="1"/>
          <p:nvPr/>
        </p:nvSpPr>
        <p:spPr bwMode="auto">
          <a:xfrm>
            <a:off x="509315" y="285335"/>
            <a:ext cx="6431696" cy="4770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b">
            <a:spAutoFit/>
          </a:bodyPr>
          <a:lstStyle/>
          <a:p>
            <a:pPr>
              <a:defRPr/>
            </a:pPr>
            <a:endParaRPr lang="ru-RU" sz="2500" b="1" dirty="0">
              <a:solidFill>
                <a:srgbClr val="002060"/>
              </a:solidFill>
              <a:latin typeface="Lucida Sans Unicode" panose="020B0602030504020204" pitchFamily="34" charset="0"/>
              <a:ea typeface="Tahoma"/>
              <a:cs typeface="Lucida Sans Unicode" panose="020B0602030504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C9A701-F794-4E92-B01D-86FD6AF75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660"/>
          <a:stretch/>
        </p:blipFill>
        <p:spPr bwMode="auto">
          <a:xfrm>
            <a:off x="5133561" y="2625145"/>
            <a:ext cx="3846323" cy="2025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Google Shape;142;p26">
            <a:extLst>
              <a:ext uri="{FF2B5EF4-FFF2-40B4-BE49-F238E27FC236}">
                <a16:creationId xmlns:a16="http://schemas.microsoft.com/office/drawing/2014/main" id="{7A5FD21E-0481-48E2-A04B-9440588D7709}"/>
              </a:ext>
            </a:extLst>
          </p:cNvPr>
          <p:cNvSpPr txBox="1"/>
          <p:nvPr/>
        </p:nvSpPr>
        <p:spPr>
          <a:xfrm>
            <a:off x="0" y="0"/>
            <a:ext cx="8776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АРМ «ВНЕСЕНИЕ ИЗМЕНЕНИЙ В ПЗЗ»</a:t>
            </a:r>
            <a:endParaRPr sz="24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КОМПЛЕКСНОЕ РАЗВИТИЕ ТЕРРИТОРИИ</a:t>
            </a:r>
            <a:endParaRPr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177" name="Google Shape;177;p3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4" y="572700"/>
            <a:ext cx="5733894" cy="28012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</p:pic>
      <p:pic>
        <p:nvPicPr>
          <p:cNvPr id="1026" name="Picture 2" descr="https://lh7-rt.googleusercontent.com/slidesz/AGV_vUeHWq6tKoCtQ8FoM_LZGWD4asm4OqvsRLzs5ChrXys2TWAmKZvhMEs-tdgB-u6Eiru25nrQCDZFHcxwrPo-jLQ96dBWOnfatxALCaeaHhPDh5RRCqnyLmhwSY3re8cCfjNR8Kol4EtPIVWmb1ynmjq5MU9gsfsO=s2048?key=9SusCTunU-aG26fhNtyHFg">
            <a:extLst>
              <a:ext uri="{FF2B5EF4-FFF2-40B4-BE49-F238E27FC236}">
                <a16:creationId xmlns:a16="http://schemas.microsoft.com/office/drawing/2014/main" id="{83DC3FF7-D317-4F5A-8961-8071BBD41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04" y="2209007"/>
            <a:ext cx="5424142" cy="2862503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>
                <a:lumMod val="6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7-rt.googleusercontent.com/slidesz/AGV_vUezEy2IDKO6oW_HrsSrfF-5tlBv0HSitPePc8i65rP1cvC_c_eOq54EPbn-WOt-1shFpWTVhw3srXJbgcCTo7i6AbTSs8oZJuwN4Duz-avOCSIHeoB21La8ijAgfFg-f8A2EbCINAM8R-XH6g77AHwz2oXzRp8X=s2048?key=9SusCTunU-aG26fhNtyHFg">
            <a:extLst>
              <a:ext uri="{FF2B5EF4-FFF2-40B4-BE49-F238E27FC236}">
                <a16:creationId xmlns:a16="http://schemas.microsoft.com/office/drawing/2014/main" id="{F33C87FF-8E53-43E8-BBDB-846B7745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2699"/>
            <a:ext cx="5668166" cy="2764064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7-rt.googleusercontent.com/slidesz/AGV_vUeueYbsnLnMIfqPSd2_5I-6n0l0nuhttLULInPo86_dDjdWmA9AbOP9TTEqZlSY6sJ88Q9ipyLWCwt4fGMv05tOu3F3XpdG6iInXwuuPXnKrmn5xImRw5p3ir3CKD-cA9m1gjPN-FsKVcIdI0aYGOM8mUdD-3M=s2048?key=9SusCTunU-aG26fhNtyHFg">
            <a:extLst>
              <a:ext uri="{FF2B5EF4-FFF2-40B4-BE49-F238E27FC236}">
                <a16:creationId xmlns:a16="http://schemas.microsoft.com/office/drawing/2014/main" id="{C236B293-D18A-416E-A723-E1A42C4C3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13" y="2571750"/>
            <a:ext cx="5124022" cy="2503710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6;p31">
            <a:extLst>
              <a:ext uri="{FF2B5EF4-FFF2-40B4-BE49-F238E27FC236}">
                <a16:creationId xmlns:a16="http://schemas.microsoft.com/office/drawing/2014/main" id="{3FDABB10-9EC2-413A-81D8-BAD6D7FA79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КОМПЛЕКСНОЕ РАЗВИТИЕ ТЕРРИТОРИИ</a:t>
            </a:r>
            <a:endParaRPr sz="2400" dirty="0">
              <a:latin typeface="Bahnschrift Light Semi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35" y="82550"/>
            <a:ext cx="8613530" cy="497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394381-5C05-41E4-BDF3-D6EE43D54877}"/>
              </a:ext>
            </a:extLst>
          </p:cNvPr>
          <p:cNvGrpSpPr/>
          <p:nvPr/>
        </p:nvGrpSpPr>
        <p:grpSpPr>
          <a:xfrm>
            <a:off x="45158" y="118111"/>
            <a:ext cx="4066305" cy="800143"/>
            <a:chOff x="119617" y="202967"/>
            <a:chExt cx="2350878" cy="490101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2ABF478-788D-4CC3-9E40-D84275A27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17" y="202968"/>
              <a:ext cx="959588" cy="490100"/>
            </a:xfrm>
            <a:prstGeom prst="rect">
              <a:avLst/>
            </a:prstGeom>
          </p:spPr>
        </p:pic>
        <p:sp>
          <p:nvSpPr>
            <p:cNvPr id="9" name="Заголовок 1">
              <a:extLst>
                <a:ext uri="{FF2B5EF4-FFF2-40B4-BE49-F238E27FC236}">
                  <a16:creationId xmlns:a16="http://schemas.microsoft.com/office/drawing/2014/main" id="{847C420C-BF33-414D-A00B-D436D53719F7}"/>
                </a:ext>
              </a:extLst>
            </p:cNvPr>
            <p:cNvSpPr txBox="1">
              <a:spLocks/>
            </p:cNvSpPr>
            <p:nvPr/>
          </p:nvSpPr>
          <p:spPr>
            <a:xfrm>
              <a:off x="955355" y="202967"/>
              <a:ext cx="1515140" cy="490100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4000" dirty="0">
                  <a:latin typeface="Bahnschrift SemiBold" panose="020B0502040204020203" pitchFamily="34" charset="0"/>
                  <a:cs typeface="Alef" panose="00000500000000000000" pitchFamily="2" charset="-79"/>
                </a:rPr>
                <a:t>ГИСГИС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E926C89-984B-4BCC-951A-B07E82A38C05}"/>
              </a:ext>
            </a:extLst>
          </p:cNvPr>
          <p:cNvSpPr txBox="1"/>
          <p:nvPr/>
        </p:nvSpPr>
        <p:spPr>
          <a:xfrm>
            <a:off x="1965277" y="2033698"/>
            <a:ext cx="2988860" cy="1908215"/>
          </a:xfrm>
          <a:prstGeom prst="rect">
            <a:avLst/>
          </a:prstGeom>
          <a:solidFill>
            <a:schemeClr val="bg1"/>
          </a:solidFill>
          <a:effectLst>
            <a:softEdge rad="241300"/>
          </a:effectLst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ahnschrift Light Condensed" panose="020B0502040204020203" pitchFamily="34" charset="0"/>
              </a:rPr>
              <a:t>Анна Платонова</a:t>
            </a:r>
          </a:p>
          <a:p>
            <a:r>
              <a:rPr lang="ru-RU" sz="1800" dirty="0">
                <a:latin typeface="Bahnschrift Light Condensed" panose="020B0502040204020203" pitchFamily="34" charset="0"/>
              </a:rPr>
              <a:t>Руководитель отдела инновационного развития </a:t>
            </a:r>
            <a:br>
              <a:rPr lang="ru-RU" sz="1800" dirty="0">
                <a:latin typeface="Bahnschrift Light Condensed" panose="020B0502040204020203" pitchFamily="34" charset="0"/>
              </a:rPr>
            </a:br>
            <a:r>
              <a:rPr lang="ru-RU" sz="1800" dirty="0">
                <a:latin typeface="Bahnschrift Light Condensed" panose="020B0502040204020203" pitchFamily="34" charset="0"/>
              </a:rPr>
              <a:t>ООО «ГИСГИС»</a:t>
            </a:r>
          </a:p>
          <a:p>
            <a:r>
              <a:rPr lang="ru-RU" sz="1800" dirty="0">
                <a:latin typeface="Bahnschrift Light Condensed" panose="020B0502040204020203" pitchFamily="34" charset="0"/>
              </a:rPr>
              <a:t>+7-952-025-24-80</a:t>
            </a:r>
          </a:p>
          <a:p>
            <a:r>
              <a:rPr lang="en-US" sz="1800" dirty="0">
                <a:latin typeface="Bahnschrift Light Condensed" panose="020B0502040204020203" pitchFamily="34" charset="0"/>
              </a:rPr>
              <a:t>aplatonova@gisgis.pro</a:t>
            </a:r>
            <a:endParaRPr lang="ru-RU" sz="1800" dirty="0">
              <a:latin typeface="Bahnschrift Light Condensed" panose="020B0502040204020203" pitchFamily="34" charset="0"/>
            </a:endParaRPr>
          </a:p>
        </p:txBody>
      </p:sp>
      <p:sp>
        <p:nvSpPr>
          <p:cNvPr id="5" name="Трапеция 4">
            <a:extLst>
              <a:ext uri="{FF2B5EF4-FFF2-40B4-BE49-F238E27FC236}">
                <a16:creationId xmlns:a16="http://schemas.microsoft.com/office/drawing/2014/main" id="{FB77611F-8950-4A11-A86C-4D446DFC3177}"/>
              </a:ext>
            </a:extLst>
          </p:cNvPr>
          <p:cNvSpPr/>
          <p:nvPr/>
        </p:nvSpPr>
        <p:spPr>
          <a:xfrm>
            <a:off x="4514707" y="0"/>
            <a:ext cx="5991363" cy="5143500"/>
          </a:xfrm>
          <a:prstGeom prst="trapezoid">
            <a:avLst/>
          </a:prstGeom>
          <a:blipFill dpi="0" rotWithShape="1">
            <a:blip r:embed="rId4">
              <a:alphaModFix amt="7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7E13A-9A90-4776-B025-CC49E27F4A5B}"/>
              </a:ext>
            </a:extLst>
          </p:cNvPr>
          <p:cNvSpPr txBox="1"/>
          <p:nvPr/>
        </p:nvSpPr>
        <p:spPr>
          <a:xfrm>
            <a:off x="284325" y="918252"/>
            <a:ext cx="4007347" cy="584775"/>
          </a:xfrm>
          <a:prstGeom prst="rect">
            <a:avLst/>
          </a:prstGeom>
          <a:solidFill>
            <a:schemeClr val="bg1"/>
          </a:solidFill>
          <a:effectLst>
            <a:softEdge rad="241300"/>
          </a:effectLst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КОНТАКТНАЯ ИНФОРМАЦИЯ</a:t>
            </a:r>
          </a:p>
        </p:txBody>
      </p:sp>
      <p:pic>
        <p:nvPicPr>
          <p:cNvPr id="2054" name="Picture 6" descr="http://qrcoder.ru/code/?BEGIN%3AVCARD%0AN%3A%CF%EB%E0%F2%EE%ED%EE%E2%E0%3B%C0%ED%ED%E0%0AORG%3A%CE%CE%CE+%22%C3%C8%D1%C3%C8%D1%22%0ATITLE%3A%D0%F3%EA%EE%E2%EE%E4%E8%F2%E5%EB%FC+%EE%F2%E4%E5%EB%E0+%E8%ED%ED%EE%E2%E0%F6%E8%EE%ED%ED%EE%E3%EE+%F0%E0%E7%E2%E8%F2%E8%FF%0ATEL%3A79520252480%0AEMAIL%3Aaplatonova%40gisgis.pro%0AEND%3AVCARD&amp;4&amp;0">
            <a:extLst>
              <a:ext uri="{FF2B5EF4-FFF2-40B4-BE49-F238E27FC236}">
                <a16:creationId xmlns:a16="http://schemas.microsoft.com/office/drawing/2014/main" id="{98CD9138-E6CE-4DAA-B3F9-D1A9205C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0" y="2252360"/>
            <a:ext cx="1659796" cy="165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8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l="17198" r="6161" b="4716"/>
          <a:stretch/>
        </p:blipFill>
        <p:spPr>
          <a:xfrm>
            <a:off x="4572000" y="2864800"/>
            <a:ext cx="4572000" cy="2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l="5724" r="6479"/>
          <a:stretch/>
        </p:blipFill>
        <p:spPr>
          <a:xfrm>
            <a:off x="0" y="567070"/>
            <a:ext cx="4572002" cy="229772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1866176" y="567069"/>
            <a:ext cx="718246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highlight>
                  <a:schemeClr val="lt1"/>
                </a:highlight>
                <a:latin typeface="Bahnschrift Light SemiCondensed" panose="020B0502040204020203" pitchFamily="34" charset="0"/>
              </a:rPr>
              <a:t>ЕГРН</a:t>
            </a:r>
            <a:endParaRPr sz="2100" dirty="0">
              <a:highlight>
                <a:schemeClr val="lt1"/>
              </a:highlight>
              <a:latin typeface="Bahnschrift Light SemiCondensed" panose="020B0502040204020203" pitchFamily="34" charset="0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6324271" y="2864799"/>
            <a:ext cx="904631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solidFill>
                  <a:schemeClr val="dk1"/>
                </a:solidFill>
                <a:highlight>
                  <a:schemeClr val="lt1"/>
                </a:highlight>
                <a:latin typeface="Bahnschrift Light SemiCondensed" panose="020B0502040204020203" pitchFamily="34" charset="0"/>
              </a:rPr>
              <a:t>ЗОУИТ</a:t>
            </a:r>
            <a:endParaRPr sz="2100" dirty="0">
              <a:solidFill>
                <a:schemeClr val="dk1"/>
              </a:solidFill>
              <a:highlight>
                <a:schemeClr val="lt1"/>
              </a:highlight>
              <a:latin typeface="Bahnschrift Light SemiCondensed" panose="020B0502040204020203" pitchFamily="34" charset="0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3762"/>
          <a:stretch/>
        </p:blipFill>
        <p:spPr>
          <a:xfrm>
            <a:off x="4572000" y="572700"/>
            <a:ext cx="4572000" cy="2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5835337" y="586101"/>
            <a:ext cx="18825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dirty="0">
                <a:highlight>
                  <a:schemeClr val="lt1"/>
                </a:highlight>
                <a:latin typeface="Bahnschrift Light SemiCondensed" panose="020B0502040204020203" pitchFamily="34" charset="0"/>
              </a:rPr>
              <a:t>АДРЕСНЫЙ</a:t>
            </a:r>
            <a:r>
              <a:rPr lang="ru" sz="1900" dirty="0">
                <a:highlight>
                  <a:schemeClr val="lt1"/>
                </a:highlight>
              </a:rPr>
              <a:t> </a:t>
            </a:r>
            <a:r>
              <a:rPr lang="ru" sz="1900" dirty="0">
                <a:highlight>
                  <a:schemeClr val="lt1"/>
                </a:highlight>
                <a:latin typeface="Bahnschrift Light SemiCondensed" panose="020B0502040204020203" pitchFamily="34" charset="0"/>
              </a:rPr>
              <a:t>ПЛАН</a:t>
            </a:r>
            <a:endParaRPr sz="1900" dirty="0">
              <a:highlight>
                <a:schemeClr val="lt1"/>
              </a:highlight>
              <a:latin typeface="Bahnschrift Light SemiCondensed" panose="020B0502040204020203" pitchFamily="34" charset="0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6">
            <a:alphaModFix/>
          </a:blip>
          <a:srcRect l="5482" r="8584"/>
          <a:stretch/>
        </p:blipFill>
        <p:spPr>
          <a:xfrm>
            <a:off x="0" y="2864800"/>
            <a:ext cx="4571998" cy="227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899289" y="2845774"/>
            <a:ext cx="652021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highlight>
                  <a:schemeClr val="lt1"/>
                </a:highlight>
                <a:latin typeface="Bahnschrift Light SemiCondensed" panose="020B0502040204020203" pitchFamily="34" charset="0"/>
              </a:rPr>
              <a:t>ОКН</a:t>
            </a:r>
            <a:endParaRPr sz="2100" dirty="0">
              <a:highlight>
                <a:schemeClr val="lt1"/>
              </a:highlight>
              <a:latin typeface="Bahnschrift Light SemiCondensed" panose="020B0502040204020203" pitchFamily="34" charset="0"/>
            </a:endParaRPr>
          </a:p>
        </p:txBody>
      </p:sp>
      <p:sp>
        <p:nvSpPr>
          <p:cNvPr id="14" name="Google Shape;80;p16">
            <a:extLst>
              <a:ext uri="{FF2B5EF4-FFF2-40B4-BE49-F238E27FC236}">
                <a16:creationId xmlns:a16="http://schemas.microsoft.com/office/drawing/2014/main" id="{EB02F1FF-098D-4FD9-913B-8B731A960B21}"/>
              </a:ext>
            </a:extLst>
          </p:cNvPr>
          <p:cNvSpPr txBox="1">
            <a:spLocks/>
          </p:cNvSpPr>
          <p:nvPr/>
        </p:nvSpPr>
        <p:spPr>
          <a:xfrm>
            <a:off x="0" y="-6350"/>
            <a:ext cx="8520600" cy="55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ru-RU" sz="2500" dirty="0">
                <a:latin typeface="Bahnschrift Light SemiCondensed" panose="020B0502040204020203" pitchFamily="34" charset="0"/>
              </a:rPr>
              <a:t>СУЩЕСТВУЮЩЕЕ</a:t>
            </a:r>
            <a:r>
              <a:rPr lang="ru-RU" sz="2400" dirty="0">
                <a:latin typeface="Bahnschrift Light SemiCondensed" panose="020B0502040204020203" pitchFamily="34" charset="0"/>
              </a:rPr>
              <a:t> СОСТОЯНИЕ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ПЛАНИРУЕМОЕ СОСТОЯНИЕ.</a:t>
            </a:r>
            <a:endParaRPr sz="2400" dirty="0">
              <a:latin typeface="Bahnschrift Light SemiCondensed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ГЕНЕРАЛЬНЫЙ ПЛАН</a:t>
            </a:r>
            <a:endParaRPr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980"/>
          <a:stretch/>
        </p:blipFill>
        <p:spPr>
          <a:xfrm>
            <a:off x="0" y="856950"/>
            <a:ext cx="9144000" cy="428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ПЛАНИРУЕМОЕ СОСТОЯНИЕ.</a:t>
            </a:r>
            <a:endParaRPr sz="2400" dirty="0">
              <a:latin typeface="Bahnschrift Light SemiCondensed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ПРАВИЛА ЗЕМЛЕПОЛЬЗОВАНИЯ И ЗАСТРОЙКИ</a:t>
            </a:r>
            <a:endParaRPr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1332"/>
          <a:stretch/>
        </p:blipFill>
        <p:spPr>
          <a:xfrm>
            <a:off x="0" y="841475"/>
            <a:ext cx="9144001" cy="430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ПЛАНИРУЕМОЕ СОСТОЯНИЕ.</a:t>
            </a:r>
            <a:endParaRPr sz="2400" dirty="0">
              <a:latin typeface="Bahnschrift Light SemiCondensed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ПРОЕКТЫ ПЛАНИРОВКИ И ПРОЕКТЫ МЕЖЕВАНИЯ</a:t>
            </a:r>
            <a:endParaRPr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t="4060"/>
          <a:stretch/>
        </p:blipFill>
        <p:spPr>
          <a:xfrm>
            <a:off x="0" y="890400"/>
            <a:ext cx="9144000" cy="446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ПЛАНИРУЕМОЕ СОСТОЯНИЕ.</a:t>
            </a:r>
            <a:endParaRPr sz="2400" dirty="0">
              <a:latin typeface="Bahnschrift Light SemiCondensed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КОМПЛЕКСНОЕ РАЗВИТИЕ ТЕРРИТОРИИ</a:t>
            </a:r>
            <a:endParaRPr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25" y="1030564"/>
            <a:ext cx="7625219" cy="379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662" y="890400"/>
            <a:ext cx="3368325" cy="301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0900" y="2337775"/>
            <a:ext cx="1896175" cy="2653949"/>
          </a:xfrm>
          <a:prstGeom prst="rect">
            <a:avLst/>
          </a:prstGeom>
          <a:noFill/>
          <a:ln>
            <a:noFill/>
          </a:ln>
          <a:effectLst>
            <a:outerShdw blurRad="57150" dist="76200" dir="88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ГОРОДСКАЯ АНАЛИТИКА</a:t>
            </a:r>
            <a:endParaRPr sz="2400" dirty="0">
              <a:latin typeface="Bahnschrift Light SemiCondensed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ПРОСТРАНСТВЕННЫЙ АНАЛИЗ ТЕРРИТОРИИ</a:t>
            </a:r>
            <a:endParaRPr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r="2409"/>
          <a:stretch/>
        </p:blipFill>
        <p:spPr>
          <a:xfrm>
            <a:off x="0" y="890400"/>
            <a:ext cx="9144000" cy="4678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ГОРОДСКАЯ АНАЛИТИКА</a:t>
            </a:r>
            <a:endParaRPr sz="2400" dirty="0">
              <a:latin typeface="Bahnschrift Light SemiCondensed" panose="020B05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Bahnschrift Light SemiCondensed" panose="020B0502040204020203" pitchFamily="34" charset="0"/>
              </a:rPr>
              <a:t>ПРОСТРАНСТВЕННЫЙ АНАЛИЗ ТЕРРИТОРИИ</a:t>
            </a:r>
            <a:endParaRPr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7004"/>
            <a:ext cx="9144000" cy="430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294</Words>
  <Application>Microsoft Office PowerPoint</Application>
  <PresentationFormat>Экран (16:9)</PresentationFormat>
  <Paragraphs>72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Alef</vt:lpstr>
      <vt:lpstr>Arial</vt:lpstr>
      <vt:lpstr>Bahnschrift Light Condensed</vt:lpstr>
      <vt:lpstr>Bahnschrift Light SemiCondensed</vt:lpstr>
      <vt:lpstr>Bahnschrift SemiBold</vt:lpstr>
      <vt:lpstr>Calibri</vt:lpstr>
      <vt:lpstr>Lucida Sans Unicode</vt:lpstr>
      <vt:lpstr>Tahoma</vt:lpstr>
      <vt:lpstr>Wingdings</vt:lpstr>
      <vt:lpstr>Simple Light</vt:lpstr>
      <vt:lpstr>Практика и применение ГИС  в управлении территорией</vt:lpstr>
      <vt:lpstr>Презентация PowerPoint</vt:lpstr>
      <vt:lpstr>Презентация PowerPoint</vt:lpstr>
      <vt:lpstr>ПЛАНИРУЕМОЕ СОСТОЯНИЕ. ГЕНЕРАЛЬНЫЙ ПЛАН</vt:lpstr>
      <vt:lpstr>ПЛАНИРУЕМОЕ СОСТОЯНИЕ. ПРАВИЛА ЗЕМЛЕПОЛЬЗОВАНИЯ И ЗАСТРОЙКИ</vt:lpstr>
      <vt:lpstr>ПЛАНИРУЕМОЕ СОСТОЯНИЕ. ПРОЕКТЫ ПЛАНИРОВКИ И ПРОЕКТЫ МЕЖЕВАНИЯ</vt:lpstr>
      <vt:lpstr>ПЛАНИРУЕМОЕ СОСТОЯНИЕ. КОМПЛЕКСНОЕ РАЗВИТИЕ ТЕРРИТОРИИ</vt:lpstr>
      <vt:lpstr>ГОРОДСКАЯ АНАЛИТИКА ПРОСТРАНСТВЕННЫЙ АНАЛИЗ ТЕРРИТОРИИ</vt:lpstr>
      <vt:lpstr>ГОРОДСКАЯ АНАЛИТИКА ПРОСТРАНСТВЕННЫЙ АНАЛИЗ ТЕРРИТОРИИ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МУНИЦИПАЛЬНЫЕ ГИС РЕШЕНИЕ ЗАДАЧ ГОРОДА С ПОМОЩЬЮ ТЕМАТИЧЕСКИХ ПОДСИСТЕМ </vt:lpstr>
      <vt:lpstr>Презентация PowerPoint</vt:lpstr>
      <vt:lpstr>Презентация PowerPoint</vt:lpstr>
      <vt:lpstr>Презентация PowerPoint</vt:lpstr>
      <vt:lpstr>КОМПЛЕКСНОЕ РАЗВИТИЕ ТЕРРИТОРИИ</vt:lpstr>
      <vt:lpstr>КОМПЛЕКСНОЕ РАЗВИТИЕ ТЕРРИТОРИИ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и применение ГИС в управлении территорией</dc:title>
  <dc:creator>Элина Гильмутдинова</dc:creator>
  <cp:lastModifiedBy>Анна Платонова</cp:lastModifiedBy>
  <cp:revision>24</cp:revision>
  <dcterms:modified xsi:type="dcterms:W3CDTF">2024-08-22T14:27:14Z</dcterms:modified>
</cp:coreProperties>
</file>