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72" r:id="rId3"/>
    <p:sldId id="282" r:id="rId4"/>
    <p:sldId id="286" r:id="rId5"/>
    <p:sldId id="269" r:id="rId6"/>
    <p:sldId id="275" r:id="rId7"/>
    <p:sldId id="271" r:id="rId8"/>
    <p:sldId id="290" r:id="rId9"/>
    <p:sldId id="289" r:id="rId10"/>
    <p:sldId id="279" r:id="rId11"/>
    <p:sldId id="273" r:id="rId12"/>
    <p:sldId id="281" r:id="rId13"/>
    <p:sldId id="260" r:id="rId14"/>
  </p:sldIdLst>
  <p:sldSz cx="6908800" cy="3892550"/>
  <p:notesSz cx="6908800" cy="38925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99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26" y="-12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4025" cy="195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13188" y="0"/>
            <a:ext cx="2994025" cy="195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82C85-3F40-451E-A9D2-84EC2DB1D2B0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0" y="292100"/>
            <a:ext cx="2590800" cy="1458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0563" y="1849438"/>
            <a:ext cx="5527675" cy="1751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697288"/>
            <a:ext cx="2994025" cy="1952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13188" y="3697288"/>
            <a:ext cx="2994025" cy="1952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018C1-3F74-4E7B-AD4D-756DF09C0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41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8636" y="1206690"/>
            <a:ext cx="5877877" cy="817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37272" y="2179828"/>
            <a:ext cx="4840605" cy="97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5757" y="895286"/>
            <a:ext cx="3008090" cy="25690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1302" y="895286"/>
            <a:ext cx="3008090" cy="25690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757" y="155702"/>
            <a:ext cx="6223635" cy="6228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5757" y="895286"/>
            <a:ext cx="6223635" cy="25690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51151" y="3620071"/>
            <a:ext cx="2212848" cy="194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5757" y="3620071"/>
            <a:ext cx="1590484" cy="194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78908" y="3620071"/>
            <a:ext cx="1590484" cy="194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46086" y="2226671"/>
            <a:ext cx="2341880" cy="1647825"/>
            <a:chOff x="4546086" y="2226671"/>
            <a:chExt cx="2341880" cy="1647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86843" y="2613354"/>
              <a:ext cx="900755" cy="2419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6738" y="2869021"/>
              <a:ext cx="1260859" cy="2419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6948" y="2359212"/>
              <a:ext cx="540650" cy="2404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46086" y="3122869"/>
              <a:ext cx="2341511" cy="7511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7396" y="2226671"/>
              <a:ext cx="180201" cy="11877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12347"/>
            <a:ext cx="1621155" cy="1140460"/>
            <a:chOff x="0" y="12347"/>
            <a:chExt cx="1621155" cy="114046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523687"/>
              <a:ext cx="900324" cy="2419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68018"/>
              <a:ext cx="1260424" cy="24195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779351"/>
              <a:ext cx="540216" cy="24043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315" y="12347"/>
              <a:ext cx="1442220" cy="2419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033548"/>
              <a:ext cx="179769" cy="1187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16064"/>
              <a:ext cx="181227" cy="240060"/>
            </a:xfrm>
            <a:prstGeom prst="rect">
              <a:avLst/>
            </a:prstGeom>
          </p:spPr>
        </p:pic>
      </p:grpSp>
      <p:pic>
        <p:nvPicPr>
          <p:cNvPr id="15" name="Рисунок 6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6683" y="523686"/>
            <a:ext cx="3352800" cy="2987927"/>
          </a:xfrm>
          <a:prstGeom prst="rect">
            <a:avLst/>
          </a:prstGeom>
          <a:ln>
            <a:noFill/>
          </a:ln>
        </p:spPr>
      </p:pic>
      <p:sp>
        <p:nvSpPr>
          <p:cNvPr id="17" name="CustomShape 2"/>
          <p:cNvSpPr/>
          <p:nvPr/>
        </p:nvSpPr>
        <p:spPr>
          <a:xfrm>
            <a:off x="3593133" y="574675"/>
            <a:ext cx="2876414" cy="19711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/>
          <a:lstStyle/>
          <a:p>
            <a:pPr algn="ctr">
              <a:lnSpc>
                <a:spcPct val="100000"/>
              </a:lnSpc>
            </a:pPr>
            <a:r>
              <a:rPr lang="ru-RU" sz="1400" b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СОЗДАНИЕ МУЛЬТИМАСШТАБНОЙ</a:t>
            </a:r>
          </a:p>
          <a:p>
            <a:pPr algn="ctr">
              <a:lnSpc>
                <a:spcPct val="100000"/>
              </a:lnSpc>
            </a:pPr>
            <a:r>
              <a:rPr lang="ru-RU" sz="1400" b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КАРТЫ</a:t>
            </a: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r>
              <a:rPr lang="ru-RU" sz="1400" b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НА ОСНОВЕ ТОПОГРАФИЧЕСКИХ КАРТ</a:t>
            </a:r>
          </a:p>
          <a:p>
            <a:pPr algn="r">
              <a:lnSpc>
                <a:spcPct val="100000"/>
              </a:lnSpc>
              <a:spcAft>
                <a:spcPts val="1199"/>
              </a:spcAft>
            </a:pPr>
            <a:endParaRPr lang="ru-RU" sz="600" b="1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100000"/>
              </a:lnSpc>
            </a:pPr>
            <a:r>
              <a:rPr lang="ru-RU" sz="1000" spc="-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Бабура</a:t>
            </a:r>
            <a:r>
              <a:rPr lang="ru-RU" sz="1000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Н.П.</a:t>
            </a:r>
          </a:p>
          <a:p>
            <a:pPr algn="r">
              <a:lnSpc>
                <a:spcPct val="100000"/>
              </a:lnSpc>
              <a:spcAft>
                <a:spcPts val="1199"/>
              </a:spcAft>
            </a:pPr>
            <a:r>
              <a:rPr lang="ru-RU" sz="1000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Государственное предприятие «</a:t>
            </a:r>
            <a:r>
              <a:rPr lang="ru-RU" sz="1000" spc="-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Белгеодезия</a:t>
            </a:r>
            <a:r>
              <a:rPr lang="ru-RU" sz="1000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000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ru-RU" sz="1600" b="1" spc="-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ru-RU" sz="1400" spc="-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ru-RU" sz="1400" spc="-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431"/>
              </a:spcAft>
            </a:pPr>
            <a:endParaRPr lang="en-US" sz="1500" b="0" strike="noStrike" spc="-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431"/>
              </a:spcAft>
            </a:pPr>
            <a:endParaRPr lang="en-US" sz="15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431"/>
              </a:spcAft>
            </a:pPr>
            <a:endParaRPr lang="en-US" sz="15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en-US" sz="15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en-US" sz="15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en-US" sz="15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ustomShape 2"/>
          <p:cNvSpPr/>
          <p:nvPr/>
        </p:nvSpPr>
        <p:spPr>
          <a:xfrm>
            <a:off x="2616200" y="3511614"/>
            <a:ext cx="1452079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/>
          <a:lstStyle/>
          <a:p>
            <a:pPr algn="ctr">
              <a:lnSpc>
                <a:spcPct val="100000"/>
              </a:lnSpc>
            </a:pPr>
            <a:r>
              <a:rPr lang="ru-RU" sz="1000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Казань</a:t>
            </a:r>
            <a:r>
              <a:rPr lang="ru-RU" sz="1000" b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1000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ru-RU" sz="1600" b="1" spc="-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ru-RU" sz="1400" spc="-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ru-RU" sz="1400" spc="-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431"/>
              </a:spcAft>
            </a:pPr>
            <a:endParaRPr lang="en-US" sz="1500" b="0" strike="noStrike" spc="-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431"/>
              </a:spcAft>
            </a:pPr>
            <a:endParaRPr lang="en-US" sz="15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431"/>
              </a:spcAft>
            </a:pPr>
            <a:endParaRPr lang="en-US" sz="15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en-US" sz="15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en-US" sz="15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Aft>
                <a:spcPts val="1199"/>
              </a:spcAft>
            </a:pPr>
            <a:endParaRPr lang="en-US" sz="15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69" y="22206"/>
            <a:ext cx="575296" cy="3831568"/>
          </a:xfrm>
          <a:prstGeom prst="rect">
            <a:avLst/>
          </a:prstGeom>
        </p:spPr>
      </p:pic>
      <p:sp>
        <p:nvSpPr>
          <p:cNvPr id="5" name="CustomShape 3"/>
          <p:cNvSpPr/>
          <p:nvPr/>
        </p:nvSpPr>
        <p:spPr>
          <a:xfrm>
            <a:off x="639265" y="22206"/>
            <a:ext cx="6043253" cy="6286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080" algn="ctr">
              <a:lnSpc>
                <a:spcPct val="100000"/>
              </a:lnSpc>
            </a:pP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Пример таблицы</a:t>
            </a:r>
          </a:p>
          <a:p>
            <a:pPr marL="1080" algn="ctr">
              <a:lnSpc>
                <a:spcPct val="100000"/>
              </a:lnSpc>
            </a:pP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Государственного каталога географических наименований </a:t>
            </a:r>
            <a:r>
              <a:rPr lang="ru-RU" sz="1100" b="1" spc="-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Республики Беларусь</a:t>
            </a:r>
            <a:endParaRPr lang="en-US" sz="1100" b="0" strike="noStrike" spc="-1" dirty="0" smtClean="0">
              <a:latin typeface="Arial" pitchFamily="34" charset="0"/>
              <a:cs typeface="Arial" pitchFamily="34" charset="0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 smtClean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 smtClean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t="11953" r="23673" b="42544"/>
          <a:stretch/>
        </p:blipFill>
        <p:spPr bwMode="auto">
          <a:xfrm>
            <a:off x="1397000" y="803275"/>
            <a:ext cx="4267200" cy="239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8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69" y="22206"/>
            <a:ext cx="575296" cy="3831568"/>
          </a:xfrm>
          <a:prstGeom prst="rect">
            <a:avLst/>
          </a:prstGeom>
        </p:spPr>
      </p:pic>
      <p:sp>
        <p:nvSpPr>
          <p:cNvPr id="5" name="CustomShape 3"/>
          <p:cNvSpPr/>
          <p:nvPr/>
        </p:nvSpPr>
        <p:spPr>
          <a:xfrm>
            <a:off x="788400" y="193676"/>
            <a:ext cx="5894118" cy="20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080" algn="ctr">
              <a:lnSpc>
                <a:spcPct val="100000"/>
              </a:lnSpc>
              <a:spcAft>
                <a:spcPts val="431"/>
              </a:spcAft>
            </a:pP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Существующая с</a:t>
            </a:r>
            <a:r>
              <a:rPr lang="en-US" sz="1100" b="1" strike="noStrike" spc="-1" dirty="0" err="1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труктура</a:t>
            </a:r>
            <a:r>
              <a:rPr lang="en-US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Дежурной справочной карты </a:t>
            </a:r>
            <a:r>
              <a:rPr lang="ru-RU" sz="1100" b="1" strike="noStrike" spc="-1" dirty="0" err="1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Республикик</a:t>
            </a: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Беларусь</a:t>
            </a: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500" b="0" strike="noStrike" spc="-1" dirty="0">
              <a:latin typeface="Arial" pitchFamily="34" charset="0"/>
              <a:cs typeface="Arial" pitchFamily="34" charset="0"/>
            </a:endParaRPr>
          </a:p>
          <a:p>
            <a:pPr marL="286920" indent="-285120" algn="just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цифровая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дежурная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карта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1:100 000;</a:t>
            </a:r>
            <a:endParaRPr lang="en-US" sz="1000" b="0" strike="noStrike" spc="-1" dirty="0">
              <a:latin typeface="Arial" pitchFamily="34" charset="0"/>
              <a:cs typeface="Arial" pitchFamily="34" charset="0"/>
            </a:endParaRPr>
          </a:p>
          <a:p>
            <a:pPr marL="286920" indent="-285120" algn="just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номенклатурные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листы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растровых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топографических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карт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масштаба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1:100 000;</a:t>
            </a:r>
            <a:endParaRPr lang="en-US" sz="1000" b="0" strike="noStrike" spc="-1" dirty="0">
              <a:latin typeface="Arial" pitchFamily="34" charset="0"/>
              <a:cs typeface="Arial" pitchFamily="34" charset="0"/>
            </a:endParaRPr>
          </a:p>
          <a:p>
            <a:pPr marL="286920" indent="-285120" algn="just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формуляры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по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номенклатурным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листам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топографических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карт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масштаба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1:100 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000;</a:t>
            </a:r>
            <a:endParaRPr lang="en-US" sz="1000" b="0" strike="noStrike" spc="-1" dirty="0">
              <a:latin typeface="Arial" pitchFamily="34" charset="0"/>
              <a:cs typeface="Arial" pitchFamily="34" charset="0"/>
            </a:endParaRPr>
          </a:p>
          <a:p>
            <a:pPr marL="286920" indent="-285120" algn="just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номенклатурные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листы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цифровых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топографических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карт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масштаба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1:100 000;</a:t>
            </a:r>
            <a:endParaRPr lang="en-US" sz="1000" b="0" strike="noStrike" spc="-1" dirty="0">
              <a:latin typeface="Arial" pitchFamily="34" charset="0"/>
              <a:cs typeface="Arial" pitchFamily="34" charset="0"/>
            </a:endParaRPr>
          </a:p>
          <a:p>
            <a:pPr marL="286920" indent="-285120" algn="just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  <a:buFont typeface="Arial"/>
              <a:buChar char="•"/>
            </a:pP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дополнительные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картографические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материалы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и </a:t>
            </a:r>
            <a:r>
              <a:rPr lang="en-US" sz="1000" b="0" strike="noStrike" spc="-1" dirty="0" err="1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данные</a:t>
            </a:r>
            <a:r>
              <a:rPr lang="en-US" sz="1000" b="0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.</a:t>
            </a:r>
            <a:endParaRPr lang="ru-RU" sz="1000" b="0" strike="noStrike" spc="-1" dirty="0" smtClean="0">
              <a:solidFill>
                <a:srgbClr val="000000"/>
              </a:solidFill>
              <a:latin typeface="Arial" pitchFamily="34" charset="0"/>
              <a:ea typeface="DejaVu Sans"/>
              <a:cs typeface="Arial" pitchFamily="34" charset="0"/>
            </a:endParaRPr>
          </a:p>
          <a:p>
            <a:pPr marL="286920" indent="-285120" algn="just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  <a:buFont typeface="Arial"/>
              <a:buChar char="•"/>
            </a:pPr>
            <a:endParaRPr lang="ru-RU" sz="500" spc="-1" dirty="0" smtClean="0">
              <a:latin typeface="Arial" pitchFamily="34" charset="0"/>
              <a:cs typeface="Arial" pitchFamily="34" charset="0"/>
            </a:endParaRPr>
          </a:p>
          <a:p>
            <a:pPr marL="286920" indent="-285120" algn="just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  <a:buFont typeface="Arial"/>
              <a:buChar char="•"/>
            </a:pPr>
            <a:endParaRPr lang="ru-RU" sz="500" spc="-1" dirty="0">
              <a:latin typeface="Arial" pitchFamily="34" charset="0"/>
              <a:cs typeface="Arial" pitchFamily="34" charset="0"/>
            </a:endParaRPr>
          </a:p>
          <a:p>
            <a:pPr marL="286920" indent="-285120" algn="just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  <a:buFont typeface="Arial"/>
              <a:buChar char="•"/>
            </a:pPr>
            <a:endParaRPr lang="ru-RU" sz="500" spc="-1" dirty="0">
              <a:latin typeface="Arial" pitchFamily="34" charset="0"/>
              <a:cs typeface="Arial" pitchFamily="34" charset="0"/>
            </a:endParaRPr>
          </a:p>
          <a:p>
            <a:pPr marL="1800" algn="ctr">
              <a:lnSpc>
                <a:spcPct val="100000"/>
              </a:lnSpc>
              <a:spcAft>
                <a:spcPts val="431"/>
              </a:spcAft>
              <a:buClr>
                <a:srgbClr val="000000"/>
              </a:buClr>
            </a:pPr>
            <a:r>
              <a:rPr lang="en-US" sz="1000" strike="noStrike" spc="-1" dirty="0" err="1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Фрагменты</a:t>
            </a:r>
            <a:r>
              <a:rPr lang="en-US" sz="1000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ДСК </a:t>
            </a:r>
            <a:r>
              <a:rPr lang="en-US" sz="1000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РБ</a:t>
            </a: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</p:txBody>
      </p:sp>
      <p:pic>
        <p:nvPicPr>
          <p:cNvPr id="8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88400" y="2174875"/>
            <a:ext cx="2689200" cy="103320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11600" y="2175178"/>
            <a:ext cx="2689200" cy="1033200"/>
          </a:xfrm>
          <a:prstGeom prst="rect">
            <a:avLst/>
          </a:prstGeom>
          <a:ln>
            <a:noFill/>
          </a:ln>
        </p:spPr>
      </p:pic>
      <p:sp>
        <p:nvSpPr>
          <p:cNvPr id="10" name="CustomShape 5"/>
          <p:cNvSpPr/>
          <p:nvPr/>
        </p:nvSpPr>
        <p:spPr>
          <a:xfrm>
            <a:off x="4140200" y="3328471"/>
            <a:ext cx="238500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080" algn="ctr">
              <a:lnSpc>
                <a:spcPct val="100000"/>
              </a:lnSpc>
              <a:spcAft>
                <a:spcPts val="431"/>
              </a:spcAft>
            </a:pP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Растровый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вид</a:t>
            </a:r>
            <a:endParaRPr lang="en-US" sz="1000" b="0" strike="noStrike" spc="-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ustomShape 6"/>
          <p:cNvSpPr/>
          <p:nvPr/>
        </p:nvSpPr>
        <p:spPr>
          <a:xfrm>
            <a:off x="1092200" y="3317875"/>
            <a:ext cx="20019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080" algn="ctr">
              <a:lnSpc>
                <a:spcPct val="100000"/>
              </a:lnSpc>
              <a:spcAft>
                <a:spcPts val="431"/>
              </a:spcAft>
            </a:pP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Цифровой</a:t>
            </a:r>
            <a:r>
              <a:rPr lang="en-US" sz="1000" b="0" strike="noStrike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en-US" sz="1000" b="0" strike="noStrike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вид</a:t>
            </a:r>
            <a:endParaRPr lang="en-US" sz="1000" b="0" strike="noStrike" spc="-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69" y="22206"/>
            <a:ext cx="575296" cy="38315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7400" y="117475"/>
            <a:ext cx="6019800" cy="3811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" algn="ctr">
              <a:lnSpc>
                <a:spcPct val="100000"/>
              </a:lnSpc>
              <a:spcAft>
                <a:spcPts val="431"/>
              </a:spcAft>
            </a:pPr>
            <a:r>
              <a:rPr lang="ru-RU" sz="1100" b="1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Преимущества создания </a:t>
            </a:r>
            <a:r>
              <a:rPr lang="ru-RU" sz="1100" b="1" spc="-1" dirty="0" err="1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мультимасштабной</a:t>
            </a:r>
            <a:r>
              <a:rPr lang="ru-RU" sz="1100" b="1" spc="-1" dirty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</a:t>
            </a:r>
            <a:r>
              <a:rPr lang="ru-RU" sz="1100" b="1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карты</a:t>
            </a: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100" spc="-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В Республике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Б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еларусь появится открытая национальная картографическая основа, наличие которой позволит повысить доступность к достоверным пространственным данным,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заинтересованность в которых проявляют:</a:t>
            </a:r>
          </a:p>
          <a:p>
            <a:pPr indent="539750" algn="just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Министерство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обороны</a:t>
            </a:r>
          </a:p>
          <a:p>
            <a:pPr algn="just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Министерство по чрезвычайным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ситуациям</a:t>
            </a:r>
          </a:p>
          <a:p>
            <a:pPr algn="just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Государственный пограничный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комитет</a:t>
            </a:r>
          </a:p>
          <a:p>
            <a:pPr algn="just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Республиканские органы государственного управления, местные исполнительные и распорядительные органы, иные юридические лица, физические лица, в том числе индивидуальные предприниматели, осуществляющие градостроительную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деятельность</a:t>
            </a:r>
          </a:p>
          <a:p>
            <a:pPr algn="just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Министерство природных ресурсов и охраны окружающей среды Республики Беларусь в рамках ведения Государственного кадастра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недр</a:t>
            </a:r>
          </a:p>
          <a:p>
            <a:pPr algn="just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Учреждения образования</a:t>
            </a:r>
          </a:p>
          <a:p>
            <a:pPr algn="just">
              <a:defRPr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Любой пользователь глобальной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компьютерной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сети Интернет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94"/>
            <a:ext cx="6911807" cy="3885305"/>
            <a:chOff x="0" y="2694"/>
            <a:chExt cx="6911807" cy="38853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94"/>
              <a:ext cx="2592989" cy="15919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4592" y="159490"/>
              <a:ext cx="5167215" cy="3728509"/>
            </a:xfrm>
            <a:prstGeom prst="rect">
              <a:avLst/>
            </a:prstGeom>
          </p:spPr>
        </p:pic>
      </p:grpSp>
      <p:sp>
        <p:nvSpPr>
          <p:cNvPr id="6" name="CustomShape 1"/>
          <p:cNvSpPr/>
          <p:nvPr/>
        </p:nvSpPr>
        <p:spPr>
          <a:xfrm>
            <a:off x="3759200" y="879475"/>
            <a:ext cx="2952400" cy="27561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8785" tIns="29392" rIns="58785" bIns="29392"/>
          <a:lstStyle/>
          <a:p>
            <a:pPr defTabSz="691259"/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Государственный</a:t>
            </a:r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 </a:t>
            </a:r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комитет</a:t>
            </a:r>
            <a:endParaRPr lang="en-US" sz="1200" b="1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defTabSz="691259"/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по</a:t>
            </a:r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 </a:t>
            </a:r>
            <a:r>
              <a:rPr lang="en-US" sz="1200" b="1" spc="-1" dirty="0" err="1" smtClean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имуществу</a:t>
            </a:r>
            <a:endParaRPr lang="ru-RU" sz="1200" b="1" spc="-1" dirty="0" smtClean="0">
              <a:solidFill>
                <a:srgbClr val="A50021"/>
              </a:solidFill>
              <a:latin typeface="Arial" pitchFamily="34" charset="0"/>
              <a:ea typeface="Montserrat"/>
              <a:cs typeface="Arial" pitchFamily="34" charset="0"/>
            </a:endParaRPr>
          </a:p>
          <a:p>
            <a:pPr defTabSz="691259"/>
            <a:r>
              <a:rPr lang="en-US" sz="1200" b="1" spc="-1" dirty="0" err="1" smtClean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Республики</a:t>
            </a:r>
            <a:r>
              <a:rPr lang="en-US" sz="1200" b="1" spc="-1" dirty="0" smtClean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 </a:t>
            </a:r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Беларусь</a:t>
            </a:r>
            <a:endParaRPr lang="en-US" sz="1200" b="1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defTabSz="691259"/>
            <a:endParaRPr lang="en-US" sz="1200" b="1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defTabSz="691259"/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Топографо-геодезическое</a:t>
            </a:r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 </a:t>
            </a:r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республиканское</a:t>
            </a:r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 </a:t>
            </a:r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унитарное</a:t>
            </a:r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 </a:t>
            </a:r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предприятие</a:t>
            </a:r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 “</a:t>
            </a:r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Белгеодезия</a:t>
            </a:r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”</a:t>
            </a:r>
            <a:endParaRPr lang="en-US" sz="1200" b="1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defTabSz="691259"/>
            <a:endParaRPr lang="en-US" sz="1200" b="1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defTabSz="691259"/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220029, </a:t>
            </a:r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пр</a:t>
            </a:r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-т </a:t>
            </a:r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Машерова</a:t>
            </a:r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, 17,</a:t>
            </a:r>
            <a:endParaRPr lang="en-US" sz="1200" b="1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defTabSz="691259"/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Минск</a:t>
            </a:r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, </a:t>
            </a:r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Республика</a:t>
            </a:r>
            <a:r>
              <a:rPr lang="en-US" sz="1200" b="1" spc="-1" dirty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 </a:t>
            </a:r>
            <a:r>
              <a:rPr lang="en-US" sz="1200" b="1" spc="-1" dirty="0" err="1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Беларусь</a:t>
            </a:r>
            <a:endParaRPr lang="en-US" sz="1200" b="1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defTabSz="691259"/>
            <a:endParaRPr lang="en-US" sz="1200" b="1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defTabSz="691259"/>
            <a:r>
              <a:rPr lang="en-US" sz="1200" spc="-1" dirty="0" smtClean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www.geo.by</a:t>
            </a:r>
            <a:endParaRPr lang="ru-RU" sz="1200" spc="-1" dirty="0" smtClean="0">
              <a:solidFill>
                <a:srgbClr val="A50021"/>
              </a:solidFill>
              <a:latin typeface="Arial" pitchFamily="34" charset="0"/>
              <a:ea typeface="Montserrat"/>
              <a:cs typeface="Arial" pitchFamily="34" charset="0"/>
            </a:endParaRPr>
          </a:p>
          <a:p>
            <a:pPr defTabSz="691259"/>
            <a:r>
              <a:rPr lang="en-US" sz="1200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info@belgeodesy.by</a:t>
            </a:r>
            <a:endParaRPr lang="ru-RU" sz="1200" spc="-1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defTabSz="691259"/>
            <a:endParaRPr lang="en-US" sz="1200" b="1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1092200" y="1850671"/>
            <a:ext cx="2057400" cy="6290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8785" tIns="29392" rIns="58785" bIns="29392"/>
          <a:lstStyle/>
          <a:p>
            <a:pPr defTabSz="691259"/>
            <a:r>
              <a:rPr lang="en-US" b="1" spc="-1" dirty="0" err="1" smtClean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Спасибо</a:t>
            </a:r>
            <a:r>
              <a:rPr lang="en-US" b="1" spc="-1" dirty="0" smtClean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 </a:t>
            </a:r>
            <a:r>
              <a:rPr lang="ru-RU" b="1" spc="-1" dirty="0" smtClean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за внимание</a:t>
            </a:r>
            <a:r>
              <a:rPr lang="en-US" b="1" spc="-1" dirty="0" smtClean="0">
                <a:solidFill>
                  <a:srgbClr val="A50021"/>
                </a:solidFill>
                <a:latin typeface="Arial" pitchFamily="34" charset="0"/>
                <a:ea typeface="Montserrat"/>
                <a:cs typeface="Arial" pitchFamily="34" charset="0"/>
              </a:rPr>
              <a:t>!</a:t>
            </a:r>
            <a:endParaRPr lang="en-US" spc="-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321505"/>
            <a:ext cx="1066800" cy="566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69" y="22206"/>
            <a:ext cx="575296" cy="3831568"/>
          </a:xfrm>
          <a:prstGeom prst="rect">
            <a:avLst/>
          </a:prstGeom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787399" y="193675"/>
            <a:ext cx="5733473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Montserrat Medium" charset="0"/>
                <a:ea typeface="Montserrat Medium" charset="0"/>
                <a:cs typeface="Montserrat Medium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Montserrat Medium" charset="0"/>
                <a:ea typeface="Montserrat Medium" charset="0"/>
                <a:cs typeface="Montserrat Medium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ontserrat Medium" charset="0"/>
                <a:ea typeface="Montserrat Medium" charset="0"/>
                <a:cs typeface="Montserrat Medium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ontserrat Medium" charset="0"/>
                <a:ea typeface="Montserrat Medium" charset="0"/>
                <a:cs typeface="Montserrat Medium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  <a:defRPr/>
            </a:pPr>
            <a:endParaRPr lang="ru-RU" sz="1000" b="1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ru-RU" sz="1000" b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7400" y="193675"/>
            <a:ext cx="5867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Информация и данные, содержащие пространственные данные с географической привязкой, которые создаются органами государственного управления, органами исполнительной власти и подчиненными им государственными организациями</a:t>
            </a:r>
          </a:p>
          <a:p>
            <a:endParaRPr lang="ru-RU" sz="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Министерство транспорта и коммуникаций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Кадастр автомобильных дорог общего пользования и объектов на них;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Кадастр железных дорог и объектов на них;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Кадастр внутренних водных путей и объектов на них;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Министерство энергетики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Сведения по инженерным сетям (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нефтепроводы и газопроводы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, электрические сети);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Министерство сельского хозяйства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Реестр мелиоративных систем отдельно расположенных гидротехнических сооружений;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Министерство культуры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Список историко-культурных ценностей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Министерство по чрезвычайным ситуациям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err="1">
                <a:latin typeface="Arial" pitchFamily="34" charset="0"/>
                <a:cs typeface="Arial" pitchFamily="34" charset="0"/>
              </a:rPr>
              <a:t>Геопортал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МЧС (мониторинг пожаров, наводнений, других чрезвычайных ситуаций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Государственный пограничный комитет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Пограничная зона и пограничная полоса;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Национальный статистический комитет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Статистические данные;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Данные переписи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29448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69" y="22206"/>
            <a:ext cx="575296" cy="38315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3600" y="117475"/>
            <a:ext cx="58674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pc="-1" dirty="0" smtClean="0">
                <a:latin typeface="Arial" pitchFamily="34" charset="0"/>
                <a:cs typeface="Arial" pitchFamily="34" charset="0"/>
              </a:rPr>
              <a:t>Существующие недостатки, препятствующие обмену пространственными данными и требующие координации деятельности по их созданию</a:t>
            </a:r>
          </a:p>
          <a:p>
            <a:pPr algn="ctr">
              <a:lnSpc>
                <a:spcPct val="100000"/>
              </a:lnSpc>
            </a:pPr>
            <a:endParaRPr lang="ru-RU" sz="1000" b="1" spc="-1" dirty="0" smtClean="0">
              <a:latin typeface="Arial" pitchFamily="34" charset="0"/>
              <a:cs typeface="Arial" pitchFamily="34" charset="0"/>
            </a:endParaRP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0" strike="noStrike" spc="-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Представление пространственных данных в аналоговом</a:t>
            </a:r>
            <a:r>
              <a:rPr lang="ru-RU" sz="1000" b="0" strike="noStrike" spc="-1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виде;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0" strike="noStrike" spc="-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Разные требования к пространственным данным;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0" strike="noStrike" spc="-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Дублирование</a:t>
            </a:r>
            <a:r>
              <a:rPr lang="ru-RU" sz="1000" b="0" strike="noStrike" spc="-1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работ;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000" b="0" strike="noStrike" spc="-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Временные затраты на поиск пространственных данных.</a:t>
            </a:r>
          </a:p>
          <a:p>
            <a:pPr marL="171450" indent="-171450" algn="just">
              <a:buFont typeface="Arial" pitchFamily="34" charset="0"/>
              <a:buChar char="•"/>
            </a:pPr>
            <a:endParaRPr lang="ru-RU" sz="1000" b="0" strike="noStrike" spc="-1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algn="just"/>
            <a:endParaRPr lang="ru-RU" sz="1000" spc="-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spc="-1" dirty="0" smtClean="0">
                <a:latin typeface="Arial" pitchFamily="34" charset="0"/>
                <a:cs typeface="Arial" pitchFamily="34" charset="0"/>
              </a:rPr>
              <a:t>Внесением изменений в </a:t>
            </a:r>
            <a:r>
              <a:rPr lang="en-US" sz="1000" b="1" i="1" spc="-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Закон</a:t>
            </a:r>
            <a:r>
              <a:rPr lang="en-US" sz="1000" b="1" i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i="1" spc="-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Республики</a:t>
            </a:r>
            <a:r>
              <a:rPr lang="en-US" sz="1000" b="1" i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i="1" spc="-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Беларусь</a:t>
            </a:r>
            <a:r>
              <a:rPr lang="en-US" sz="1000" b="1" i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i="1" spc="-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от</a:t>
            </a:r>
            <a:r>
              <a:rPr lang="en-US" sz="1000" b="1" i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14 </a:t>
            </a:r>
            <a:r>
              <a:rPr lang="en-US" sz="1000" b="1" i="1" spc="-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июля</a:t>
            </a:r>
            <a:r>
              <a:rPr lang="en-US" sz="1000" b="1" i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2008 г. № 396-З</a:t>
            </a:r>
            <a:r>
              <a:rPr lang="ru-RU" sz="1000" b="1" i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000" b="1" i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”О </a:t>
            </a:r>
            <a:r>
              <a:rPr lang="en-US" sz="1000" b="1" i="1" spc="-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геодезической</a:t>
            </a:r>
            <a:r>
              <a:rPr lang="en-US" sz="1000" b="1" i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1000" b="1" i="1" spc="-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картографической</a:t>
            </a:r>
            <a:r>
              <a:rPr lang="en-US" sz="1000" b="1" i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i="1" spc="-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r>
              <a:rPr lang="en-US" sz="1000" b="1" i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1000" b="1" i="1" spc="-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spc="-1" dirty="0" smtClean="0">
                <a:latin typeface="Arial" pitchFamily="34" charset="0"/>
                <a:cs typeface="Arial" pitchFamily="34" charset="0"/>
              </a:rPr>
              <a:t>определены  правовые основы создания пространственных данных, порядок формирования, функционирования и развития Национальной инфраструктуры пространственных данных (НИПД), а также анализ ее функционирования.</a:t>
            </a:r>
          </a:p>
          <a:p>
            <a:pPr algn="just"/>
            <a:endParaRPr lang="ru-RU" sz="1000" spc="-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spc="-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Государственной программой </a:t>
            </a:r>
            <a:r>
              <a:rPr lang="ru-RU" sz="10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«Цифровое развитие Беларуси» на 2021–2025 годы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предусмотрено развитие НИПД в части создания Национального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геопортала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Республики Беларусь.</a:t>
            </a:r>
          </a:p>
          <a:p>
            <a:pPr algn="just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>
                <a:latin typeface="Arial" pitchFamily="34" charset="0"/>
                <a:cs typeface="Arial" pitchFamily="34" charset="0"/>
              </a:rPr>
              <a:t>Национальный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геопортал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начнет функционировать с 1 января 2026 г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1000" dirty="0" smtClean="0">
                <a:latin typeface="Arial" pitchFamily="34" charset="0"/>
                <a:cs typeface="Arial" pitchFamily="34" charset="0"/>
              </a:rPr>
              <a:t>Оператором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определено государственное предприятие «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Белгеодезия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».</a:t>
            </a:r>
          </a:p>
          <a:p>
            <a:pPr algn="just"/>
            <a:endParaRPr lang="ru-RU" sz="1000" spc="-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69" y="22206"/>
            <a:ext cx="575296" cy="3831568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756567" y="337789"/>
            <a:ext cx="5943600" cy="328488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indent="360000" algn="just">
              <a:buFont typeface="Wingdings" pitchFamily="2" charset="2"/>
              <a:buNone/>
              <a:defRPr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В Республике Беларусь государственную научно-техническую политику в области картографической деятельности осуществляет </a:t>
            </a:r>
            <a:r>
              <a:rPr lang="ru-RU" sz="10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Государственный комитет по имуществу Республики Беларусь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(далее – Госкомимущество).</a:t>
            </a:r>
          </a:p>
          <a:p>
            <a:pPr indent="360000" algn="just">
              <a:buFont typeface="Wingdings" pitchFamily="2" charset="2"/>
              <a:buNone/>
              <a:defRPr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indent="360000" algn="just">
              <a:buFont typeface="Wingdings" pitchFamily="2" charset="2"/>
              <a:buNone/>
              <a:defRPr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государственное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предприятие </a:t>
            </a:r>
            <a:r>
              <a:rPr lang="ru-RU" sz="10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000" b="1" i="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Белгеодезия</a:t>
            </a:r>
            <a:r>
              <a:rPr lang="ru-RU" sz="10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Госкомимуществом возложены задачи создания и обновления государственных топографических карт, государственных топографических планов и топографических планов населенных пунктов установленного масштабного ряда в графической, цифровой и иных формах.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indent="360000" algn="just">
              <a:defRPr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В разные годы на территорию Республики Беларусь созданы государственные топографические карты масштабного ряда от 1:10 000 до 1:1 000 000 и топографические планы населенных пунктов масштаба 1:10 000 в аналоговом виде.</a:t>
            </a:r>
          </a:p>
          <a:p>
            <a:pPr indent="360000" algn="just">
              <a:defRPr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Топографические карты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в цифровой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форме (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формат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F20S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) государственное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предприятие «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Белгеодезия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»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создает с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1985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г. </a:t>
            </a:r>
          </a:p>
          <a:p>
            <a:pPr indent="360000" algn="just">
              <a:defRPr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2001 г. выходным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форматом был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определен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SXF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(ГИС «Панорама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»).</a:t>
            </a:r>
          </a:p>
          <a:p>
            <a:pPr indent="539750" algn="just">
              <a:defRPr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0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Постановлением </a:t>
            </a:r>
            <a:r>
              <a:rPr lang="ru-RU" sz="1000" b="1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Совета Министров Республики Беларусь от 09.03.2009 N295</a:t>
            </a:r>
            <a:r>
              <a:rPr lang="ru-RU" sz="1000" i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установлены нормы периодичности обновления государственных топографических карт и топографических планов населенных пунктов, которые определяются на территории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учетом интенсивности их развития, важности и объема изменившихся объектов местности, потребности в таких картах государственных органов, отраслей экономики и обороны страны и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составляют </a:t>
            </a:r>
            <a:r>
              <a:rPr lang="ru-RU" sz="1000" b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6-10 </a:t>
            </a:r>
            <a:r>
              <a:rPr lang="ru-RU" sz="10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лет.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indent="542925" algn="just">
              <a:defRPr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indent="542925" algn="just">
              <a:defRPr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6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951" y="755875"/>
            <a:ext cx="2342449" cy="18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36" y="755875"/>
            <a:ext cx="2312264" cy="18000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69" y="22206"/>
            <a:ext cx="575296" cy="38315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1200" y="3239"/>
            <a:ext cx="6197600" cy="426136"/>
          </a:xfrm>
          <a:prstGeom prst="rect">
            <a:avLst/>
          </a:prstGeom>
        </p:spPr>
        <p:txBody>
          <a:bodyPr wrap="square" lIns="36000" tIns="0" rIns="36000" bIns="0" anchor="ctr" anchorCtr="0">
            <a:noAutofit/>
          </a:bodyPr>
          <a:lstStyle/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Текущее состояние наличия государственных топографических карт (ЦТК)</a:t>
            </a:r>
          </a:p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топографических планов населенных пунктов (ЦТП) в цифровой форме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15" name="TextBox 14"/>
          <p:cNvSpPr txBox="1"/>
          <p:nvPr/>
        </p:nvSpPr>
        <p:spPr>
          <a:xfrm>
            <a:off x="791665" y="480854"/>
            <a:ext cx="2357935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ЦТП масштаба 1:10 000</a:t>
            </a:r>
          </a:p>
        </p:txBody>
      </p:sp>
      <p:sp useBgFill="1">
        <p:nvSpPr>
          <p:cNvPr id="16" name="TextBox 15"/>
          <p:cNvSpPr txBox="1"/>
          <p:nvPr/>
        </p:nvSpPr>
        <p:spPr>
          <a:xfrm>
            <a:off x="4216400" y="480854"/>
            <a:ext cx="2148448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Arial" pitchFamily="34" charset="0"/>
                <a:cs typeface="Arial" pitchFamily="34" charset="0"/>
              </a:rPr>
              <a:t>ЦТК масштаба 1:50 000</a:t>
            </a:r>
          </a:p>
        </p:txBody>
      </p:sp>
      <p:graphicFrame>
        <p:nvGraphicFramePr>
          <p:cNvPr id="10" name="Table 5"/>
          <p:cNvGraphicFramePr/>
          <p:nvPr>
            <p:extLst>
              <p:ext uri="{D42A27DB-BD31-4B8C-83A1-F6EECF244321}">
                <p14:modId xmlns:p14="http://schemas.microsoft.com/office/powerpoint/2010/main" val="900511146"/>
              </p:ext>
            </p:extLst>
          </p:nvPr>
        </p:nvGraphicFramePr>
        <p:xfrm>
          <a:off x="734298" y="3058795"/>
          <a:ext cx="5920502" cy="640080"/>
        </p:xfrm>
        <a:graphic>
          <a:graphicData uri="http://schemas.openxmlformats.org/drawingml/2006/table">
            <a:tbl>
              <a:tblPr/>
              <a:tblGrid>
                <a:gridCol w="7637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37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37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11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11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11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557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1 : 10 000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1 : 25 000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1 : 50 000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1 : 100 000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1 : 200 000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1 : 500 000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1 : 1 000 000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11 </a:t>
                      </a:r>
                      <a:r>
                        <a:rPr lang="ru-RU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241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9D6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2 </a:t>
                      </a:r>
                      <a:r>
                        <a:rPr lang="ru-RU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906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9D6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76</a:t>
                      </a:r>
                      <a:r>
                        <a:rPr lang="ru-RU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5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9D6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210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9D6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61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9D6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12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9D6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0" strike="noStrike" spc="-1" dirty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7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9D65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15 %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14 %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91 %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67 %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57 %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17 %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800" b="0" strike="noStrike" spc="-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 Placeholder 4"/>
          <p:cNvSpPr txBox="1">
            <a:spLocks/>
          </p:cNvSpPr>
          <p:nvPr/>
        </p:nvSpPr>
        <p:spPr>
          <a:xfrm>
            <a:off x="711200" y="2632075"/>
            <a:ext cx="5943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Общее количество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номенклатурных листов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ЦТК и </a:t>
            </a:r>
            <a:r>
              <a:rPr lang="be-BY" sz="1000" dirty="0">
                <a:latin typeface="Arial" pitchFamily="34" charset="0"/>
                <a:cs typeface="Arial" pitchFamily="34" charset="0"/>
              </a:rPr>
              <a:t>доля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актуальных в общем покрытии территории Республики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Беларусь.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indent="539750" algn="just">
              <a:defRPr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indent="539750" algn="just"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indent="542925" algn="just">
              <a:defRPr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indent="542925" algn="just">
              <a:defRPr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69" y="22206"/>
            <a:ext cx="575296" cy="38315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1200" y="3239"/>
            <a:ext cx="6197600" cy="342836"/>
          </a:xfrm>
          <a:prstGeom prst="rect">
            <a:avLst/>
          </a:prstGeom>
        </p:spPr>
        <p:txBody>
          <a:bodyPr wrap="square" lIns="36000" tIns="0" rIns="36000" bIns="0" anchor="ctr" anchorCtr="0">
            <a:noAutofit/>
          </a:bodyPr>
          <a:lstStyle/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этапы создания </a:t>
            </a:r>
            <a:r>
              <a:rPr lang="ru-R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мультимасштабной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карты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59000" y="422275"/>
            <a:ext cx="3469563" cy="1219200"/>
          </a:xfrm>
          <a:prstGeom prst="rect">
            <a:avLst/>
          </a:prstGeom>
          <a:solidFill>
            <a:srgbClr val="C99D65">
              <a:alpha val="70000"/>
            </a:srgbClr>
          </a:solidFill>
          <a:ln>
            <a:solidFill>
              <a:srgbClr val="C99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Согласование цветовой палитры и создание легенды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Унификация  архивных ЦТК и ЦТП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риведение ЦТК и ЦТП </a:t>
            </a:r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 открытому </a:t>
            </a:r>
            <a:r>
              <a:rPr lang="ru-RU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опубликованию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Создание отмывки рельефа для каждого масштаба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Публикация WMS-сервиса</a:t>
            </a:r>
            <a:endParaRPr lang="ru-RU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86903" y="2989715"/>
            <a:ext cx="3469562" cy="632960"/>
          </a:xfrm>
          <a:prstGeom prst="rect">
            <a:avLst/>
          </a:prstGeom>
          <a:solidFill>
            <a:srgbClr val="C99D65">
              <a:alpha val="70000"/>
            </a:srgbClr>
          </a:solidFill>
          <a:ln>
            <a:solidFill>
              <a:srgbClr val="C99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Создание легенды, приближенной к легенде топографической карты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Публикация WMS-сервиса</a:t>
            </a:r>
            <a:endParaRPr lang="ru-RU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93" y="1704475"/>
            <a:ext cx="1127299" cy="108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16201" y="2164298"/>
            <a:ext cx="2022472" cy="352136"/>
          </a:xfrm>
          <a:prstGeom prst="rect">
            <a:avLst/>
          </a:prstGeom>
          <a:solidFill>
            <a:srgbClr val="C99D65">
              <a:alpha val="70000"/>
            </a:srgbClr>
          </a:solidFill>
          <a:ln>
            <a:solidFill>
              <a:srgbClr val="C99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Формирование и  публикация объединенного WMS-сервиса</a:t>
            </a:r>
            <a:endParaRPr lang="ru-RU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4890655" y="2071243"/>
            <a:ext cx="609600" cy="484632"/>
          </a:xfrm>
          <a:prstGeom prst="rightArrow">
            <a:avLst/>
          </a:prstGeom>
          <a:solidFill>
            <a:srgbClr val="C99D65">
              <a:alpha val="70000"/>
            </a:srgbClr>
          </a:solidFill>
          <a:ln>
            <a:solidFill>
              <a:srgbClr val="C99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>
            <a:off x="3579368" y="2555699"/>
            <a:ext cx="484632" cy="381176"/>
          </a:xfrm>
          <a:prstGeom prst="upArrow">
            <a:avLst/>
          </a:prstGeom>
          <a:solidFill>
            <a:srgbClr val="C99D65">
              <a:alpha val="70000"/>
            </a:srgbClr>
          </a:solidFill>
          <a:ln>
            <a:solidFill>
              <a:srgbClr val="C99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70" y="565975"/>
            <a:ext cx="962069" cy="144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40" y="2847232"/>
            <a:ext cx="1080000" cy="63459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 rot="19762242">
            <a:off x="830310" y="516651"/>
            <a:ext cx="782418" cy="278573"/>
          </a:xfrm>
          <a:prstGeom prst="rect">
            <a:avLst/>
          </a:prstGeom>
        </p:spPr>
        <p:txBody>
          <a:bodyPr wrap="square" lIns="36000" tIns="0" rIns="36000" bIns="0" anchor="ctr" anchorCtr="0">
            <a:noAutofit/>
          </a:bodyPr>
          <a:lstStyle/>
          <a:p>
            <a:pPr algn="ctr"/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ЦТК и ЦТП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9733256">
            <a:off x="725104" y="2767518"/>
            <a:ext cx="605832" cy="424355"/>
          </a:xfrm>
          <a:prstGeom prst="rect">
            <a:avLst/>
          </a:prstGeom>
        </p:spPr>
        <p:txBody>
          <a:bodyPr wrap="square" lIns="36000" tIns="0" rIns="36000" bIns="0" anchor="ctr" anchorCtr="0">
            <a:noAutofit/>
          </a:bodyPr>
          <a:lstStyle/>
          <a:p>
            <a:pPr algn="ctr"/>
            <a:r>
              <a:rPr lang="ru-R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ЗИС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трелка вверх 20"/>
          <p:cNvSpPr/>
          <p:nvPr/>
        </p:nvSpPr>
        <p:spPr>
          <a:xfrm rot="10800000">
            <a:off x="3567684" y="1702287"/>
            <a:ext cx="484632" cy="396388"/>
          </a:xfrm>
          <a:prstGeom prst="upArrow">
            <a:avLst/>
          </a:prstGeom>
          <a:solidFill>
            <a:srgbClr val="C99D65">
              <a:alpha val="70000"/>
            </a:srgbClr>
          </a:solidFill>
          <a:ln>
            <a:solidFill>
              <a:srgbClr val="C99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69" y="22206"/>
            <a:ext cx="575296" cy="3831568"/>
          </a:xfrm>
          <a:prstGeom prst="rect">
            <a:avLst/>
          </a:prstGeom>
        </p:spPr>
      </p:pic>
      <p:sp>
        <p:nvSpPr>
          <p:cNvPr id="5" name="CustomShape 3"/>
          <p:cNvSpPr/>
          <p:nvPr/>
        </p:nvSpPr>
        <p:spPr>
          <a:xfrm>
            <a:off x="2215370" y="134937"/>
            <a:ext cx="2819400" cy="269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080" algn="ctr">
              <a:lnSpc>
                <a:spcPct val="100000"/>
              </a:lnSpc>
            </a:pP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Пример </a:t>
            </a:r>
            <a:r>
              <a:rPr lang="ru-RU" sz="1100" b="1" strike="noStrike" spc="-1" dirty="0" err="1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мультимасштабной</a:t>
            </a: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карты</a:t>
            </a:r>
            <a:endParaRPr lang="en-US" sz="1000" strike="noStrike" spc="-1" dirty="0">
              <a:latin typeface="Arial" pitchFamily="34" charset="0"/>
              <a:cs typeface="Arial" pitchFamily="34" charset="0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498475"/>
            <a:ext cx="6017101" cy="324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498475"/>
            <a:ext cx="6016388" cy="324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97" y="498475"/>
            <a:ext cx="6016722" cy="324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16" y="498475"/>
            <a:ext cx="601770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69" y="22206"/>
            <a:ext cx="575296" cy="3831568"/>
          </a:xfrm>
          <a:prstGeom prst="rect">
            <a:avLst/>
          </a:prstGeom>
        </p:spPr>
      </p:pic>
      <p:sp>
        <p:nvSpPr>
          <p:cNvPr id="5" name="CustomShape 3"/>
          <p:cNvSpPr/>
          <p:nvPr/>
        </p:nvSpPr>
        <p:spPr>
          <a:xfrm>
            <a:off x="639265" y="117475"/>
            <a:ext cx="6269534" cy="5605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080" algn="ctr">
              <a:lnSpc>
                <a:spcPct val="100000"/>
              </a:lnSpc>
            </a:pP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При выполнении работ по созданию </a:t>
            </a:r>
            <a:r>
              <a:rPr lang="ru-RU" sz="1100" b="1" strike="noStrike" spc="-1" dirty="0" err="1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мультимасштабной</a:t>
            </a: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карты</a:t>
            </a:r>
          </a:p>
          <a:p>
            <a:pPr marL="1080" algn="ctr">
              <a:lnSpc>
                <a:spcPct val="100000"/>
              </a:lnSpc>
            </a:pP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возник ряд недостатков и проблем</a:t>
            </a:r>
            <a:endParaRPr lang="ru-RU" sz="1000" strike="noStrike" spc="-1" dirty="0" smtClean="0">
              <a:solidFill>
                <a:srgbClr val="000000"/>
              </a:solidFill>
              <a:latin typeface="Arial" pitchFamily="34" charset="0"/>
              <a:ea typeface="DejaVu Sans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pc="-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trike="noStrike" spc="-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pc="-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trike="noStrike" spc="-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pc="-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trike="noStrike" spc="-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pc="-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trike="noStrike" spc="-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en-US" sz="1000" strike="noStrike" spc="-1" dirty="0">
              <a:latin typeface="Arial" pitchFamily="34" charset="0"/>
              <a:cs typeface="Arial" pitchFamily="34" charset="0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2380659"/>
            <a:ext cx="2016852" cy="12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677990"/>
            <a:ext cx="2013446" cy="1260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845482"/>
              </p:ext>
            </p:extLst>
          </p:nvPr>
        </p:nvGraphicFramePr>
        <p:xfrm>
          <a:off x="2997200" y="659188"/>
          <a:ext cx="3733800" cy="315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2514600"/>
              </a:tblGrid>
              <a:tr h="44888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Недостатки и проблемы</a:t>
                      </a:r>
                    </a:p>
                    <a:p>
                      <a:pPr algn="ctr"/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99D6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Способы устранения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99D65">
                        <a:alpha val="70000"/>
                      </a:srgbClr>
                    </a:solidFill>
                  </a:tcPr>
                </a:tc>
              </a:tr>
              <a:tr h="2515613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strike="noStrike" spc="-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Несводки</a:t>
                      </a:r>
                      <a:r>
                        <a:rPr lang="ru-RU" sz="10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 объектов на картах с разновременным состоянием местности</a:t>
                      </a:r>
                    </a:p>
                    <a:p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Wingdings" pitchFamily="2" charset="2"/>
                        <a:buChar char="ü"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Составление перечня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важных объектов, влияющих на эффективность </a:t>
                      </a:r>
                      <a:r>
                        <a:rPr lang="ru-RU" sz="10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принятия решений в различных сферах деятельности</a:t>
                      </a:r>
                    </a:p>
                    <a:p>
                      <a:pPr marL="228600" indent="-228600">
                        <a:buFont typeface="Wingdings" pitchFamily="2" charset="2"/>
                        <a:buChar char="ü"/>
                      </a:pPr>
                      <a:endParaRPr lang="ru-RU" sz="50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28600" marR="0" indent="-2286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Определение вида геоинформационного  пространства (</a:t>
                      </a:r>
                      <a:r>
                        <a:rPr lang="ru-RU" sz="10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безразрывное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или </a:t>
                      </a:r>
                      <a:r>
                        <a:rPr lang="ru-RU" sz="10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полистовое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pPr marL="228600" marR="0" indent="-2286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lang="ru-RU" sz="5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28600" marR="0" indent="-2286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Оперативное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поступление информации об изменениях важных объектов, внесенных в перечень </a:t>
                      </a:r>
                      <a:endParaRPr lang="ru-RU" sz="10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28600" marR="0" indent="-2286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lang="ru-RU" sz="5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28600" marR="0" indent="-2286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Мониторинг </a:t>
                      </a:r>
                      <a:r>
                        <a:rPr lang="ru-RU" sz="10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мультимасштабной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карты</a:t>
                      </a:r>
                    </a:p>
                    <a:p>
                      <a:pPr marL="228600" indent="-228600">
                        <a:buFont typeface="Wingdings" pitchFamily="2" charset="2"/>
                        <a:buChar char="ü"/>
                      </a:pP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3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69" y="22206"/>
            <a:ext cx="575296" cy="3831568"/>
          </a:xfrm>
          <a:prstGeom prst="rect">
            <a:avLst/>
          </a:prstGeom>
        </p:spPr>
      </p:pic>
      <p:sp>
        <p:nvSpPr>
          <p:cNvPr id="5" name="CustomShape 3"/>
          <p:cNvSpPr/>
          <p:nvPr/>
        </p:nvSpPr>
        <p:spPr>
          <a:xfrm>
            <a:off x="639265" y="117475"/>
            <a:ext cx="6269534" cy="5605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080" algn="ctr">
              <a:lnSpc>
                <a:spcPct val="100000"/>
              </a:lnSpc>
            </a:pP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При выполнении работ по созданию </a:t>
            </a:r>
            <a:r>
              <a:rPr lang="ru-RU" sz="1100" b="1" strike="noStrike" spc="-1" dirty="0" err="1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мультимасштабной</a:t>
            </a: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 карты</a:t>
            </a:r>
          </a:p>
          <a:p>
            <a:pPr marL="1080" algn="ctr">
              <a:lnSpc>
                <a:spcPct val="100000"/>
              </a:lnSpc>
              <a:spcAft>
                <a:spcPts val="1200"/>
              </a:spcAft>
            </a:pPr>
            <a:r>
              <a:rPr lang="ru-RU" sz="1100" b="1" strike="noStrike" spc="-1" dirty="0" smtClean="0">
                <a:solidFill>
                  <a:srgbClr val="000000"/>
                </a:solidFill>
                <a:latin typeface="Arial" pitchFamily="34" charset="0"/>
                <a:ea typeface="DejaVu Sans"/>
                <a:cs typeface="Arial" pitchFamily="34" charset="0"/>
              </a:rPr>
              <a:t>возник ряд недостатков и проблем</a:t>
            </a:r>
            <a:endParaRPr lang="ru-RU" sz="1000" strike="noStrike" spc="-1" dirty="0" smtClean="0">
              <a:solidFill>
                <a:srgbClr val="000000"/>
              </a:solidFill>
              <a:latin typeface="Arial" pitchFamily="34" charset="0"/>
              <a:ea typeface="DejaVu Sans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pc="-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trike="noStrike" spc="-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pc="-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trike="noStrike" spc="-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pc="-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trike="noStrike" spc="-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pc="-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 algn="ctr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ru-RU" sz="1000" strike="noStrike" spc="-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72530" indent="-171450">
              <a:lnSpc>
                <a:spcPct val="100000"/>
              </a:lnSpc>
              <a:spcAft>
                <a:spcPts val="431"/>
              </a:spcAft>
              <a:buFont typeface="Arial" pitchFamily="34" charset="0"/>
              <a:buChar char="•"/>
            </a:pPr>
            <a:endParaRPr lang="en-US" sz="1000" strike="noStrike" spc="-1" dirty="0">
              <a:latin typeface="Arial" pitchFamily="34" charset="0"/>
              <a:cs typeface="Arial" pitchFamily="34" charset="0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  <a:p>
            <a:pPr marL="1080" algn="ctr">
              <a:lnSpc>
                <a:spcPct val="100000"/>
              </a:lnSpc>
              <a:spcAft>
                <a:spcPts val="431"/>
              </a:spcAft>
            </a:pPr>
            <a:endParaRPr lang="en-US" sz="1400" b="0" strike="noStrike" spc="-1" dirty="0">
              <a:latin typeface="Arial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98424"/>
              </p:ext>
            </p:extLst>
          </p:nvPr>
        </p:nvGraphicFramePr>
        <p:xfrm>
          <a:off x="2997200" y="659188"/>
          <a:ext cx="3733800" cy="3064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2438400"/>
              </a:tblGrid>
              <a:tr h="448887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Недостатки и проблемы</a:t>
                      </a:r>
                    </a:p>
                    <a:p>
                      <a:pPr algn="ctr"/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99D6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Способы устранения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99D65">
                        <a:alpha val="70000"/>
                      </a:srgbClr>
                    </a:solidFill>
                  </a:tcPr>
                </a:tc>
              </a:tr>
              <a:tr h="2515613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strike="noStrike" spc="-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Изменение правил цифрового описания картографической</a:t>
                      </a:r>
                      <a:r>
                        <a:rPr lang="ru-RU" sz="1000" b="0" strike="noStrike" spc="-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DejaVu Sans"/>
                          <a:cs typeface="Arial" pitchFamily="34" charset="0"/>
                        </a:rPr>
                        <a:t> информации</a:t>
                      </a:r>
                      <a:endParaRPr lang="ru-RU" sz="1000" b="0" strike="noStrike" spc="-1" dirty="0" smtClean="0">
                        <a:solidFill>
                          <a:schemeClr val="tx1"/>
                        </a:solidFill>
                        <a:latin typeface="Arial" pitchFamily="34" charset="0"/>
                        <a:ea typeface="DejaVu Sans"/>
                        <a:cs typeface="Arial" pitchFamily="34" charset="0"/>
                      </a:endParaRPr>
                    </a:p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СТБ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1753-2016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Разделение в кодовом описании подписей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характеристик </a:t>
                      </a: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 пояснительных подписей, а также объектов, которые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идентично отображаются на карте (мосты и путепроводы, дамбы и валы и т.д.)</a:t>
                      </a:r>
                      <a:endParaRPr lang="ru-RU" sz="10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228600" marR="0" indent="-2286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lang="ru-RU" sz="5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28600" indent="-228600">
                        <a:buFont typeface="Wingdings" pitchFamily="2" charset="2"/>
                        <a:buChar char="ü"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Внесение изменений в правила локализации отдельных внемасштабных объектов (трубы и мосты через незначительные препятствия, кладбища, разрушенные строения и т.д.)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7400" y="949325"/>
            <a:ext cx="204178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60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</TotalTime>
  <Words>764</Words>
  <Application>Microsoft Office PowerPoint</Application>
  <PresentationFormat>Произвольный</PresentationFormat>
  <Paragraphs>194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Шаблон.cdr</dc:title>
  <dc:creator>Олеся</dc:creator>
  <cp:lastModifiedBy>Бабура Наталья Петровна</cp:lastModifiedBy>
  <cp:revision>93</cp:revision>
  <dcterms:created xsi:type="dcterms:W3CDTF">2024-08-12T09:09:07Z</dcterms:created>
  <dcterms:modified xsi:type="dcterms:W3CDTF">2024-08-23T09:47:43Z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2024-07-30T00:00:00Z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2024-08-12T00:00:00Z</vt:filetime>
  </property>
</Properties>
</file>