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  <p:sldMasterId id="2147483661" r:id="rId2"/>
  </p:sldMasterIdLst>
  <p:notesMasterIdLst>
    <p:notesMasterId r:id="rId23"/>
  </p:notesMasterIdLst>
  <p:sldIdLst>
    <p:sldId id="262" r:id="rId3"/>
    <p:sldId id="1190" r:id="rId4"/>
    <p:sldId id="1209" r:id="rId5"/>
    <p:sldId id="1233" r:id="rId6"/>
    <p:sldId id="1236" r:id="rId7"/>
    <p:sldId id="1211" r:id="rId8"/>
    <p:sldId id="1234" r:id="rId9"/>
    <p:sldId id="1235" r:id="rId10"/>
    <p:sldId id="1239" r:id="rId11"/>
    <p:sldId id="1212" r:id="rId12"/>
    <p:sldId id="771" r:id="rId13"/>
    <p:sldId id="1237" r:id="rId14"/>
    <p:sldId id="1238" r:id="rId15"/>
    <p:sldId id="284" r:id="rId16"/>
    <p:sldId id="895" r:id="rId17"/>
    <p:sldId id="285" r:id="rId18"/>
    <p:sldId id="1214" r:id="rId19"/>
    <p:sldId id="1194" r:id="rId20"/>
    <p:sldId id="1213" r:id="rId21"/>
    <p:sldId id="1146" r:id="rId22"/>
  </p:sldIdLst>
  <p:sldSz cx="12192000" cy="6858000"/>
  <p:notesSz cx="6797675" cy="98726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Пользователь" initials="П" lastIdx="1" clrIdx="0"/>
  <p:cmAuthor id="2" name="Александр Алябьев" initials="АА" lastIdx="1" clrIdx="1"/>
  <p:cmAuthor id="3" name="Anton Miigaik" initials="AM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6F00"/>
    <a:srgbClr val="FB7303"/>
    <a:srgbClr val="191919"/>
    <a:srgbClr val="FEFEFE"/>
    <a:srgbClr val="00569F"/>
    <a:srgbClr val="245588"/>
    <a:srgbClr val="808080"/>
    <a:srgbClr val="4472C4"/>
    <a:srgbClr val="F57E2F"/>
    <a:srgbClr val="3838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Светлый стиль 2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533" autoAdjust="0"/>
    <p:restoredTop sz="96283" autoAdjust="0"/>
  </p:normalViewPr>
  <p:slideViewPr>
    <p:cSldViewPr snapToGrid="0">
      <p:cViewPr varScale="1">
        <p:scale>
          <a:sx n="132" d="100"/>
          <a:sy n="132" d="100"/>
        </p:scale>
        <p:origin x="150" y="6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1F9D1F8-64BE-44B4-AE4C-6AC27F2643B9}" type="doc">
      <dgm:prSet loTypeId="urn:microsoft.com/office/officeart/2005/8/layout/cycle8" loCatId="cycle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1A4BB613-96BA-4FF3-BDCF-928F810617FF}">
      <dgm:prSet phldrT="[Текст]" custT="1"/>
      <dgm:spPr/>
      <dgm:t>
        <a:bodyPr spcFirstLastPara="0" vert="horz" wrap="square" lIns="0" tIns="0" rIns="144000" bIns="0" numCol="1" spcCol="1270" anchor="ctr" anchorCtr="1"/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b="1" kern="1200" dirty="0">
            <a:latin typeface="Roboto" panose="02000000000000000000" pitchFamily="2" charset="0"/>
            <a:ea typeface="+mn-ea"/>
            <a:cs typeface="+mn-cs"/>
          </a:endParaRPr>
        </a:p>
      </dgm:t>
    </dgm:pt>
    <dgm:pt modelId="{312CC495-1782-407D-AC2C-C8D5785A1A44}" type="parTrans" cxnId="{0065C259-8822-4990-B179-AE448EC82DEA}">
      <dgm:prSet/>
      <dgm:spPr/>
      <dgm:t>
        <a:bodyPr/>
        <a:lstStyle/>
        <a:p>
          <a:endParaRPr lang="ru-RU"/>
        </a:p>
      </dgm:t>
    </dgm:pt>
    <dgm:pt modelId="{0C520FE1-05D4-48E9-AE41-929E931EBD1A}" type="sibTrans" cxnId="{0065C259-8822-4990-B179-AE448EC82DEA}">
      <dgm:prSet/>
      <dgm:spPr/>
      <dgm:t>
        <a:bodyPr/>
        <a:lstStyle/>
        <a:p>
          <a:endParaRPr lang="ru-RU"/>
        </a:p>
      </dgm:t>
    </dgm:pt>
    <dgm:pt modelId="{B20A5B55-94C2-4D76-9044-63396392B128}">
      <dgm:prSet phldrT="[Текст]" custT="1"/>
      <dgm:spPr/>
      <dgm:t>
        <a:bodyPr lIns="0" tIns="0" rIns="0" bIns="0" anchor="ctr" anchorCtr="1"/>
        <a:lstStyle/>
        <a:p>
          <a:pPr algn="ctr">
            <a:lnSpc>
              <a:spcPct val="100000"/>
            </a:lnSpc>
          </a:pPr>
          <a:endParaRPr lang="ru-RU" sz="1600" b="1" kern="1200" dirty="0">
            <a:latin typeface="Roboto" panose="02000000000000000000" pitchFamily="2" charset="0"/>
            <a:ea typeface="+mn-ea"/>
            <a:cs typeface="+mn-cs"/>
          </a:endParaRPr>
        </a:p>
      </dgm:t>
    </dgm:pt>
    <dgm:pt modelId="{DB2B8FC9-9D11-43F9-B42B-8715F4355E04}" type="parTrans" cxnId="{3C9E9D07-A29F-4E7B-BB52-DEE323355F5F}">
      <dgm:prSet/>
      <dgm:spPr/>
      <dgm:t>
        <a:bodyPr/>
        <a:lstStyle/>
        <a:p>
          <a:endParaRPr lang="ru-RU"/>
        </a:p>
      </dgm:t>
    </dgm:pt>
    <dgm:pt modelId="{A166F6A1-86CD-4718-9DCC-AF5385F2DC71}" type="sibTrans" cxnId="{3C9E9D07-A29F-4E7B-BB52-DEE323355F5F}">
      <dgm:prSet/>
      <dgm:spPr/>
      <dgm:t>
        <a:bodyPr/>
        <a:lstStyle/>
        <a:p>
          <a:endParaRPr lang="ru-RU"/>
        </a:p>
      </dgm:t>
    </dgm:pt>
    <dgm:pt modelId="{F74E20EB-239D-4C7E-8943-CE4970B95AB7}">
      <dgm:prSet phldrT="[Текст]"/>
      <dgm:spPr/>
      <dgm:t>
        <a:bodyPr/>
        <a:lstStyle/>
        <a:p>
          <a:endParaRPr lang="ru-RU" dirty="0"/>
        </a:p>
      </dgm:t>
    </dgm:pt>
    <dgm:pt modelId="{B8AEF43C-BA83-4A5F-9E56-463820601963}" type="parTrans" cxnId="{A465818E-6BFD-4A24-BCA9-34DC0267CF0E}">
      <dgm:prSet/>
      <dgm:spPr/>
      <dgm:t>
        <a:bodyPr/>
        <a:lstStyle/>
        <a:p>
          <a:endParaRPr lang="ru-RU"/>
        </a:p>
      </dgm:t>
    </dgm:pt>
    <dgm:pt modelId="{2078592C-10A4-42F8-86E1-1316B95AA487}" type="sibTrans" cxnId="{A465818E-6BFD-4A24-BCA9-34DC0267CF0E}">
      <dgm:prSet/>
      <dgm:spPr/>
      <dgm:t>
        <a:bodyPr/>
        <a:lstStyle/>
        <a:p>
          <a:endParaRPr lang="ru-RU"/>
        </a:p>
      </dgm:t>
    </dgm:pt>
    <dgm:pt modelId="{092C3593-E95C-49A3-85B8-97EEE01BFE99}">
      <dgm:prSet phldrT="[Текст]" custT="1"/>
      <dgm:spPr/>
      <dgm:t>
        <a:bodyPr spcFirstLastPara="0" vert="horz" wrap="square" lIns="0" tIns="0" rIns="0" bIns="0" numCol="1" spcCol="1270" anchor="ctr" anchorCtr="1"/>
        <a:lstStyle/>
        <a:p>
          <a:pPr marL="0"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b="1" kern="1200" dirty="0">
            <a:latin typeface="Roboto" panose="02000000000000000000" pitchFamily="2" charset="0"/>
            <a:ea typeface="+mn-ea"/>
            <a:cs typeface="+mn-cs"/>
          </a:endParaRPr>
        </a:p>
      </dgm:t>
    </dgm:pt>
    <dgm:pt modelId="{F7E6EF0F-7F72-43DC-8C89-58B8B49D570C}" type="parTrans" cxnId="{600F9EA5-E524-43E2-8516-D557F85832FD}">
      <dgm:prSet/>
      <dgm:spPr/>
      <dgm:t>
        <a:bodyPr/>
        <a:lstStyle/>
        <a:p>
          <a:endParaRPr lang="ru-RU"/>
        </a:p>
      </dgm:t>
    </dgm:pt>
    <dgm:pt modelId="{625467C0-4657-4E46-B2E6-8D77684D94AC}" type="sibTrans" cxnId="{600F9EA5-E524-43E2-8516-D557F85832FD}">
      <dgm:prSet/>
      <dgm:spPr/>
      <dgm:t>
        <a:bodyPr/>
        <a:lstStyle/>
        <a:p>
          <a:endParaRPr lang="ru-RU"/>
        </a:p>
      </dgm:t>
    </dgm:pt>
    <dgm:pt modelId="{EC88CBF6-BAD2-4221-8A44-EA168392961A}">
      <dgm:prSet phldrT="[Текст]" custT="1"/>
      <dgm:spPr/>
      <dgm:t>
        <a:bodyPr spcFirstLastPara="0" vert="horz" wrap="square" lIns="0" tIns="0" rIns="0" bIns="0" numCol="1" spcCol="1270" anchor="ctr" anchorCtr="1"/>
        <a:lstStyle/>
        <a:p>
          <a:pPr marL="288000" algn="l">
            <a:lnSpc>
              <a:spcPct val="100000"/>
            </a:lnSpc>
            <a:buFontTx/>
            <a:buNone/>
          </a:pPr>
          <a:r>
            <a:rPr lang="ru-RU" sz="1600" b="1" kern="1200" baseline="0" dirty="0">
              <a:effectLst/>
              <a:latin typeface="Roboto" panose="02000000000000000000" pitchFamily="2" charset="0"/>
            </a:rPr>
            <a:t> </a:t>
          </a:r>
        </a:p>
      </dgm:t>
    </dgm:pt>
    <dgm:pt modelId="{04DF41F3-0156-48B4-A2A6-0ECFEDE8DF28}" type="parTrans" cxnId="{511D54B1-0BD4-41CA-A1E8-F00A0582D66E}">
      <dgm:prSet/>
      <dgm:spPr/>
      <dgm:t>
        <a:bodyPr/>
        <a:lstStyle/>
        <a:p>
          <a:endParaRPr lang="ru-RU"/>
        </a:p>
      </dgm:t>
    </dgm:pt>
    <dgm:pt modelId="{47CBC4C9-BBBE-463E-92CF-7B172BF641A7}" type="sibTrans" cxnId="{511D54B1-0BD4-41CA-A1E8-F00A0582D66E}">
      <dgm:prSet/>
      <dgm:spPr/>
      <dgm:t>
        <a:bodyPr/>
        <a:lstStyle/>
        <a:p>
          <a:endParaRPr lang="ru-RU"/>
        </a:p>
      </dgm:t>
    </dgm:pt>
    <dgm:pt modelId="{D6D569C0-3F5E-489F-B5E8-B847A96C514B}">
      <dgm:prSet phldrT="[Текст]" custT="1"/>
      <dgm:spPr/>
      <dgm:t>
        <a:bodyPr spcFirstLastPara="0" vert="horz" wrap="square" lIns="0" tIns="0" rIns="0" bIns="0" numCol="1" spcCol="1270" anchor="ctr" anchorCtr="1"/>
        <a:lstStyle/>
        <a:p>
          <a:pPr marL="288000" algn="l">
            <a:lnSpc>
              <a:spcPct val="100000"/>
            </a:lnSpc>
          </a:pPr>
          <a:endParaRPr lang="ru-RU" sz="1300" b="1" kern="1200" dirty="0">
            <a:effectLst/>
          </a:endParaRPr>
        </a:p>
      </dgm:t>
    </dgm:pt>
    <dgm:pt modelId="{59242A59-D689-4396-A82A-6C11CC91C8BA}" type="parTrans" cxnId="{DABBA9E2-898C-4D00-990C-BB2EC621CA5C}">
      <dgm:prSet/>
      <dgm:spPr/>
      <dgm:t>
        <a:bodyPr/>
        <a:lstStyle/>
        <a:p>
          <a:endParaRPr lang="ru-RU"/>
        </a:p>
      </dgm:t>
    </dgm:pt>
    <dgm:pt modelId="{2ED3A507-0B86-4F87-9E6F-A16AC4C2BD16}" type="sibTrans" cxnId="{DABBA9E2-898C-4D00-990C-BB2EC621CA5C}">
      <dgm:prSet/>
      <dgm:spPr/>
      <dgm:t>
        <a:bodyPr/>
        <a:lstStyle/>
        <a:p>
          <a:endParaRPr lang="ru-RU"/>
        </a:p>
      </dgm:t>
    </dgm:pt>
    <dgm:pt modelId="{AA1FA116-A6AF-46BA-B9F6-E42A5A5B2D48}">
      <dgm:prSet phldrT="[Текст]" custT="1"/>
      <dgm:spPr/>
      <dgm:t>
        <a:bodyPr spcFirstLastPara="0" vert="horz" wrap="square" lIns="0" tIns="45720" rIns="0" bIns="45720" numCol="1" spcCol="1270" anchor="ctr" anchorCtr="1"/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endParaRPr lang="ru-RU" sz="1300" b="1" kern="1200" baseline="0" dirty="0">
            <a:solidFill>
              <a:prstClr val="white"/>
            </a:solidFill>
            <a:effectLst/>
            <a:latin typeface="Roboto" panose="02000000000000000000" pitchFamily="2" charset="0"/>
            <a:ea typeface="+mn-ea"/>
            <a:cs typeface="+mn-cs"/>
          </a:endParaRPr>
        </a:p>
      </dgm:t>
    </dgm:pt>
    <dgm:pt modelId="{ED5FD40E-A6D6-4EC9-A2F4-D44369AA046C}" type="parTrans" cxnId="{29E9DF91-F6EE-4A1E-AF37-4F5DD65431E1}">
      <dgm:prSet/>
      <dgm:spPr/>
      <dgm:t>
        <a:bodyPr/>
        <a:lstStyle/>
        <a:p>
          <a:endParaRPr lang="ru-RU"/>
        </a:p>
      </dgm:t>
    </dgm:pt>
    <dgm:pt modelId="{10D59072-57D3-45BC-84E2-37D2DA593477}" type="sibTrans" cxnId="{29E9DF91-F6EE-4A1E-AF37-4F5DD65431E1}">
      <dgm:prSet/>
      <dgm:spPr/>
      <dgm:t>
        <a:bodyPr/>
        <a:lstStyle/>
        <a:p>
          <a:endParaRPr lang="ru-RU"/>
        </a:p>
      </dgm:t>
    </dgm:pt>
    <dgm:pt modelId="{3912672C-41E1-4E47-AAE4-5BFF90DAD06D}">
      <dgm:prSet phldrT="[Текст]" custT="1"/>
      <dgm:spPr/>
      <dgm:t>
        <a:bodyPr spcFirstLastPara="0" vert="horz" wrap="square" lIns="0" tIns="0" rIns="0" bIns="0" numCol="1" spcCol="1270" anchor="ctr" anchorCtr="1"/>
        <a:lstStyle/>
        <a:p>
          <a:pPr marL="2880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endParaRPr lang="ru-RU" sz="1300" b="1" kern="1200" baseline="0" dirty="0">
            <a:solidFill>
              <a:prstClr val="white"/>
            </a:solidFill>
            <a:effectLst/>
            <a:latin typeface="Roboto" panose="02000000000000000000" pitchFamily="2" charset="0"/>
            <a:ea typeface="+mn-ea"/>
            <a:cs typeface="+mn-cs"/>
          </a:endParaRPr>
        </a:p>
      </dgm:t>
    </dgm:pt>
    <dgm:pt modelId="{8E9E1DC4-EF5B-4A68-AF91-5970454FC378}" type="sibTrans" cxnId="{8016BCCE-FD83-4101-B2B9-1E60CB681161}">
      <dgm:prSet/>
      <dgm:spPr/>
      <dgm:t>
        <a:bodyPr/>
        <a:lstStyle/>
        <a:p>
          <a:endParaRPr lang="ru-RU"/>
        </a:p>
      </dgm:t>
    </dgm:pt>
    <dgm:pt modelId="{9002E16E-C16F-42AD-9795-B71FC7A2428F}" type="parTrans" cxnId="{8016BCCE-FD83-4101-B2B9-1E60CB681161}">
      <dgm:prSet/>
      <dgm:spPr/>
      <dgm:t>
        <a:bodyPr/>
        <a:lstStyle/>
        <a:p>
          <a:endParaRPr lang="ru-RU"/>
        </a:p>
      </dgm:t>
    </dgm:pt>
    <dgm:pt modelId="{CD58CEC5-729C-4042-A429-ED4D116BC6D0}">
      <dgm:prSet phldrT="[Текст]" custT="1"/>
      <dgm:spPr/>
      <dgm:t>
        <a:bodyPr spcFirstLastPara="0" vert="horz" wrap="square" lIns="0" tIns="45720" rIns="0" bIns="45720" numCol="1" spcCol="1270" anchor="ctr" anchorCtr="1"/>
        <a:lstStyle/>
        <a:p>
          <a:pPr marL="114300" lvl="1" indent="-114300" algn="l" defTabSz="577850">
            <a:lnSpc>
              <a:spcPct val="100000"/>
            </a:lnSpc>
            <a:spcBef>
              <a:spcPct val="0"/>
            </a:spcBef>
            <a:spcAft>
              <a:spcPct val="15000"/>
            </a:spcAft>
            <a:buFontTx/>
            <a:buNone/>
          </a:pPr>
          <a:endParaRPr lang="ru-RU" sz="1300" b="1" kern="1200" baseline="0" dirty="0">
            <a:effectLst/>
            <a:latin typeface="Roboto" panose="02000000000000000000" pitchFamily="2" charset="0"/>
            <a:ea typeface="+mn-ea"/>
            <a:cs typeface="+mn-cs"/>
          </a:endParaRPr>
        </a:p>
      </dgm:t>
    </dgm:pt>
    <dgm:pt modelId="{FF17D74B-37D2-4002-9ED4-A8B2861F72EC}" type="sibTrans" cxnId="{61BC1DCB-7BA7-42FC-AC4D-F6957EBD5CC8}">
      <dgm:prSet/>
      <dgm:spPr/>
      <dgm:t>
        <a:bodyPr/>
        <a:lstStyle/>
        <a:p>
          <a:endParaRPr lang="ru-RU"/>
        </a:p>
      </dgm:t>
    </dgm:pt>
    <dgm:pt modelId="{5333F708-C5E5-4593-99C6-A3427B7E3B44}" type="parTrans" cxnId="{61BC1DCB-7BA7-42FC-AC4D-F6957EBD5CC8}">
      <dgm:prSet/>
      <dgm:spPr/>
      <dgm:t>
        <a:bodyPr/>
        <a:lstStyle/>
        <a:p>
          <a:endParaRPr lang="ru-RU"/>
        </a:p>
      </dgm:t>
    </dgm:pt>
    <dgm:pt modelId="{E7DE8CC7-052A-4F30-AA9E-96BD53C30464}">
      <dgm:prSet phldrT="[Текст]" custT="1"/>
      <dgm:spPr/>
      <dgm:t>
        <a:bodyPr spcFirstLastPara="0" vert="horz" wrap="square" lIns="0" tIns="45720" rIns="0" bIns="45720" numCol="1" spcCol="1270" anchor="ctr" anchorCtr="1"/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endParaRPr lang="ru-RU" sz="1300" b="1" kern="1200" baseline="0" dirty="0">
            <a:effectLst/>
            <a:latin typeface="Roboto" panose="02000000000000000000" pitchFamily="2" charset="0"/>
            <a:ea typeface="+mn-ea"/>
            <a:cs typeface="+mn-cs"/>
          </a:endParaRPr>
        </a:p>
      </dgm:t>
    </dgm:pt>
    <dgm:pt modelId="{8BDC0A48-0E4A-4CC5-8F64-DEF4ED4999F5}" type="parTrans" cxnId="{E10E0AA2-058E-4025-88FE-FA5605A311A3}">
      <dgm:prSet/>
      <dgm:spPr/>
      <dgm:t>
        <a:bodyPr/>
        <a:lstStyle/>
        <a:p>
          <a:endParaRPr lang="ru-RU"/>
        </a:p>
      </dgm:t>
    </dgm:pt>
    <dgm:pt modelId="{CE7D2F5F-6355-46E1-B273-5502274E4967}" type="sibTrans" cxnId="{E10E0AA2-058E-4025-88FE-FA5605A311A3}">
      <dgm:prSet/>
      <dgm:spPr/>
      <dgm:t>
        <a:bodyPr/>
        <a:lstStyle/>
        <a:p>
          <a:endParaRPr lang="ru-RU"/>
        </a:p>
      </dgm:t>
    </dgm:pt>
    <dgm:pt modelId="{91E69EDD-8B3C-4902-A857-E4AFEF6C8D00}">
      <dgm:prSet phldrT="[Текст]" custT="1"/>
      <dgm:spPr/>
      <dgm:t>
        <a:bodyPr spcFirstLastPara="0" vert="horz" wrap="square" lIns="0" tIns="45720" rIns="0" bIns="45720" numCol="1" spcCol="1270" anchor="ctr" anchorCtr="1"/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endParaRPr lang="ru-RU" sz="1300" b="1" kern="1200" baseline="0" dirty="0">
            <a:effectLst/>
            <a:latin typeface="Roboto" panose="02000000000000000000" pitchFamily="2" charset="0"/>
            <a:ea typeface="+mn-ea"/>
            <a:cs typeface="+mn-cs"/>
          </a:endParaRPr>
        </a:p>
      </dgm:t>
    </dgm:pt>
    <dgm:pt modelId="{6E7BD559-582D-40A8-BF3C-0B3409DBC819}" type="parTrans" cxnId="{4B772032-B277-43BD-8986-5A679E92995F}">
      <dgm:prSet/>
      <dgm:spPr/>
      <dgm:t>
        <a:bodyPr/>
        <a:lstStyle/>
        <a:p>
          <a:endParaRPr lang="ru-RU"/>
        </a:p>
      </dgm:t>
    </dgm:pt>
    <dgm:pt modelId="{8448E35E-8D39-48E8-96F0-3F228745EB42}" type="sibTrans" cxnId="{4B772032-B277-43BD-8986-5A679E92995F}">
      <dgm:prSet/>
      <dgm:spPr/>
      <dgm:t>
        <a:bodyPr/>
        <a:lstStyle/>
        <a:p>
          <a:endParaRPr lang="ru-RU"/>
        </a:p>
      </dgm:t>
    </dgm:pt>
    <dgm:pt modelId="{EB22B925-95DE-4505-B3EA-D2D9DAF340A6}">
      <dgm:prSet/>
      <dgm:spPr/>
      <dgm:t>
        <a:bodyPr/>
        <a:lstStyle/>
        <a:p>
          <a:endParaRPr lang="ru-RU"/>
        </a:p>
      </dgm:t>
    </dgm:pt>
    <dgm:pt modelId="{B91E5CF5-D003-46DE-80A5-F08621B3FCCB}" type="parTrans" cxnId="{F5859940-453C-4DC0-BCAD-99D0FEC61201}">
      <dgm:prSet/>
      <dgm:spPr/>
      <dgm:t>
        <a:bodyPr/>
        <a:lstStyle/>
        <a:p>
          <a:endParaRPr lang="ru-RU"/>
        </a:p>
      </dgm:t>
    </dgm:pt>
    <dgm:pt modelId="{E5B9EB84-1080-4A07-A34D-E88993F1A980}" type="sibTrans" cxnId="{F5859940-453C-4DC0-BCAD-99D0FEC61201}">
      <dgm:prSet/>
      <dgm:spPr/>
      <dgm:t>
        <a:bodyPr/>
        <a:lstStyle/>
        <a:p>
          <a:endParaRPr lang="ru-RU"/>
        </a:p>
      </dgm:t>
    </dgm:pt>
    <dgm:pt modelId="{6066B17F-265D-4D81-932A-7593A1880DC0}" type="pres">
      <dgm:prSet presAssocID="{81F9D1F8-64BE-44B4-AE4C-6AC27F2643B9}" presName="compositeShape" presStyleCnt="0">
        <dgm:presLayoutVars>
          <dgm:chMax val="7"/>
          <dgm:dir/>
          <dgm:resizeHandles val="exact"/>
        </dgm:presLayoutVars>
      </dgm:prSet>
      <dgm:spPr/>
    </dgm:pt>
    <dgm:pt modelId="{BD52A4C7-06C2-4B75-8891-D043AD30219D}" type="pres">
      <dgm:prSet presAssocID="{81F9D1F8-64BE-44B4-AE4C-6AC27F2643B9}" presName="wedge1" presStyleLbl="node1" presStyleIdx="0" presStyleCnt="5"/>
      <dgm:spPr/>
    </dgm:pt>
    <dgm:pt modelId="{7B0F9CD5-8F44-4AB5-9A5F-39680D46CC42}" type="pres">
      <dgm:prSet presAssocID="{81F9D1F8-64BE-44B4-AE4C-6AC27F2643B9}" presName="dummy1a" presStyleCnt="0"/>
      <dgm:spPr/>
    </dgm:pt>
    <dgm:pt modelId="{D1017490-78A0-4E4A-950C-EA92CCE73CD6}" type="pres">
      <dgm:prSet presAssocID="{81F9D1F8-64BE-44B4-AE4C-6AC27F2643B9}" presName="dummy1b" presStyleCnt="0"/>
      <dgm:spPr/>
    </dgm:pt>
    <dgm:pt modelId="{D5A7C476-3CCF-40F8-BC5D-C5A41AC4BDD8}" type="pres">
      <dgm:prSet presAssocID="{81F9D1F8-64BE-44B4-AE4C-6AC27F2643B9}" presName="wedge1Tx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5130DB1B-FED5-4C8B-B0DB-CDF9CC87B60E}" type="pres">
      <dgm:prSet presAssocID="{81F9D1F8-64BE-44B4-AE4C-6AC27F2643B9}" presName="wedge2" presStyleLbl="node1" presStyleIdx="1" presStyleCnt="5"/>
      <dgm:spPr/>
    </dgm:pt>
    <dgm:pt modelId="{7C023A52-A56F-4DF8-B8FA-2F933A2D8A34}" type="pres">
      <dgm:prSet presAssocID="{81F9D1F8-64BE-44B4-AE4C-6AC27F2643B9}" presName="dummy2a" presStyleCnt="0"/>
      <dgm:spPr/>
    </dgm:pt>
    <dgm:pt modelId="{DD6DCCC7-1F88-42CD-9019-162ED89569ED}" type="pres">
      <dgm:prSet presAssocID="{81F9D1F8-64BE-44B4-AE4C-6AC27F2643B9}" presName="dummy2b" presStyleCnt="0"/>
      <dgm:spPr/>
    </dgm:pt>
    <dgm:pt modelId="{1BBD2946-3172-4435-9B29-34D1B231DF3A}" type="pres">
      <dgm:prSet presAssocID="{81F9D1F8-64BE-44B4-AE4C-6AC27F2643B9}" presName="wedge2Tx" presStyleLbl="node1" presStyleIdx="1" presStyleCnt="5">
        <dgm:presLayoutVars>
          <dgm:chMax val="0"/>
          <dgm:chPref val="0"/>
          <dgm:bulletEnabled val="1"/>
        </dgm:presLayoutVars>
      </dgm:prSet>
      <dgm:spPr/>
    </dgm:pt>
    <dgm:pt modelId="{FD0B3026-AFF0-408B-9724-57D50E797FD0}" type="pres">
      <dgm:prSet presAssocID="{81F9D1F8-64BE-44B4-AE4C-6AC27F2643B9}" presName="wedge3" presStyleLbl="node1" presStyleIdx="2" presStyleCnt="5" custLinFactNeighborX="-156" custLinFactNeighborY="-332"/>
      <dgm:spPr/>
    </dgm:pt>
    <dgm:pt modelId="{14728050-2B85-4DDF-B50A-F74F91CDA9BB}" type="pres">
      <dgm:prSet presAssocID="{81F9D1F8-64BE-44B4-AE4C-6AC27F2643B9}" presName="dummy3a" presStyleCnt="0"/>
      <dgm:spPr/>
    </dgm:pt>
    <dgm:pt modelId="{6198684E-DC99-4EEA-A291-DDDF6246BA1E}" type="pres">
      <dgm:prSet presAssocID="{81F9D1F8-64BE-44B4-AE4C-6AC27F2643B9}" presName="dummy3b" presStyleCnt="0"/>
      <dgm:spPr/>
    </dgm:pt>
    <dgm:pt modelId="{404A567D-B4C1-44B8-8A98-BE210FC995AE}" type="pres">
      <dgm:prSet presAssocID="{81F9D1F8-64BE-44B4-AE4C-6AC27F2643B9}" presName="wedge3Tx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A5B28926-2EE6-4A08-8D8D-026DF97E6AD7}" type="pres">
      <dgm:prSet presAssocID="{81F9D1F8-64BE-44B4-AE4C-6AC27F2643B9}" presName="wedge4" presStyleLbl="node1" presStyleIdx="3" presStyleCnt="5" custScaleX="95153" custScaleY="97379"/>
      <dgm:spPr/>
    </dgm:pt>
    <dgm:pt modelId="{64DF16C4-03AC-45F1-AC25-8ABD7CF1AA30}" type="pres">
      <dgm:prSet presAssocID="{81F9D1F8-64BE-44B4-AE4C-6AC27F2643B9}" presName="dummy4a" presStyleCnt="0"/>
      <dgm:spPr/>
    </dgm:pt>
    <dgm:pt modelId="{72130E3E-E5E7-43B2-8A06-9BA9ECA9E577}" type="pres">
      <dgm:prSet presAssocID="{81F9D1F8-64BE-44B4-AE4C-6AC27F2643B9}" presName="dummy4b" presStyleCnt="0"/>
      <dgm:spPr/>
    </dgm:pt>
    <dgm:pt modelId="{303481C7-160A-438A-A723-C607908B0659}" type="pres">
      <dgm:prSet presAssocID="{81F9D1F8-64BE-44B4-AE4C-6AC27F2643B9}" presName="wedge4Tx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3BEBBA80-DA66-45F1-AB3A-B1637C5E1A24}" type="pres">
      <dgm:prSet presAssocID="{81F9D1F8-64BE-44B4-AE4C-6AC27F2643B9}" presName="wedge5" presStyleLbl="node1" presStyleIdx="4" presStyleCnt="5"/>
      <dgm:spPr/>
    </dgm:pt>
    <dgm:pt modelId="{97BEE5E1-3429-475A-B412-960EA057C8A4}" type="pres">
      <dgm:prSet presAssocID="{81F9D1F8-64BE-44B4-AE4C-6AC27F2643B9}" presName="dummy5a" presStyleCnt="0"/>
      <dgm:spPr/>
    </dgm:pt>
    <dgm:pt modelId="{7B5D3D5E-694C-496A-8BD1-2B75D6D4B795}" type="pres">
      <dgm:prSet presAssocID="{81F9D1F8-64BE-44B4-AE4C-6AC27F2643B9}" presName="dummy5b" presStyleCnt="0"/>
      <dgm:spPr/>
    </dgm:pt>
    <dgm:pt modelId="{88BE8D5F-E677-45B3-9E7A-2ADE5B67697E}" type="pres">
      <dgm:prSet presAssocID="{81F9D1F8-64BE-44B4-AE4C-6AC27F2643B9}" presName="wedge5Tx" presStyleLbl="node1" presStyleIdx="4" presStyleCnt="5">
        <dgm:presLayoutVars>
          <dgm:chMax val="0"/>
          <dgm:chPref val="0"/>
          <dgm:bulletEnabled val="1"/>
        </dgm:presLayoutVars>
      </dgm:prSet>
      <dgm:spPr/>
    </dgm:pt>
    <dgm:pt modelId="{C187B8F7-F00F-41E2-A139-ACF7087B5B39}" type="pres">
      <dgm:prSet presAssocID="{0C520FE1-05D4-48E9-AE41-929E931EBD1A}" presName="arrowWedge1" presStyleLbl="fgSibTrans2D1" presStyleIdx="0" presStyleCnt="5"/>
      <dgm:spPr/>
    </dgm:pt>
    <dgm:pt modelId="{DA6D1D12-C98F-4875-AB18-7C529F65E8C2}" type="pres">
      <dgm:prSet presAssocID="{A166F6A1-86CD-4718-9DCC-AF5385F2DC71}" presName="arrowWedge2" presStyleLbl="fgSibTrans2D1" presStyleIdx="1" presStyleCnt="5"/>
      <dgm:spPr/>
    </dgm:pt>
    <dgm:pt modelId="{7AE99365-73A6-49B0-91E4-43AA96253995}" type="pres">
      <dgm:prSet presAssocID="{E5B9EB84-1080-4A07-A34D-E88993F1A980}" presName="arrowWedge3" presStyleLbl="fgSibTrans2D1" presStyleIdx="2" presStyleCnt="5"/>
      <dgm:spPr/>
    </dgm:pt>
    <dgm:pt modelId="{3DF72E91-30CD-4B69-8879-6A5CA1E05FB7}" type="pres">
      <dgm:prSet presAssocID="{2078592C-10A4-42F8-86E1-1316B95AA487}" presName="arrowWedge4" presStyleLbl="fgSibTrans2D1" presStyleIdx="3" presStyleCnt="5"/>
      <dgm:spPr/>
    </dgm:pt>
    <dgm:pt modelId="{3A8DFDDA-A019-42D1-940C-1678BA15E2F0}" type="pres">
      <dgm:prSet presAssocID="{625467C0-4657-4E46-B2E6-8D77684D94AC}" presName="arrowWedge5" presStyleLbl="fgSibTrans2D1" presStyleIdx="4" presStyleCnt="5"/>
      <dgm:spPr/>
    </dgm:pt>
  </dgm:ptLst>
  <dgm:cxnLst>
    <dgm:cxn modelId="{B9BE9905-47F2-4178-9DA4-52F15F7E3BB4}" type="presOf" srcId="{B20A5B55-94C2-4D76-9044-63396392B128}" destId="{1BBD2946-3172-4435-9B29-34D1B231DF3A}" srcOrd="1" destOrd="0" presId="urn:microsoft.com/office/officeart/2005/8/layout/cycle8"/>
    <dgm:cxn modelId="{99F36D07-06CF-4936-8B38-60BD604D5B24}" type="presOf" srcId="{3912672C-41E1-4E47-AAE4-5BFF90DAD06D}" destId="{3BEBBA80-DA66-45F1-AB3A-B1637C5E1A24}" srcOrd="0" destOrd="1" presId="urn:microsoft.com/office/officeart/2005/8/layout/cycle8"/>
    <dgm:cxn modelId="{3C9E9D07-A29F-4E7B-BB52-DEE323355F5F}" srcId="{81F9D1F8-64BE-44B4-AE4C-6AC27F2643B9}" destId="{B20A5B55-94C2-4D76-9044-63396392B128}" srcOrd="1" destOrd="0" parTransId="{DB2B8FC9-9D11-43F9-B42B-8715F4355E04}" sibTransId="{A166F6A1-86CD-4718-9DCC-AF5385F2DC71}"/>
    <dgm:cxn modelId="{F0EA100F-7B49-43CA-A222-AC75E996668C}" type="presOf" srcId="{81F9D1F8-64BE-44B4-AE4C-6AC27F2643B9}" destId="{6066B17F-265D-4D81-932A-7593A1880DC0}" srcOrd="0" destOrd="0" presId="urn:microsoft.com/office/officeart/2005/8/layout/cycle8"/>
    <dgm:cxn modelId="{2301AA1F-DF5E-4B11-A2A6-5EE8FD1DD5A3}" type="presOf" srcId="{E7DE8CC7-052A-4F30-AA9E-96BD53C30464}" destId="{5130DB1B-FED5-4C8B-B0DB-CDF9CC87B60E}" srcOrd="0" destOrd="1" presId="urn:microsoft.com/office/officeart/2005/8/layout/cycle8"/>
    <dgm:cxn modelId="{11DB6624-A73D-4C5C-A66A-41540755F960}" type="presOf" srcId="{EC88CBF6-BAD2-4221-8A44-EA168392961A}" destId="{D5A7C476-3CCF-40F8-BC5D-C5A41AC4BDD8}" srcOrd="1" destOrd="1" presId="urn:microsoft.com/office/officeart/2005/8/layout/cycle8"/>
    <dgm:cxn modelId="{C6AB7428-9642-4508-BE9C-9537C1A02B82}" type="presOf" srcId="{AA1FA116-A6AF-46BA-B9F6-E42A5A5B2D48}" destId="{1BBD2946-3172-4435-9B29-34D1B231DF3A}" srcOrd="1" destOrd="3" presId="urn:microsoft.com/office/officeart/2005/8/layout/cycle8"/>
    <dgm:cxn modelId="{8AB8B72E-2913-4E09-AB92-7D5ABC51DAD7}" type="presOf" srcId="{AA1FA116-A6AF-46BA-B9F6-E42A5A5B2D48}" destId="{5130DB1B-FED5-4C8B-B0DB-CDF9CC87B60E}" srcOrd="0" destOrd="3" presId="urn:microsoft.com/office/officeart/2005/8/layout/cycle8"/>
    <dgm:cxn modelId="{4B772032-B277-43BD-8986-5A679E92995F}" srcId="{B20A5B55-94C2-4D76-9044-63396392B128}" destId="{91E69EDD-8B3C-4902-A857-E4AFEF6C8D00}" srcOrd="1" destOrd="0" parTransId="{6E7BD559-582D-40A8-BF3C-0B3409DBC819}" sibTransId="{8448E35E-8D39-48E8-96F0-3F228745EB42}"/>
    <dgm:cxn modelId="{F5859940-453C-4DC0-BCAD-99D0FEC61201}" srcId="{81F9D1F8-64BE-44B4-AE4C-6AC27F2643B9}" destId="{EB22B925-95DE-4505-B3EA-D2D9DAF340A6}" srcOrd="2" destOrd="0" parTransId="{B91E5CF5-D003-46DE-80A5-F08621B3FCCB}" sibTransId="{E5B9EB84-1080-4A07-A34D-E88993F1A980}"/>
    <dgm:cxn modelId="{BFA5DC4B-0D2C-418C-A65F-7A3784BC2CF5}" type="presOf" srcId="{91E69EDD-8B3C-4902-A857-E4AFEF6C8D00}" destId="{1BBD2946-3172-4435-9B29-34D1B231DF3A}" srcOrd="1" destOrd="2" presId="urn:microsoft.com/office/officeart/2005/8/layout/cycle8"/>
    <dgm:cxn modelId="{AEA37370-F826-4D3C-A207-6D0A34190185}" type="presOf" srcId="{092C3593-E95C-49A3-85B8-97EEE01BFE99}" destId="{3BEBBA80-DA66-45F1-AB3A-B1637C5E1A24}" srcOrd="0" destOrd="0" presId="urn:microsoft.com/office/officeart/2005/8/layout/cycle8"/>
    <dgm:cxn modelId="{C7EF8853-5024-4E60-8CC4-6975D19149D7}" type="presOf" srcId="{F74E20EB-239D-4C7E-8943-CE4970B95AB7}" destId="{303481C7-160A-438A-A723-C607908B0659}" srcOrd="1" destOrd="0" presId="urn:microsoft.com/office/officeart/2005/8/layout/cycle8"/>
    <dgm:cxn modelId="{7F33FC74-240C-4EB7-820C-8127F1219EF0}" type="presOf" srcId="{D6D569C0-3F5E-489F-B5E8-B847A96C514B}" destId="{D5A7C476-3CCF-40F8-BC5D-C5A41AC4BDD8}" srcOrd="1" destOrd="2" presId="urn:microsoft.com/office/officeart/2005/8/layout/cycle8"/>
    <dgm:cxn modelId="{0065C259-8822-4990-B179-AE448EC82DEA}" srcId="{81F9D1F8-64BE-44B4-AE4C-6AC27F2643B9}" destId="{1A4BB613-96BA-4FF3-BDCF-928F810617FF}" srcOrd="0" destOrd="0" parTransId="{312CC495-1782-407D-AC2C-C8D5785A1A44}" sibTransId="{0C520FE1-05D4-48E9-AE41-929E931EBD1A}"/>
    <dgm:cxn modelId="{0B86DC7A-BC10-40FE-9835-C8FAEEC1A48B}" type="presOf" srcId="{CD58CEC5-729C-4042-A429-ED4D116BC6D0}" destId="{303481C7-160A-438A-A723-C607908B0659}" srcOrd="1" destOrd="1" presId="urn:microsoft.com/office/officeart/2005/8/layout/cycle8"/>
    <dgm:cxn modelId="{5D01F27D-34CE-4160-B659-E07136283CB4}" type="presOf" srcId="{91E69EDD-8B3C-4902-A857-E4AFEF6C8D00}" destId="{5130DB1B-FED5-4C8B-B0DB-CDF9CC87B60E}" srcOrd="0" destOrd="2" presId="urn:microsoft.com/office/officeart/2005/8/layout/cycle8"/>
    <dgm:cxn modelId="{64B2F884-A7BB-4278-95C4-9F8D799FE49D}" type="presOf" srcId="{3912672C-41E1-4E47-AAE4-5BFF90DAD06D}" destId="{88BE8D5F-E677-45B3-9E7A-2ADE5B67697E}" srcOrd="1" destOrd="1" presId="urn:microsoft.com/office/officeart/2005/8/layout/cycle8"/>
    <dgm:cxn modelId="{D518D185-7136-45F8-AA4C-FEE374BC0142}" type="presOf" srcId="{EB22B925-95DE-4505-B3EA-D2D9DAF340A6}" destId="{FD0B3026-AFF0-408B-9724-57D50E797FD0}" srcOrd="0" destOrd="0" presId="urn:microsoft.com/office/officeart/2005/8/layout/cycle8"/>
    <dgm:cxn modelId="{1C298186-DCBA-4951-A9A3-7F150BAFBA20}" type="presOf" srcId="{E7DE8CC7-052A-4F30-AA9E-96BD53C30464}" destId="{1BBD2946-3172-4435-9B29-34D1B231DF3A}" srcOrd="1" destOrd="1" presId="urn:microsoft.com/office/officeart/2005/8/layout/cycle8"/>
    <dgm:cxn modelId="{2465FD86-1E94-4ED2-9454-9C9840E78620}" type="presOf" srcId="{EB22B925-95DE-4505-B3EA-D2D9DAF340A6}" destId="{404A567D-B4C1-44B8-8A98-BE210FC995AE}" srcOrd="1" destOrd="0" presId="urn:microsoft.com/office/officeart/2005/8/layout/cycle8"/>
    <dgm:cxn modelId="{A465818E-6BFD-4A24-BCA9-34DC0267CF0E}" srcId="{81F9D1F8-64BE-44B4-AE4C-6AC27F2643B9}" destId="{F74E20EB-239D-4C7E-8943-CE4970B95AB7}" srcOrd="3" destOrd="0" parTransId="{B8AEF43C-BA83-4A5F-9E56-463820601963}" sibTransId="{2078592C-10A4-42F8-86E1-1316B95AA487}"/>
    <dgm:cxn modelId="{29E9DF91-F6EE-4A1E-AF37-4F5DD65431E1}" srcId="{B20A5B55-94C2-4D76-9044-63396392B128}" destId="{AA1FA116-A6AF-46BA-B9F6-E42A5A5B2D48}" srcOrd="2" destOrd="0" parTransId="{ED5FD40E-A6D6-4EC9-A2F4-D44369AA046C}" sibTransId="{10D59072-57D3-45BC-84E2-37D2DA593477}"/>
    <dgm:cxn modelId="{E10E0AA2-058E-4025-88FE-FA5605A311A3}" srcId="{B20A5B55-94C2-4D76-9044-63396392B128}" destId="{E7DE8CC7-052A-4F30-AA9E-96BD53C30464}" srcOrd="0" destOrd="0" parTransId="{8BDC0A48-0E4A-4CC5-8F64-DEF4ED4999F5}" sibTransId="{CE7D2F5F-6355-46E1-B273-5502274E4967}"/>
    <dgm:cxn modelId="{3C8FF3A4-E747-4B41-9629-506FE046EA38}" type="presOf" srcId="{CD58CEC5-729C-4042-A429-ED4D116BC6D0}" destId="{A5B28926-2EE6-4A08-8D8D-026DF97E6AD7}" srcOrd="0" destOrd="1" presId="urn:microsoft.com/office/officeart/2005/8/layout/cycle8"/>
    <dgm:cxn modelId="{600F9EA5-E524-43E2-8516-D557F85832FD}" srcId="{81F9D1F8-64BE-44B4-AE4C-6AC27F2643B9}" destId="{092C3593-E95C-49A3-85B8-97EEE01BFE99}" srcOrd="4" destOrd="0" parTransId="{F7E6EF0F-7F72-43DC-8C89-58B8B49D570C}" sibTransId="{625467C0-4657-4E46-B2E6-8D77684D94AC}"/>
    <dgm:cxn modelId="{3DD170AF-1BD1-4D6B-B1EA-8C1B7DFA8263}" type="presOf" srcId="{1A4BB613-96BA-4FF3-BDCF-928F810617FF}" destId="{BD52A4C7-06C2-4B75-8891-D043AD30219D}" srcOrd="0" destOrd="0" presId="urn:microsoft.com/office/officeart/2005/8/layout/cycle8"/>
    <dgm:cxn modelId="{511D54B1-0BD4-41CA-A1E8-F00A0582D66E}" srcId="{1A4BB613-96BA-4FF3-BDCF-928F810617FF}" destId="{EC88CBF6-BAD2-4221-8A44-EA168392961A}" srcOrd="0" destOrd="0" parTransId="{04DF41F3-0156-48B4-A2A6-0ECFEDE8DF28}" sibTransId="{47CBC4C9-BBBE-463E-92CF-7B172BF641A7}"/>
    <dgm:cxn modelId="{8DBFB8B6-5943-4980-AC64-5AE60BC9A852}" type="presOf" srcId="{1A4BB613-96BA-4FF3-BDCF-928F810617FF}" destId="{D5A7C476-3CCF-40F8-BC5D-C5A41AC4BDD8}" srcOrd="1" destOrd="0" presId="urn:microsoft.com/office/officeart/2005/8/layout/cycle8"/>
    <dgm:cxn modelId="{1A3678CA-893C-4874-9478-54731445C67F}" type="presOf" srcId="{EC88CBF6-BAD2-4221-8A44-EA168392961A}" destId="{BD52A4C7-06C2-4B75-8891-D043AD30219D}" srcOrd="0" destOrd="1" presId="urn:microsoft.com/office/officeart/2005/8/layout/cycle8"/>
    <dgm:cxn modelId="{61BC1DCB-7BA7-42FC-AC4D-F6957EBD5CC8}" srcId="{F74E20EB-239D-4C7E-8943-CE4970B95AB7}" destId="{CD58CEC5-729C-4042-A429-ED4D116BC6D0}" srcOrd="0" destOrd="0" parTransId="{5333F708-C5E5-4593-99C6-A3427B7E3B44}" sibTransId="{FF17D74B-37D2-4002-9ED4-A8B2861F72EC}"/>
    <dgm:cxn modelId="{8016BCCE-FD83-4101-B2B9-1E60CB681161}" srcId="{092C3593-E95C-49A3-85B8-97EEE01BFE99}" destId="{3912672C-41E1-4E47-AAE4-5BFF90DAD06D}" srcOrd="0" destOrd="0" parTransId="{9002E16E-C16F-42AD-9795-B71FC7A2428F}" sibTransId="{8E9E1DC4-EF5B-4A68-AF91-5970454FC378}"/>
    <dgm:cxn modelId="{B91C2FDC-BD44-401C-8E2D-CBDE7938740C}" type="presOf" srcId="{B20A5B55-94C2-4D76-9044-63396392B128}" destId="{5130DB1B-FED5-4C8B-B0DB-CDF9CC87B60E}" srcOrd="0" destOrd="0" presId="urn:microsoft.com/office/officeart/2005/8/layout/cycle8"/>
    <dgm:cxn modelId="{57A717DD-0E21-49A2-9967-672DD9E34272}" type="presOf" srcId="{092C3593-E95C-49A3-85B8-97EEE01BFE99}" destId="{88BE8D5F-E677-45B3-9E7A-2ADE5B67697E}" srcOrd="1" destOrd="0" presId="urn:microsoft.com/office/officeart/2005/8/layout/cycle8"/>
    <dgm:cxn modelId="{DABBA9E2-898C-4D00-990C-BB2EC621CA5C}" srcId="{1A4BB613-96BA-4FF3-BDCF-928F810617FF}" destId="{D6D569C0-3F5E-489F-B5E8-B847A96C514B}" srcOrd="1" destOrd="0" parTransId="{59242A59-D689-4396-A82A-6C11CC91C8BA}" sibTransId="{2ED3A507-0B86-4F87-9E6F-A16AC4C2BD16}"/>
    <dgm:cxn modelId="{9B86F7E8-8E35-4617-838F-010B990415BB}" type="presOf" srcId="{F74E20EB-239D-4C7E-8943-CE4970B95AB7}" destId="{A5B28926-2EE6-4A08-8D8D-026DF97E6AD7}" srcOrd="0" destOrd="0" presId="urn:microsoft.com/office/officeart/2005/8/layout/cycle8"/>
    <dgm:cxn modelId="{816524FF-5A24-443C-9E2D-3DC76767979A}" type="presOf" srcId="{D6D569C0-3F5E-489F-B5E8-B847A96C514B}" destId="{BD52A4C7-06C2-4B75-8891-D043AD30219D}" srcOrd="0" destOrd="2" presId="urn:microsoft.com/office/officeart/2005/8/layout/cycle8"/>
    <dgm:cxn modelId="{FC9696B2-54BC-4261-8ABF-82234CF7D213}" type="presParOf" srcId="{6066B17F-265D-4D81-932A-7593A1880DC0}" destId="{BD52A4C7-06C2-4B75-8891-D043AD30219D}" srcOrd="0" destOrd="0" presId="urn:microsoft.com/office/officeart/2005/8/layout/cycle8"/>
    <dgm:cxn modelId="{29779096-9DA6-4311-9192-918C1F460C0F}" type="presParOf" srcId="{6066B17F-265D-4D81-932A-7593A1880DC0}" destId="{7B0F9CD5-8F44-4AB5-9A5F-39680D46CC42}" srcOrd="1" destOrd="0" presId="urn:microsoft.com/office/officeart/2005/8/layout/cycle8"/>
    <dgm:cxn modelId="{6666A59F-3AF3-45C1-B19B-893B02064333}" type="presParOf" srcId="{6066B17F-265D-4D81-932A-7593A1880DC0}" destId="{D1017490-78A0-4E4A-950C-EA92CCE73CD6}" srcOrd="2" destOrd="0" presId="urn:microsoft.com/office/officeart/2005/8/layout/cycle8"/>
    <dgm:cxn modelId="{0EC2A26B-96CA-48EC-9F8D-2642EF3924A9}" type="presParOf" srcId="{6066B17F-265D-4D81-932A-7593A1880DC0}" destId="{D5A7C476-3CCF-40F8-BC5D-C5A41AC4BDD8}" srcOrd="3" destOrd="0" presId="urn:microsoft.com/office/officeart/2005/8/layout/cycle8"/>
    <dgm:cxn modelId="{4B444CCC-2D7E-4F64-9436-8FDA33A5818B}" type="presParOf" srcId="{6066B17F-265D-4D81-932A-7593A1880DC0}" destId="{5130DB1B-FED5-4C8B-B0DB-CDF9CC87B60E}" srcOrd="4" destOrd="0" presId="urn:microsoft.com/office/officeart/2005/8/layout/cycle8"/>
    <dgm:cxn modelId="{787738F0-E425-4753-9772-031E9803154B}" type="presParOf" srcId="{6066B17F-265D-4D81-932A-7593A1880DC0}" destId="{7C023A52-A56F-4DF8-B8FA-2F933A2D8A34}" srcOrd="5" destOrd="0" presId="urn:microsoft.com/office/officeart/2005/8/layout/cycle8"/>
    <dgm:cxn modelId="{B0A7C7AD-6269-43A0-BDAB-D514A5ECB8EA}" type="presParOf" srcId="{6066B17F-265D-4D81-932A-7593A1880DC0}" destId="{DD6DCCC7-1F88-42CD-9019-162ED89569ED}" srcOrd="6" destOrd="0" presId="urn:microsoft.com/office/officeart/2005/8/layout/cycle8"/>
    <dgm:cxn modelId="{3610AFB9-4B68-4D0A-BBEE-501E73BA44AE}" type="presParOf" srcId="{6066B17F-265D-4D81-932A-7593A1880DC0}" destId="{1BBD2946-3172-4435-9B29-34D1B231DF3A}" srcOrd="7" destOrd="0" presId="urn:microsoft.com/office/officeart/2005/8/layout/cycle8"/>
    <dgm:cxn modelId="{332E8ABE-50DE-48AA-9C6F-9DADB7DCDC06}" type="presParOf" srcId="{6066B17F-265D-4D81-932A-7593A1880DC0}" destId="{FD0B3026-AFF0-408B-9724-57D50E797FD0}" srcOrd="8" destOrd="0" presId="urn:microsoft.com/office/officeart/2005/8/layout/cycle8"/>
    <dgm:cxn modelId="{C7D0FC13-4951-4C76-9FE1-DAE39A2DA03D}" type="presParOf" srcId="{6066B17F-265D-4D81-932A-7593A1880DC0}" destId="{14728050-2B85-4DDF-B50A-F74F91CDA9BB}" srcOrd="9" destOrd="0" presId="urn:microsoft.com/office/officeart/2005/8/layout/cycle8"/>
    <dgm:cxn modelId="{AD8EC6FA-481F-4520-A010-F0EFF522484B}" type="presParOf" srcId="{6066B17F-265D-4D81-932A-7593A1880DC0}" destId="{6198684E-DC99-4EEA-A291-DDDF6246BA1E}" srcOrd="10" destOrd="0" presId="urn:microsoft.com/office/officeart/2005/8/layout/cycle8"/>
    <dgm:cxn modelId="{64D55BAB-4780-44FB-A6D3-3210B38E3859}" type="presParOf" srcId="{6066B17F-265D-4D81-932A-7593A1880DC0}" destId="{404A567D-B4C1-44B8-8A98-BE210FC995AE}" srcOrd="11" destOrd="0" presId="urn:microsoft.com/office/officeart/2005/8/layout/cycle8"/>
    <dgm:cxn modelId="{DAC64984-9057-4ABF-A066-D221493D515F}" type="presParOf" srcId="{6066B17F-265D-4D81-932A-7593A1880DC0}" destId="{A5B28926-2EE6-4A08-8D8D-026DF97E6AD7}" srcOrd="12" destOrd="0" presId="urn:microsoft.com/office/officeart/2005/8/layout/cycle8"/>
    <dgm:cxn modelId="{8E287A07-94A8-40A0-8086-AAAA51472E7F}" type="presParOf" srcId="{6066B17F-265D-4D81-932A-7593A1880DC0}" destId="{64DF16C4-03AC-45F1-AC25-8ABD7CF1AA30}" srcOrd="13" destOrd="0" presId="urn:microsoft.com/office/officeart/2005/8/layout/cycle8"/>
    <dgm:cxn modelId="{016507AE-5CAA-4FB5-8C93-F534ED1B4CAD}" type="presParOf" srcId="{6066B17F-265D-4D81-932A-7593A1880DC0}" destId="{72130E3E-E5E7-43B2-8A06-9BA9ECA9E577}" srcOrd="14" destOrd="0" presId="urn:microsoft.com/office/officeart/2005/8/layout/cycle8"/>
    <dgm:cxn modelId="{C8318A3D-22EA-4C4A-AE0A-E7859B22296B}" type="presParOf" srcId="{6066B17F-265D-4D81-932A-7593A1880DC0}" destId="{303481C7-160A-438A-A723-C607908B0659}" srcOrd="15" destOrd="0" presId="urn:microsoft.com/office/officeart/2005/8/layout/cycle8"/>
    <dgm:cxn modelId="{C8897C03-5FD3-460D-9FB8-A4C766CF98CB}" type="presParOf" srcId="{6066B17F-265D-4D81-932A-7593A1880DC0}" destId="{3BEBBA80-DA66-45F1-AB3A-B1637C5E1A24}" srcOrd="16" destOrd="0" presId="urn:microsoft.com/office/officeart/2005/8/layout/cycle8"/>
    <dgm:cxn modelId="{42C9EB61-1313-4E4F-845D-FAC8FE7B6458}" type="presParOf" srcId="{6066B17F-265D-4D81-932A-7593A1880DC0}" destId="{97BEE5E1-3429-475A-B412-960EA057C8A4}" srcOrd="17" destOrd="0" presId="urn:microsoft.com/office/officeart/2005/8/layout/cycle8"/>
    <dgm:cxn modelId="{C8CEB140-0ADA-4722-995A-5D4C99D5EEBA}" type="presParOf" srcId="{6066B17F-265D-4D81-932A-7593A1880DC0}" destId="{7B5D3D5E-694C-496A-8BD1-2B75D6D4B795}" srcOrd="18" destOrd="0" presId="urn:microsoft.com/office/officeart/2005/8/layout/cycle8"/>
    <dgm:cxn modelId="{DB0D5582-0DE4-4A82-BEAC-1D47FF686ED8}" type="presParOf" srcId="{6066B17F-265D-4D81-932A-7593A1880DC0}" destId="{88BE8D5F-E677-45B3-9E7A-2ADE5B67697E}" srcOrd="19" destOrd="0" presId="urn:microsoft.com/office/officeart/2005/8/layout/cycle8"/>
    <dgm:cxn modelId="{8A08ABFF-617E-4007-ACA7-0405B0A237A9}" type="presParOf" srcId="{6066B17F-265D-4D81-932A-7593A1880DC0}" destId="{C187B8F7-F00F-41E2-A139-ACF7087B5B39}" srcOrd="20" destOrd="0" presId="urn:microsoft.com/office/officeart/2005/8/layout/cycle8"/>
    <dgm:cxn modelId="{4141BEFF-4C79-43F1-A3F4-1759AE1C58BE}" type="presParOf" srcId="{6066B17F-265D-4D81-932A-7593A1880DC0}" destId="{DA6D1D12-C98F-4875-AB18-7C529F65E8C2}" srcOrd="21" destOrd="0" presId="urn:microsoft.com/office/officeart/2005/8/layout/cycle8"/>
    <dgm:cxn modelId="{D61A96AC-1231-40DB-ABB5-5A56B6441BEA}" type="presParOf" srcId="{6066B17F-265D-4D81-932A-7593A1880DC0}" destId="{7AE99365-73A6-49B0-91E4-43AA96253995}" srcOrd="22" destOrd="0" presId="urn:microsoft.com/office/officeart/2005/8/layout/cycle8"/>
    <dgm:cxn modelId="{1E343EF3-6A46-44E1-A9DB-2ED8B6F00CAE}" type="presParOf" srcId="{6066B17F-265D-4D81-932A-7593A1880DC0}" destId="{3DF72E91-30CD-4B69-8879-6A5CA1E05FB7}" srcOrd="23" destOrd="0" presId="urn:microsoft.com/office/officeart/2005/8/layout/cycle8"/>
    <dgm:cxn modelId="{4C850275-8C4D-4CBA-8BAA-F559848B900A}" type="presParOf" srcId="{6066B17F-265D-4D81-932A-7593A1880DC0}" destId="{3A8DFDDA-A019-42D1-940C-1678BA15E2F0}" srcOrd="2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9716270-3024-41BA-9A0E-7ABBFDA3444C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77E583FA-108A-4A7D-ACF1-EAC2F49779E7}">
      <dgm:prSet custT="1"/>
      <dgm:spPr/>
      <dgm:t>
        <a:bodyPr/>
        <a:lstStyle/>
        <a:p>
          <a:r>
            <a:rPr lang="ru-RU" sz="2400" dirty="0">
              <a:latin typeface="Roboto" panose="02000000000000000000" pitchFamily="2" charset="0"/>
            </a:rPr>
            <a:t>ИНСОТ позволяет:</a:t>
          </a:r>
        </a:p>
      </dgm:t>
    </dgm:pt>
    <dgm:pt modelId="{3D894D71-DB72-46B7-8983-83E0D604F8F7}" type="parTrans" cxnId="{4F6260B9-D3DA-46D2-9207-36AE5AD41218}">
      <dgm:prSet/>
      <dgm:spPr/>
      <dgm:t>
        <a:bodyPr/>
        <a:lstStyle/>
        <a:p>
          <a:endParaRPr lang="ru-RU"/>
        </a:p>
      </dgm:t>
    </dgm:pt>
    <dgm:pt modelId="{A5682651-F6C3-444D-8C29-CF03B0D13360}" type="sibTrans" cxnId="{4F6260B9-D3DA-46D2-9207-36AE5AD41218}">
      <dgm:prSet/>
      <dgm:spPr/>
      <dgm:t>
        <a:bodyPr/>
        <a:lstStyle/>
        <a:p>
          <a:endParaRPr lang="ru-RU"/>
        </a:p>
      </dgm:t>
    </dgm:pt>
    <dgm:pt modelId="{A1C49673-27B5-46C0-8230-64897B9BC379}">
      <dgm:prSet/>
      <dgm:spPr/>
      <dgm:t>
        <a:bodyPr/>
        <a:lstStyle/>
        <a:p>
          <a:r>
            <a:rPr lang="ru-RU" b="1" dirty="0">
              <a:latin typeface="Roboto" panose="02000000000000000000" pitchFamily="2" charset="0"/>
            </a:rPr>
            <a:t>Наложить векторные данные из других баз данных и работать с ними</a:t>
          </a:r>
        </a:p>
      </dgm:t>
    </dgm:pt>
    <dgm:pt modelId="{2F05EBD8-4089-4992-8252-7758120BF3B8}" type="parTrans" cxnId="{B7ED0D07-C079-45AE-8928-994D7944A1E9}">
      <dgm:prSet/>
      <dgm:spPr/>
      <dgm:t>
        <a:bodyPr/>
        <a:lstStyle/>
        <a:p>
          <a:endParaRPr lang="ru-RU"/>
        </a:p>
      </dgm:t>
    </dgm:pt>
    <dgm:pt modelId="{AEEEB447-3F94-4460-AF4B-97761F8A3E7F}" type="sibTrans" cxnId="{B7ED0D07-C079-45AE-8928-994D7944A1E9}">
      <dgm:prSet/>
      <dgm:spPr/>
      <dgm:t>
        <a:bodyPr/>
        <a:lstStyle/>
        <a:p>
          <a:endParaRPr lang="ru-RU"/>
        </a:p>
      </dgm:t>
    </dgm:pt>
    <dgm:pt modelId="{90C1B81E-DE94-48CD-B1C2-FDDCDB6E32BC}">
      <dgm:prSet/>
      <dgm:spPr/>
      <dgm:t>
        <a:bodyPr/>
        <a:lstStyle/>
        <a:p>
          <a:r>
            <a:rPr lang="ru-RU" b="1" dirty="0">
              <a:latin typeface="Roboto" panose="02000000000000000000" pitchFamily="2" charset="0"/>
            </a:rPr>
            <a:t>Создать новые базы данных объектов, добавлять и редактировать объекты и их атрибуты</a:t>
          </a:r>
        </a:p>
      </dgm:t>
    </dgm:pt>
    <dgm:pt modelId="{8654E547-F678-46AD-88C9-05024E9A6480}" type="parTrans" cxnId="{962EABBC-83EB-4DBA-AE02-5737D89102F3}">
      <dgm:prSet/>
      <dgm:spPr/>
      <dgm:t>
        <a:bodyPr/>
        <a:lstStyle/>
        <a:p>
          <a:endParaRPr lang="ru-RU"/>
        </a:p>
      </dgm:t>
    </dgm:pt>
    <dgm:pt modelId="{C032B771-E09B-4856-AEF9-B3C64932347A}" type="sibTrans" cxnId="{962EABBC-83EB-4DBA-AE02-5737D89102F3}">
      <dgm:prSet/>
      <dgm:spPr/>
      <dgm:t>
        <a:bodyPr/>
        <a:lstStyle/>
        <a:p>
          <a:endParaRPr lang="ru-RU"/>
        </a:p>
      </dgm:t>
    </dgm:pt>
    <dgm:pt modelId="{F7306D2E-41D5-44E7-A5BF-C5B2B63F9874}">
      <dgm:prSet/>
      <dgm:spPr/>
      <dgm:t>
        <a:bodyPr/>
        <a:lstStyle/>
        <a:p>
          <a:r>
            <a:rPr lang="ru-RU" b="1" dirty="0">
              <a:latin typeface="Roboto" panose="02000000000000000000" pitchFamily="2" charset="0"/>
            </a:rPr>
            <a:t>Моделировать удаление фрагментов территории</a:t>
          </a:r>
        </a:p>
      </dgm:t>
    </dgm:pt>
    <dgm:pt modelId="{FAD8F82C-556E-4C31-A649-D3A7FCC2E8F8}" type="parTrans" cxnId="{6B33255F-6E32-4B36-B6F2-F2A7F9CB18A5}">
      <dgm:prSet/>
      <dgm:spPr/>
      <dgm:t>
        <a:bodyPr/>
        <a:lstStyle/>
        <a:p>
          <a:endParaRPr lang="ru-RU"/>
        </a:p>
      </dgm:t>
    </dgm:pt>
    <dgm:pt modelId="{8E9E643E-C03B-4B51-A244-D2A2CDE6135D}" type="sibTrans" cxnId="{6B33255F-6E32-4B36-B6F2-F2A7F9CB18A5}">
      <dgm:prSet/>
      <dgm:spPr/>
      <dgm:t>
        <a:bodyPr/>
        <a:lstStyle/>
        <a:p>
          <a:endParaRPr lang="ru-RU"/>
        </a:p>
      </dgm:t>
    </dgm:pt>
    <dgm:pt modelId="{2930EFC5-37C4-4132-AC32-E93FDCF6A075}">
      <dgm:prSet/>
      <dgm:spPr/>
      <dgm:t>
        <a:bodyPr/>
        <a:lstStyle/>
        <a:p>
          <a:r>
            <a:rPr lang="ru-RU" b="1" dirty="0">
              <a:latin typeface="Roboto" panose="02000000000000000000" pitchFamily="2" charset="0"/>
            </a:rPr>
            <a:t>Вставить проектируемые модел</a:t>
          </a:r>
          <a:r>
            <a:rPr lang="ru-RU" dirty="0">
              <a:latin typeface="Roboto" panose="02000000000000000000" pitchFamily="2" charset="0"/>
            </a:rPr>
            <a:t>и объектов в реальную городскую среду</a:t>
          </a:r>
        </a:p>
      </dgm:t>
    </dgm:pt>
    <dgm:pt modelId="{6DF4204A-DB99-4E37-937C-93BD4320B729}" type="parTrans" cxnId="{D89D84FA-2146-45DA-8C81-25D52E750000}">
      <dgm:prSet/>
      <dgm:spPr/>
      <dgm:t>
        <a:bodyPr/>
        <a:lstStyle/>
        <a:p>
          <a:endParaRPr lang="ru-RU"/>
        </a:p>
      </dgm:t>
    </dgm:pt>
    <dgm:pt modelId="{45FFFE9F-0FAF-4E4B-89C1-607EFDCB9280}" type="sibTrans" cxnId="{D89D84FA-2146-45DA-8C81-25D52E750000}">
      <dgm:prSet/>
      <dgm:spPr/>
      <dgm:t>
        <a:bodyPr/>
        <a:lstStyle/>
        <a:p>
          <a:endParaRPr lang="ru-RU"/>
        </a:p>
      </dgm:t>
    </dgm:pt>
    <dgm:pt modelId="{4E149D47-D24E-4FAB-86B2-E052C0F310CA}" type="pres">
      <dgm:prSet presAssocID="{D9716270-3024-41BA-9A0E-7ABBFDA3444C}" presName="linear" presStyleCnt="0">
        <dgm:presLayoutVars>
          <dgm:animLvl val="lvl"/>
          <dgm:resizeHandles val="exact"/>
        </dgm:presLayoutVars>
      </dgm:prSet>
      <dgm:spPr/>
    </dgm:pt>
    <dgm:pt modelId="{6E5074C0-A197-4DC8-B1C5-0DA702579C0D}" type="pres">
      <dgm:prSet presAssocID="{77E583FA-108A-4A7D-ACF1-EAC2F49779E7}" presName="parentText" presStyleLbl="node1" presStyleIdx="0" presStyleCnt="1" custLinFactNeighborX="-18171" custLinFactNeighborY="-11332">
        <dgm:presLayoutVars>
          <dgm:chMax val="0"/>
          <dgm:bulletEnabled val="1"/>
        </dgm:presLayoutVars>
      </dgm:prSet>
      <dgm:spPr/>
    </dgm:pt>
    <dgm:pt modelId="{475DDBA2-206A-4499-91D9-C41C58AB9959}" type="pres">
      <dgm:prSet presAssocID="{77E583FA-108A-4A7D-ACF1-EAC2F49779E7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B7ED0D07-C079-45AE-8928-994D7944A1E9}" srcId="{77E583FA-108A-4A7D-ACF1-EAC2F49779E7}" destId="{A1C49673-27B5-46C0-8230-64897B9BC379}" srcOrd="0" destOrd="0" parTransId="{2F05EBD8-4089-4992-8252-7758120BF3B8}" sibTransId="{AEEEB447-3F94-4460-AF4B-97761F8A3E7F}"/>
    <dgm:cxn modelId="{2482181C-FA47-4FDC-89D1-38F78F165E8D}" type="presOf" srcId="{2930EFC5-37C4-4132-AC32-E93FDCF6A075}" destId="{475DDBA2-206A-4499-91D9-C41C58AB9959}" srcOrd="0" destOrd="3" presId="urn:microsoft.com/office/officeart/2005/8/layout/vList2"/>
    <dgm:cxn modelId="{6B33255F-6E32-4B36-B6F2-F2A7F9CB18A5}" srcId="{77E583FA-108A-4A7D-ACF1-EAC2F49779E7}" destId="{F7306D2E-41D5-44E7-A5BF-C5B2B63F9874}" srcOrd="2" destOrd="0" parTransId="{FAD8F82C-556E-4C31-A649-D3A7FCC2E8F8}" sibTransId="{8E9E643E-C03B-4B51-A244-D2A2CDE6135D}"/>
    <dgm:cxn modelId="{D6E3CA88-29B3-4A56-B46D-CCE9DB0D7566}" type="presOf" srcId="{77E583FA-108A-4A7D-ACF1-EAC2F49779E7}" destId="{6E5074C0-A197-4DC8-B1C5-0DA702579C0D}" srcOrd="0" destOrd="0" presId="urn:microsoft.com/office/officeart/2005/8/layout/vList2"/>
    <dgm:cxn modelId="{45C21A95-440A-4803-B01B-3DC05C4B3A5A}" type="presOf" srcId="{D9716270-3024-41BA-9A0E-7ABBFDA3444C}" destId="{4E149D47-D24E-4FAB-86B2-E052C0F310CA}" srcOrd="0" destOrd="0" presId="urn:microsoft.com/office/officeart/2005/8/layout/vList2"/>
    <dgm:cxn modelId="{792BD1B5-3E3F-4B7D-8846-114473257547}" type="presOf" srcId="{A1C49673-27B5-46C0-8230-64897B9BC379}" destId="{475DDBA2-206A-4499-91D9-C41C58AB9959}" srcOrd="0" destOrd="0" presId="urn:microsoft.com/office/officeart/2005/8/layout/vList2"/>
    <dgm:cxn modelId="{4F6260B9-D3DA-46D2-9207-36AE5AD41218}" srcId="{D9716270-3024-41BA-9A0E-7ABBFDA3444C}" destId="{77E583FA-108A-4A7D-ACF1-EAC2F49779E7}" srcOrd="0" destOrd="0" parTransId="{3D894D71-DB72-46B7-8983-83E0D604F8F7}" sibTransId="{A5682651-F6C3-444D-8C29-CF03B0D13360}"/>
    <dgm:cxn modelId="{962EABBC-83EB-4DBA-AE02-5737D89102F3}" srcId="{77E583FA-108A-4A7D-ACF1-EAC2F49779E7}" destId="{90C1B81E-DE94-48CD-B1C2-FDDCDB6E32BC}" srcOrd="1" destOrd="0" parTransId="{8654E547-F678-46AD-88C9-05024E9A6480}" sibTransId="{C032B771-E09B-4856-AEF9-B3C64932347A}"/>
    <dgm:cxn modelId="{A1A10FBE-027A-4931-98D4-8DC3107F096B}" type="presOf" srcId="{90C1B81E-DE94-48CD-B1C2-FDDCDB6E32BC}" destId="{475DDBA2-206A-4499-91D9-C41C58AB9959}" srcOrd="0" destOrd="1" presId="urn:microsoft.com/office/officeart/2005/8/layout/vList2"/>
    <dgm:cxn modelId="{086568DD-5DE7-4531-928F-8723D3990001}" type="presOf" srcId="{F7306D2E-41D5-44E7-A5BF-C5B2B63F9874}" destId="{475DDBA2-206A-4499-91D9-C41C58AB9959}" srcOrd="0" destOrd="2" presId="urn:microsoft.com/office/officeart/2005/8/layout/vList2"/>
    <dgm:cxn modelId="{D89D84FA-2146-45DA-8C81-25D52E750000}" srcId="{77E583FA-108A-4A7D-ACF1-EAC2F49779E7}" destId="{2930EFC5-37C4-4132-AC32-E93FDCF6A075}" srcOrd="3" destOrd="0" parTransId="{6DF4204A-DB99-4E37-937C-93BD4320B729}" sibTransId="{45FFFE9F-0FAF-4E4B-89C1-607EFDCB9280}"/>
    <dgm:cxn modelId="{DDF86904-FE5E-432A-BA3B-0B80AF3176B6}" type="presParOf" srcId="{4E149D47-D24E-4FAB-86B2-E052C0F310CA}" destId="{6E5074C0-A197-4DC8-B1C5-0DA702579C0D}" srcOrd="0" destOrd="0" presId="urn:microsoft.com/office/officeart/2005/8/layout/vList2"/>
    <dgm:cxn modelId="{DDE963BA-72F6-4242-8014-B24DC56A4506}" type="presParOf" srcId="{4E149D47-D24E-4FAB-86B2-E052C0F310CA}" destId="{475DDBA2-206A-4499-91D9-C41C58AB9959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9C1B309-B090-4264-90E1-C5B97D450E25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10E0716E-93CC-4469-BB34-3AA9906A839E}">
      <dgm:prSet custT="1"/>
      <dgm:spPr/>
      <dgm:t>
        <a:bodyPr/>
        <a:lstStyle/>
        <a:p>
          <a:r>
            <a:rPr lang="ru-RU" sz="2400" dirty="0">
              <a:latin typeface="Roboto" panose="02000000000000000000" pitchFamily="2" charset="0"/>
            </a:rPr>
            <a:t>Потребитель получает:</a:t>
          </a:r>
        </a:p>
      </dgm:t>
    </dgm:pt>
    <dgm:pt modelId="{CCC76C69-64B9-45D6-850E-E4EAAEA9AC95}" type="parTrans" cxnId="{C99F271A-169B-4833-B203-9B9B49D06B28}">
      <dgm:prSet/>
      <dgm:spPr/>
      <dgm:t>
        <a:bodyPr/>
        <a:lstStyle/>
        <a:p>
          <a:endParaRPr lang="ru-RU"/>
        </a:p>
      </dgm:t>
    </dgm:pt>
    <dgm:pt modelId="{B9A1C791-E091-4266-BA3B-024BD3BB78CC}" type="sibTrans" cxnId="{C99F271A-169B-4833-B203-9B9B49D06B28}">
      <dgm:prSet/>
      <dgm:spPr/>
      <dgm:t>
        <a:bodyPr/>
        <a:lstStyle/>
        <a:p>
          <a:endParaRPr lang="ru-RU"/>
        </a:p>
      </dgm:t>
    </dgm:pt>
    <dgm:pt modelId="{2745648A-DE05-4E90-85A9-3B460ECCBA79}">
      <dgm:prSet custT="1"/>
      <dgm:spPr/>
      <dgm:t>
        <a:bodyPr/>
        <a:lstStyle/>
        <a:p>
          <a:r>
            <a:rPr lang="ru-RU" sz="2400" b="0" dirty="0">
              <a:latin typeface="Roboto" panose="02000000000000000000" pitchFamily="2" charset="0"/>
            </a:rPr>
            <a:t>Высокоинформативную</a:t>
          </a:r>
          <a:r>
            <a:rPr lang="en-US" sz="2400" b="0" dirty="0">
              <a:latin typeface="Roboto" panose="02000000000000000000" pitchFamily="2" charset="0"/>
            </a:rPr>
            <a:t> </a:t>
          </a:r>
          <a:r>
            <a:rPr lang="ru-RU" sz="2400" b="0" dirty="0">
              <a:latin typeface="Roboto" panose="02000000000000000000" pitchFamily="2" charset="0"/>
            </a:rPr>
            <a:t>3</a:t>
          </a:r>
          <a:r>
            <a:rPr lang="en-US" sz="2400" b="0" dirty="0">
              <a:latin typeface="Roboto" panose="02000000000000000000" pitchFamily="2" charset="0"/>
            </a:rPr>
            <a:t>D</a:t>
          </a:r>
          <a:r>
            <a:rPr lang="ru-RU" sz="2400" b="0" dirty="0">
              <a:latin typeface="Roboto" panose="02000000000000000000" pitchFamily="2" charset="0"/>
            </a:rPr>
            <a:t> визуализацию территории</a:t>
          </a:r>
          <a:r>
            <a:rPr lang="en-US" sz="2400" b="0" dirty="0">
              <a:latin typeface="Roboto" panose="02000000000000000000" pitchFamily="2" charset="0"/>
            </a:rPr>
            <a:t> </a:t>
          </a:r>
          <a:r>
            <a:rPr lang="ru-RU" sz="2400" b="0" dirty="0">
              <a:latin typeface="Roboto" panose="02000000000000000000" pitchFamily="2" charset="0"/>
            </a:rPr>
            <a:t> </a:t>
          </a:r>
        </a:p>
      </dgm:t>
    </dgm:pt>
    <dgm:pt modelId="{70BF40E0-2F8C-4768-84D8-A376FA99CDD7}" type="parTrans" cxnId="{6FD9D0CE-952F-47E9-9E72-D7FC8821E01C}">
      <dgm:prSet/>
      <dgm:spPr/>
      <dgm:t>
        <a:bodyPr/>
        <a:lstStyle/>
        <a:p>
          <a:endParaRPr lang="ru-RU"/>
        </a:p>
      </dgm:t>
    </dgm:pt>
    <dgm:pt modelId="{C736666F-99EE-4139-8A36-36EEEA877AE7}" type="sibTrans" cxnId="{6FD9D0CE-952F-47E9-9E72-D7FC8821E01C}">
      <dgm:prSet/>
      <dgm:spPr/>
      <dgm:t>
        <a:bodyPr/>
        <a:lstStyle/>
        <a:p>
          <a:endParaRPr lang="ru-RU"/>
        </a:p>
      </dgm:t>
    </dgm:pt>
    <dgm:pt modelId="{1D7207F5-1837-470E-8E7D-B3CCA961F210}">
      <dgm:prSet custT="1"/>
      <dgm:spPr/>
      <dgm:t>
        <a:bodyPr/>
        <a:lstStyle/>
        <a:p>
          <a:r>
            <a:rPr lang="ru-RU" sz="2400" b="0" dirty="0">
              <a:latin typeface="Roboto" panose="02000000000000000000" pitchFamily="2" charset="0"/>
            </a:rPr>
            <a:t>Высокоточные измерения координат, длин, площадей</a:t>
          </a:r>
        </a:p>
      </dgm:t>
    </dgm:pt>
    <dgm:pt modelId="{FC9A03A2-A9FE-4BB3-B181-2A52DD6866FC}" type="parTrans" cxnId="{B43B0FB6-5E05-459E-A328-4C4CF039C4FB}">
      <dgm:prSet/>
      <dgm:spPr/>
      <dgm:t>
        <a:bodyPr/>
        <a:lstStyle/>
        <a:p>
          <a:endParaRPr lang="ru-RU"/>
        </a:p>
      </dgm:t>
    </dgm:pt>
    <dgm:pt modelId="{1F245410-B9A2-4F85-817B-2A43D59B0769}" type="sibTrans" cxnId="{B43B0FB6-5E05-459E-A328-4C4CF039C4FB}">
      <dgm:prSet/>
      <dgm:spPr/>
      <dgm:t>
        <a:bodyPr/>
        <a:lstStyle/>
        <a:p>
          <a:endParaRPr lang="ru-RU"/>
        </a:p>
      </dgm:t>
    </dgm:pt>
    <dgm:pt modelId="{3524D3FD-5320-44DB-A284-4F31D49B6EFC}">
      <dgm:prSet custT="1"/>
      <dgm:spPr/>
      <dgm:t>
        <a:bodyPr/>
        <a:lstStyle/>
        <a:p>
          <a:r>
            <a:rPr lang="ru-RU" sz="2400" b="0" dirty="0">
              <a:latin typeface="Roboto" panose="02000000000000000000" pitchFamily="2" charset="0"/>
            </a:rPr>
            <a:t>Векторизацию и редактирование объектов</a:t>
          </a:r>
        </a:p>
      </dgm:t>
    </dgm:pt>
    <dgm:pt modelId="{2CBE18BD-0B43-4AAC-AAB5-41DD74E0EC74}" type="parTrans" cxnId="{D626C4D1-EBC8-421E-A507-524ADFD3D09D}">
      <dgm:prSet/>
      <dgm:spPr/>
      <dgm:t>
        <a:bodyPr/>
        <a:lstStyle/>
        <a:p>
          <a:endParaRPr lang="ru-RU"/>
        </a:p>
      </dgm:t>
    </dgm:pt>
    <dgm:pt modelId="{624E3B65-AED1-4BED-89D6-51B21D563901}" type="sibTrans" cxnId="{D626C4D1-EBC8-421E-A507-524ADFD3D09D}">
      <dgm:prSet/>
      <dgm:spPr/>
      <dgm:t>
        <a:bodyPr/>
        <a:lstStyle/>
        <a:p>
          <a:endParaRPr lang="ru-RU"/>
        </a:p>
      </dgm:t>
    </dgm:pt>
    <dgm:pt modelId="{1B42E29E-D3FD-424F-911C-6B1EBEDFD1E3}">
      <dgm:prSet custT="1"/>
      <dgm:spPr/>
      <dgm:t>
        <a:bodyPr/>
        <a:lstStyle/>
        <a:p>
          <a:r>
            <a:rPr lang="ru-RU" sz="2400" b="0" dirty="0">
              <a:latin typeface="Roboto" panose="02000000000000000000" pitchFamily="2" charset="0"/>
            </a:rPr>
            <a:t>Просмотр объектов с разных ракурсов</a:t>
          </a:r>
        </a:p>
      </dgm:t>
    </dgm:pt>
    <dgm:pt modelId="{941732E3-D986-47D2-86E5-1B0507CC09D0}" type="sibTrans" cxnId="{AABE0D03-67E4-4196-B4E0-3EFC0107EF14}">
      <dgm:prSet/>
      <dgm:spPr/>
      <dgm:t>
        <a:bodyPr/>
        <a:lstStyle/>
        <a:p>
          <a:endParaRPr lang="ru-RU"/>
        </a:p>
      </dgm:t>
    </dgm:pt>
    <dgm:pt modelId="{8569790C-4A99-4294-A62A-BC12B9976CBA}" type="parTrans" cxnId="{AABE0D03-67E4-4196-B4E0-3EFC0107EF14}">
      <dgm:prSet/>
      <dgm:spPr/>
      <dgm:t>
        <a:bodyPr/>
        <a:lstStyle/>
        <a:p>
          <a:endParaRPr lang="ru-RU"/>
        </a:p>
      </dgm:t>
    </dgm:pt>
    <dgm:pt modelId="{581E2263-9DEE-4C3F-986F-29FEFADC3ADC}" type="pres">
      <dgm:prSet presAssocID="{99C1B309-B090-4264-90E1-C5B97D450E25}" presName="linear" presStyleCnt="0">
        <dgm:presLayoutVars>
          <dgm:animLvl val="lvl"/>
          <dgm:resizeHandles val="exact"/>
        </dgm:presLayoutVars>
      </dgm:prSet>
      <dgm:spPr/>
    </dgm:pt>
    <dgm:pt modelId="{E0C0CA4B-467B-40A8-90B4-D0611BA1B50A}" type="pres">
      <dgm:prSet presAssocID="{10E0716E-93CC-4469-BB34-3AA9906A839E}" presName="parentText" presStyleLbl="node1" presStyleIdx="0" presStyleCnt="1" custScaleY="49342" custLinFactNeighborY="-16655">
        <dgm:presLayoutVars>
          <dgm:chMax val="0"/>
          <dgm:bulletEnabled val="1"/>
        </dgm:presLayoutVars>
      </dgm:prSet>
      <dgm:spPr/>
    </dgm:pt>
    <dgm:pt modelId="{E78EC13F-4C3D-466F-B72A-8A6A092B260E}" type="pres">
      <dgm:prSet presAssocID="{10E0716E-93CC-4469-BB34-3AA9906A839E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AABE0D03-67E4-4196-B4E0-3EFC0107EF14}" srcId="{10E0716E-93CC-4469-BB34-3AA9906A839E}" destId="{1B42E29E-D3FD-424F-911C-6B1EBEDFD1E3}" srcOrd="1" destOrd="0" parTransId="{8569790C-4A99-4294-A62A-BC12B9976CBA}" sibTransId="{941732E3-D986-47D2-86E5-1B0507CC09D0}"/>
    <dgm:cxn modelId="{28EB9703-02DE-4A89-9837-6483287C4043}" type="presOf" srcId="{1B42E29E-D3FD-424F-911C-6B1EBEDFD1E3}" destId="{E78EC13F-4C3D-466F-B72A-8A6A092B260E}" srcOrd="0" destOrd="1" presId="urn:microsoft.com/office/officeart/2005/8/layout/vList2"/>
    <dgm:cxn modelId="{E88AC203-A467-4875-B589-44D96550BB1D}" type="presOf" srcId="{2745648A-DE05-4E90-85A9-3B460ECCBA79}" destId="{E78EC13F-4C3D-466F-B72A-8A6A092B260E}" srcOrd="0" destOrd="0" presId="urn:microsoft.com/office/officeart/2005/8/layout/vList2"/>
    <dgm:cxn modelId="{C99F271A-169B-4833-B203-9B9B49D06B28}" srcId="{99C1B309-B090-4264-90E1-C5B97D450E25}" destId="{10E0716E-93CC-4469-BB34-3AA9906A839E}" srcOrd="0" destOrd="0" parTransId="{CCC76C69-64B9-45D6-850E-E4EAAEA9AC95}" sibTransId="{B9A1C791-E091-4266-BA3B-024BD3BB78CC}"/>
    <dgm:cxn modelId="{FC570A30-3285-498F-B750-123C667B74E2}" type="presOf" srcId="{99C1B309-B090-4264-90E1-C5B97D450E25}" destId="{581E2263-9DEE-4C3F-986F-29FEFADC3ADC}" srcOrd="0" destOrd="0" presId="urn:microsoft.com/office/officeart/2005/8/layout/vList2"/>
    <dgm:cxn modelId="{249FC79A-6336-4710-B81E-8DD53A36451B}" type="presOf" srcId="{1D7207F5-1837-470E-8E7D-B3CCA961F210}" destId="{E78EC13F-4C3D-466F-B72A-8A6A092B260E}" srcOrd="0" destOrd="2" presId="urn:microsoft.com/office/officeart/2005/8/layout/vList2"/>
    <dgm:cxn modelId="{B43B0FB6-5E05-459E-A328-4C4CF039C4FB}" srcId="{10E0716E-93CC-4469-BB34-3AA9906A839E}" destId="{1D7207F5-1837-470E-8E7D-B3CCA961F210}" srcOrd="2" destOrd="0" parTransId="{FC9A03A2-A9FE-4BB3-B181-2A52DD6866FC}" sibTransId="{1F245410-B9A2-4F85-817B-2A43D59B0769}"/>
    <dgm:cxn modelId="{643890C5-E75F-49C4-BF66-D2025469286E}" type="presOf" srcId="{10E0716E-93CC-4469-BB34-3AA9906A839E}" destId="{E0C0CA4B-467B-40A8-90B4-D0611BA1B50A}" srcOrd="0" destOrd="0" presId="urn:microsoft.com/office/officeart/2005/8/layout/vList2"/>
    <dgm:cxn modelId="{6FD9D0CE-952F-47E9-9E72-D7FC8821E01C}" srcId="{10E0716E-93CC-4469-BB34-3AA9906A839E}" destId="{2745648A-DE05-4E90-85A9-3B460ECCBA79}" srcOrd="0" destOrd="0" parTransId="{70BF40E0-2F8C-4768-84D8-A376FA99CDD7}" sibTransId="{C736666F-99EE-4139-8A36-36EEEA877AE7}"/>
    <dgm:cxn modelId="{D626C4D1-EBC8-421E-A507-524ADFD3D09D}" srcId="{10E0716E-93CC-4469-BB34-3AA9906A839E}" destId="{3524D3FD-5320-44DB-A284-4F31D49B6EFC}" srcOrd="3" destOrd="0" parTransId="{2CBE18BD-0B43-4AAC-AAB5-41DD74E0EC74}" sibTransId="{624E3B65-AED1-4BED-89D6-51B21D563901}"/>
    <dgm:cxn modelId="{8D58C5E7-1632-4A75-8810-7D885A488FA4}" type="presOf" srcId="{3524D3FD-5320-44DB-A284-4F31D49B6EFC}" destId="{E78EC13F-4C3D-466F-B72A-8A6A092B260E}" srcOrd="0" destOrd="3" presId="urn:microsoft.com/office/officeart/2005/8/layout/vList2"/>
    <dgm:cxn modelId="{3E6A7542-02D7-46AB-8173-D18A3C03C58E}" type="presParOf" srcId="{581E2263-9DEE-4C3F-986F-29FEFADC3ADC}" destId="{E0C0CA4B-467B-40A8-90B4-D0611BA1B50A}" srcOrd="0" destOrd="0" presId="urn:microsoft.com/office/officeart/2005/8/layout/vList2"/>
    <dgm:cxn modelId="{5D5F8F2E-D73B-4464-8FB5-389BED6537D5}" type="presParOf" srcId="{581E2263-9DEE-4C3F-986F-29FEFADC3ADC}" destId="{E78EC13F-4C3D-466F-B72A-8A6A092B260E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52A4C7-06C2-4B75-8891-D043AD30219D}">
      <dsp:nvSpPr>
        <dsp:cNvPr id="0" name=""/>
        <dsp:cNvSpPr/>
      </dsp:nvSpPr>
      <dsp:spPr>
        <a:xfrm>
          <a:off x="1660084" y="322612"/>
          <a:ext cx="4377941" cy="4377941"/>
        </a:xfrm>
        <a:prstGeom prst="pie">
          <a:avLst>
            <a:gd name="adj1" fmla="val 16200000"/>
            <a:gd name="adj2" fmla="val 2052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144000" bIns="0" numCol="1" spcCol="1270" anchor="ctr" anchorCtr="1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b="1" kern="1200" dirty="0">
            <a:latin typeface="Roboto" panose="02000000000000000000" pitchFamily="2" charset="0"/>
            <a:ea typeface="+mn-ea"/>
            <a:cs typeface="+mn-cs"/>
          </a:endParaRPr>
        </a:p>
        <a:p>
          <a:pPr marL="288000" lvl="1" indent="-171450" algn="l" defTabSz="711200">
            <a:lnSpc>
              <a:spcPct val="10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ru-RU" sz="1600" b="1" kern="1200" baseline="0" dirty="0">
              <a:effectLst/>
              <a:latin typeface="Roboto" panose="02000000000000000000" pitchFamily="2" charset="0"/>
            </a:rPr>
            <a:t> </a:t>
          </a:r>
        </a:p>
        <a:p>
          <a:pPr marL="288000" lvl="1" indent="-114300" algn="l" defTabSz="5778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300" b="1" kern="1200" dirty="0">
            <a:effectLst/>
          </a:endParaRPr>
        </a:p>
      </dsp:txBody>
      <dsp:txXfrm>
        <a:off x="3943910" y="1058523"/>
        <a:ext cx="1407195" cy="938130"/>
      </dsp:txXfrm>
    </dsp:sp>
    <dsp:sp modelId="{5130DB1B-FED5-4C8B-B0DB-CDF9CC87B60E}">
      <dsp:nvSpPr>
        <dsp:cNvPr id="0" name=""/>
        <dsp:cNvSpPr/>
      </dsp:nvSpPr>
      <dsp:spPr>
        <a:xfrm>
          <a:off x="1697609" y="439357"/>
          <a:ext cx="4377941" cy="4377941"/>
        </a:xfrm>
        <a:prstGeom prst="pie">
          <a:avLst>
            <a:gd name="adj1" fmla="val 20520000"/>
            <a:gd name="adj2" fmla="val 324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1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600" b="1" kern="1200" dirty="0">
            <a:latin typeface="Roboto" panose="02000000000000000000" pitchFamily="2" charset="0"/>
            <a:ea typeface="+mn-ea"/>
            <a:cs typeface="+mn-cs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endParaRPr lang="ru-RU" sz="1300" b="1" kern="1200" baseline="0" dirty="0">
            <a:effectLst/>
            <a:latin typeface="Roboto" panose="02000000000000000000" pitchFamily="2" charset="0"/>
            <a:ea typeface="+mn-ea"/>
            <a:cs typeface="+mn-cs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endParaRPr lang="ru-RU" sz="1300" b="1" kern="1200" baseline="0" dirty="0">
            <a:effectLst/>
            <a:latin typeface="Roboto" panose="02000000000000000000" pitchFamily="2" charset="0"/>
            <a:ea typeface="+mn-ea"/>
            <a:cs typeface="+mn-cs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endParaRPr lang="ru-RU" sz="1300" b="1" kern="1200" baseline="0" dirty="0">
            <a:solidFill>
              <a:prstClr val="white"/>
            </a:solidFill>
            <a:effectLst/>
            <a:latin typeface="Roboto" panose="02000000000000000000" pitchFamily="2" charset="0"/>
            <a:ea typeface="+mn-ea"/>
            <a:cs typeface="+mn-cs"/>
          </a:endParaRPr>
        </a:p>
      </dsp:txBody>
      <dsp:txXfrm>
        <a:off x="4517212" y="2439659"/>
        <a:ext cx="1302958" cy="1042367"/>
      </dsp:txXfrm>
    </dsp:sp>
    <dsp:sp modelId="{FD0B3026-AFF0-408B-9724-57D50E797FD0}">
      <dsp:nvSpPr>
        <dsp:cNvPr id="0" name=""/>
        <dsp:cNvSpPr/>
      </dsp:nvSpPr>
      <dsp:spPr>
        <a:xfrm>
          <a:off x="1591755" y="496746"/>
          <a:ext cx="4377941" cy="4377941"/>
        </a:xfrm>
        <a:prstGeom prst="pie">
          <a:avLst>
            <a:gd name="adj1" fmla="val 3240000"/>
            <a:gd name="adj2" fmla="val 756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6500" kern="1200"/>
        </a:p>
      </dsp:txBody>
      <dsp:txXfrm>
        <a:off x="3155305" y="3571728"/>
        <a:ext cx="1250840" cy="1146603"/>
      </dsp:txXfrm>
    </dsp:sp>
    <dsp:sp modelId="{A5B28926-2EE6-4A08-8D8D-026DF97E6AD7}">
      <dsp:nvSpPr>
        <dsp:cNvPr id="0" name=""/>
        <dsp:cNvSpPr/>
      </dsp:nvSpPr>
      <dsp:spPr>
        <a:xfrm>
          <a:off x="1605659" y="496730"/>
          <a:ext cx="4165742" cy="4263195"/>
        </a:xfrm>
        <a:prstGeom prst="pie">
          <a:avLst>
            <a:gd name="adj1" fmla="val 7560000"/>
            <a:gd name="adj2" fmla="val 1188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600" kern="1200" dirty="0"/>
        </a:p>
        <a:p>
          <a:pPr marL="114300" lvl="1" indent="-114300" algn="l" defTabSz="577850">
            <a:lnSpc>
              <a:spcPct val="100000"/>
            </a:lnSpc>
            <a:spcBef>
              <a:spcPct val="0"/>
            </a:spcBef>
            <a:spcAft>
              <a:spcPct val="15000"/>
            </a:spcAft>
            <a:buFontTx/>
            <a:buNone/>
          </a:pPr>
          <a:endParaRPr lang="ru-RU" sz="1300" b="1" kern="1200" baseline="0" dirty="0">
            <a:effectLst/>
            <a:latin typeface="Roboto" panose="02000000000000000000" pitchFamily="2" charset="0"/>
            <a:ea typeface="+mn-ea"/>
            <a:cs typeface="+mn-cs"/>
          </a:endParaRPr>
        </a:p>
      </dsp:txBody>
      <dsp:txXfrm>
        <a:off x="1848660" y="2444604"/>
        <a:ext cx="1239804" cy="1015046"/>
      </dsp:txXfrm>
    </dsp:sp>
    <dsp:sp modelId="{3BEBBA80-DA66-45F1-AB3A-B1637C5E1A24}">
      <dsp:nvSpPr>
        <dsp:cNvPr id="0" name=""/>
        <dsp:cNvSpPr/>
      </dsp:nvSpPr>
      <dsp:spPr>
        <a:xfrm>
          <a:off x="1537085" y="322612"/>
          <a:ext cx="4377941" cy="4377941"/>
        </a:xfrm>
        <a:prstGeom prst="pie">
          <a:avLst>
            <a:gd name="adj1" fmla="val 11880000"/>
            <a:gd name="adj2" fmla="val 1620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1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b="1" kern="1200" dirty="0">
            <a:latin typeface="Roboto" panose="02000000000000000000" pitchFamily="2" charset="0"/>
            <a:ea typeface="+mn-ea"/>
            <a:cs typeface="+mn-cs"/>
          </a:endParaRPr>
        </a:p>
        <a:p>
          <a:pPr marL="2880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endParaRPr lang="ru-RU" sz="1300" b="1" kern="1200" baseline="0" dirty="0">
            <a:solidFill>
              <a:prstClr val="white"/>
            </a:solidFill>
            <a:effectLst/>
            <a:latin typeface="Roboto" panose="02000000000000000000" pitchFamily="2" charset="0"/>
            <a:ea typeface="+mn-ea"/>
            <a:cs typeface="+mn-cs"/>
          </a:endParaRPr>
        </a:p>
      </dsp:txBody>
      <dsp:txXfrm>
        <a:off x="2224004" y="1058523"/>
        <a:ext cx="1407195" cy="938130"/>
      </dsp:txXfrm>
    </dsp:sp>
    <dsp:sp modelId="{C187B8F7-F00F-41E2-A139-ACF7087B5B39}">
      <dsp:nvSpPr>
        <dsp:cNvPr id="0" name=""/>
        <dsp:cNvSpPr/>
      </dsp:nvSpPr>
      <dsp:spPr>
        <a:xfrm>
          <a:off x="1388862" y="51597"/>
          <a:ext cx="4919972" cy="4919972"/>
        </a:xfrm>
        <a:prstGeom prst="circularArrow">
          <a:avLst>
            <a:gd name="adj1" fmla="val 5085"/>
            <a:gd name="adj2" fmla="val 327528"/>
            <a:gd name="adj3" fmla="val 20192361"/>
            <a:gd name="adj4" fmla="val 16200324"/>
            <a:gd name="adj5" fmla="val 5932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A6D1D12-C98F-4875-AB18-7C529F65E8C2}">
      <dsp:nvSpPr>
        <dsp:cNvPr id="0" name=""/>
        <dsp:cNvSpPr/>
      </dsp:nvSpPr>
      <dsp:spPr>
        <a:xfrm>
          <a:off x="1426896" y="168303"/>
          <a:ext cx="4919972" cy="4919972"/>
        </a:xfrm>
        <a:prstGeom prst="circularArrow">
          <a:avLst>
            <a:gd name="adj1" fmla="val 5085"/>
            <a:gd name="adj2" fmla="val 327528"/>
            <a:gd name="adj3" fmla="val 2912753"/>
            <a:gd name="adj4" fmla="val 20519953"/>
            <a:gd name="adj5" fmla="val 5932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AE99365-73A6-49B0-91E4-43AA96253995}">
      <dsp:nvSpPr>
        <dsp:cNvPr id="0" name=""/>
        <dsp:cNvSpPr/>
      </dsp:nvSpPr>
      <dsp:spPr>
        <a:xfrm>
          <a:off x="1320739" y="225912"/>
          <a:ext cx="4919972" cy="4919972"/>
        </a:xfrm>
        <a:prstGeom prst="circularArrow">
          <a:avLst>
            <a:gd name="adj1" fmla="val 5085"/>
            <a:gd name="adj2" fmla="val 327528"/>
            <a:gd name="adj3" fmla="val 7232777"/>
            <a:gd name="adj4" fmla="val 3239695"/>
            <a:gd name="adj5" fmla="val 5932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DF72E91-30CD-4B69-8879-6A5CA1E05FB7}">
      <dsp:nvSpPr>
        <dsp:cNvPr id="0" name=""/>
        <dsp:cNvSpPr/>
      </dsp:nvSpPr>
      <dsp:spPr>
        <a:xfrm>
          <a:off x="1229114" y="168775"/>
          <a:ext cx="4919972" cy="4919972"/>
        </a:xfrm>
        <a:prstGeom prst="circularArrow">
          <a:avLst>
            <a:gd name="adj1" fmla="val 5085"/>
            <a:gd name="adj2" fmla="val 327528"/>
            <a:gd name="adj3" fmla="val 11552519"/>
            <a:gd name="adj4" fmla="val 7559718"/>
            <a:gd name="adj5" fmla="val 5932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A8DFDDA-A019-42D1-940C-1678BA15E2F0}">
      <dsp:nvSpPr>
        <dsp:cNvPr id="0" name=""/>
        <dsp:cNvSpPr/>
      </dsp:nvSpPr>
      <dsp:spPr>
        <a:xfrm>
          <a:off x="1266275" y="51597"/>
          <a:ext cx="4919972" cy="4919972"/>
        </a:xfrm>
        <a:prstGeom prst="circularArrow">
          <a:avLst>
            <a:gd name="adj1" fmla="val 5085"/>
            <a:gd name="adj2" fmla="val 327528"/>
            <a:gd name="adj3" fmla="val 15872148"/>
            <a:gd name="adj4" fmla="val 11880111"/>
            <a:gd name="adj5" fmla="val 5932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5074C0-A197-4DC8-B1C5-0DA702579C0D}">
      <dsp:nvSpPr>
        <dsp:cNvPr id="0" name=""/>
        <dsp:cNvSpPr/>
      </dsp:nvSpPr>
      <dsp:spPr>
        <a:xfrm>
          <a:off x="0" y="0"/>
          <a:ext cx="5181600" cy="55282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latin typeface="Roboto" panose="02000000000000000000" pitchFamily="2" charset="0"/>
            </a:rPr>
            <a:t>ИНСОТ позволяет:</a:t>
          </a:r>
        </a:p>
      </dsp:txBody>
      <dsp:txXfrm>
        <a:off x="26987" y="26987"/>
        <a:ext cx="5127626" cy="498851"/>
      </dsp:txXfrm>
    </dsp:sp>
    <dsp:sp modelId="{475DDBA2-206A-4499-91D9-C41C58AB9959}">
      <dsp:nvSpPr>
        <dsp:cNvPr id="0" name=""/>
        <dsp:cNvSpPr/>
      </dsp:nvSpPr>
      <dsp:spPr>
        <a:xfrm>
          <a:off x="0" y="663602"/>
          <a:ext cx="5181600" cy="3576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4516" tIns="34290" rIns="192024" bIns="3429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2100" b="1" kern="1200" dirty="0">
              <a:latin typeface="Roboto" panose="02000000000000000000" pitchFamily="2" charset="0"/>
            </a:rPr>
            <a:t>Наложить векторные данные из других баз данных и работать с ними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2100" b="1" kern="1200" dirty="0">
              <a:latin typeface="Roboto" panose="02000000000000000000" pitchFamily="2" charset="0"/>
            </a:rPr>
            <a:t>Создать новые базы данных объектов, добавлять и редактировать объекты и их атрибуты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2100" b="1" kern="1200" dirty="0">
              <a:latin typeface="Roboto" panose="02000000000000000000" pitchFamily="2" charset="0"/>
            </a:rPr>
            <a:t>Моделировать удаление фрагментов территории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2100" b="1" kern="1200" dirty="0">
              <a:latin typeface="Roboto" panose="02000000000000000000" pitchFamily="2" charset="0"/>
            </a:rPr>
            <a:t>Вставить проектируемые модел</a:t>
          </a:r>
          <a:r>
            <a:rPr lang="ru-RU" sz="2100" kern="1200" dirty="0">
              <a:latin typeface="Roboto" panose="02000000000000000000" pitchFamily="2" charset="0"/>
            </a:rPr>
            <a:t>и объектов в реальную городскую среду</a:t>
          </a:r>
        </a:p>
      </dsp:txBody>
      <dsp:txXfrm>
        <a:off x="0" y="663602"/>
        <a:ext cx="5181600" cy="357696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C0CA4B-467B-40A8-90B4-D0611BA1B50A}">
      <dsp:nvSpPr>
        <dsp:cNvPr id="0" name=""/>
        <dsp:cNvSpPr/>
      </dsp:nvSpPr>
      <dsp:spPr>
        <a:xfrm>
          <a:off x="0" y="0"/>
          <a:ext cx="5181600" cy="60039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latin typeface="Roboto" panose="02000000000000000000" pitchFamily="2" charset="0"/>
            </a:rPr>
            <a:t>Потребитель получает:</a:t>
          </a:r>
        </a:p>
      </dsp:txBody>
      <dsp:txXfrm>
        <a:off x="29309" y="29309"/>
        <a:ext cx="5122982" cy="541775"/>
      </dsp:txXfrm>
    </dsp:sp>
    <dsp:sp modelId="{E78EC13F-4C3D-466F-B72A-8A6A092B260E}">
      <dsp:nvSpPr>
        <dsp:cNvPr id="0" name=""/>
        <dsp:cNvSpPr/>
      </dsp:nvSpPr>
      <dsp:spPr>
        <a:xfrm>
          <a:off x="0" y="1063091"/>
          <a:ext cx="5181600" cy="28255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4516" tIns="30480" rIns="170688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2400" b="0" kern="1200" dirty="0">
              <a:latin typeface="Roboto" panose="02000000000000000000" pitchFamily="2" charset="0"/>
            </a:rPr>
            <a:t>Высокоинформативную</a:t>
          </a:r>
          <a:r>
            <a:rPr lang="en-US" sz="2400" b="0" kern="1200" dirty="0">
              <a:latin typeface="Roboto" panose="02000000000000000000" pitchFamily="2" charset="0"/>
            </a:rPr>
            <a:t> </a:t>
          </a:r>
          <a:r>
            <a:rPr lang="ru-RU" sz="2400" b="0" kern="1200" dirty="0">
              <a:latin typeface="Roboto" panose="02000000000000000000" pitchFamily="2" charset="0"/>
            </a:rPr>
            <a:t>3</a:t>
          </a:r>
          <a:r>
            <a:rPr lang="en-US" sz="2400" b="0" kern="1200" dirty="0">
              <a:latin typeface="Roboto" panose="02000000000000000000" pitchFamily="2" charset="0"/>
            </a:rPr>
            <a:t>D</a:t>
          </a:r>
          <a:r>
            <a:rPr lang="ru-RU" sz="2400" b="0" kern="1200" dirty="0">
              <a:latin typeface="Roboto" panose="02000000000000000000" pitchFamily="2" charset="0"/>
            </a:rPr>
            <a:t> визуализацию территории</a:t>
          </a:r>
          <a:r>
            <a:rPr lang="en-US" sz="2400" b="0" kern="1200" dirty="0">
              <a:latin typeface="Roboto" panose="02000000000000000000" pitchFamily="2" charset="0"/>
            </a:rPr>
            <a:t> </a:t>
          </a:r>
          <a:r>
            <a:rPr lang="ru-RU" sz="2400" b="0" kern="1200" dirty="0">
              <a:latin typeface="Roboto" panose="02000000000000000000" pitchFamily="2" charset="0"/>
            </a:rPr>
            <a:t> 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2400" b="0" kern="1200" dirty="0">
              <a:latin typeface="Roboto" panose="02000000000000000000" pitchFamily="2" charset="0"/>
            </a:rPr>
            <a:t>Просмотр объектов с разных ракурсов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2400" b="0" kern="1200" dirty="0">
              <a:latin typeface="Roboto" panose="02000000000000000000" pitchFamily="2" charset="0"/>
            </a:rPr>
            <a:t>Высокоточные измерения координат, длин, площадей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2400" b="0" kern="1200" dirty="0">
              <a:latin typeface="Roboto" panose="02000000000000000000" pitchFamily="2" charset="0"/>
            </a:rPr>
            <a:t>Векторизацию и редактирование объектов</a:t>
          </a:r>
        </a:p>
      </dsp:txBody>
      <dsp:txXfrm>
        <a:off x="0" y="1063091"/>
        <a:ext cx="5181600" cy="28255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Roboto" panose="02000000000000000000" pitchFamily="2" charset="0"/>
              </a:defRPr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Roboto" panose="02000000000000000000" pitchFamily="2" charset="0"/>
              </a:defRPr>
            </a:lvl1pPr>
          </a:lstStyle>
          <a:p>
            <a:fld id="{1AFCE71D-7631-402D-BA98-70F36E8C05A3}" type="datetimeFigureOut">
              <a:rPr lang="ru-RU" smtClean="0"/>
              <a:pPr/>
              <a:t>22.08.2024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3488"/>
            <a:ext cx="5921375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51219"/>
            <a:ext cx="543814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Roboto" panose="02000000000000000000" pitchFamily="2" charset="0"/>
              </a:defRPr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Roboto" panose="02000000000000000000" pitchFamily="2" charset="0"/>
              </a:defRPr>
            </a:lvl1pPr>
          </a:lstStyle>
          <a:p>
            <a:fld id="{1A938B9D-5CF9-4BA3-8088-0E1F5E5358B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1951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Roboto" panose="02000000000000000000" pitchFamily="2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Roboto" panose="02000000000000000000" pitchFamily="2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Roboto" panose="02000000000000000000" pitchFamily="2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Roboto" panose="02000000000000000000" pitchFamily="2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Roboto" panose="02000000000000000000" pitchFamily="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ru-RU" sz="1100" b="1" dirty="0">
              <a:latin typeface="Circe Extra"/>
            </a:endParaRPr>
          </a:p>
          <a:p>
            <a:pPr>
              <a:lnSpc>
                <a:spcPct val="150000"/>
              </a:lnSpc>
            </a:pPr>
            <a:r>
              <a:rPr lang="ru-RU" sz="1100" b="1" dirty="0">
                <a:latin typeface="Circe Extra"/>
              </a:rPr>
              <a:t>ПРОСТРАНСТВЕННАЯ ФОРМА ПРЕДСТАВЛЕНИЯ ДАННЫХ  В ВИДЕ РЕАЛИСТИЧНОЙ</a:t>
            </a:r>
            <a:br>
              <a:rPr lang="en-US" sz="1100" b="1" dirty="0">
                <a:latin typeface="Circe Extra"/>
              </a:rPr>
            </a:br>
            <a:r>
              <a:rPr lang="ru-RU" sz="1100" b="1" dirty="0">
                <a:latin typeface="Circe Extra"/>
              </a:rPr>
              <a:t>3</a:t>
            </a:r>
            <a:r>
              <a:rPr lang="en-US" sz="1100" b="1" dirty="0">
                <a:latin typeface="Circe Extra"/>
              </a:rPr>
              <a:t>D</a:t>
            </a:r>
            <a:r>
              <a:rPr lang="ru-RU" sz="1100" b="1" dirty="0">
                <a:latin typeface="Circe Extra"/>
              </a:rPr>
              <a:t> МОДЕЛИ ТЕРРИТОРИИ С ЖЕСТКИМИ ТРЕБОВАНИЯМИ ПОТРЕБИТЕЛЕЙ, </a:t>
            </a:r>
            <a:br>
              <a:rPr lang="en-US" sz="1100" b="1" dirty="0">
                <a:latin typeface="Circe Extra"/>
              </a:rPr>
            </a:br>
            <a:r>
              <a:rPr lang="ru-RU" sz="1100" b="1" dirty="0">
                <a:latin typeface="Circe Extra"/>
              </a:rPr>
              <a:t>ПРОДИКТОВАННЫМИ ЗАКОНОДАТЕЛЬСТВОМ И ЖИЗНЬЮ</a:t>
            </a:r>
          </a:p>
          <a:p>
            <a:pPr>
              <a:lnSpc>
                <a:spcPct val="150000"/>
              </a:lnSpc>
            </a:pPr>
            <a:endParaRPr lang="ru-RU" sz="800" b="1" dirty="0">
              <a:latin typeface="Circe Extra"/>
            </a:endParaRPr>
          </a:p>
          <a:p>
            <a:pPr>
              <a:lnSpc>
                <a:spcPct val="150000"/>
              </a:lnSpc>
            </a:pPr>
            <a:r>
              <a:rPr lang="ru-RU" sz="1200" b="1" u="sng" dirty="0">
                <a:solidFill>
                  <a:srgbClr val="FD6F00"/>
                </a:solidFill>
              </a:rPr>
              <a:t>Цель проекта</a:t>
            </a:r>
            <a:r>
              <a:rPr lang="ru-RU" sz="1200" b="1" dirty="0">
                <a:solidFill>
                  <a:srgbClr val="FD6F00"/>
                </a:solidFill>
              </a:rPr>
              <a:t> – разработка тиражируемого,  комплексного решения </a:t>
            </a:r>
          </a:p>
          <a:p>
            <a:pPr>
              <a:lnSpc>
                <a:spcPct val="150000"/>
              </a:lnSpc>
            </a:pPr>
            <a:r>
              <a:rPr lang="ru-RU" sz="1200" b="1" dirty="0">
                <a:solidFill>
                  <a:srgbClr val="FD6F00"/>
                </a:solidFill>
              </a:rPr>
              <a:t>дешево оперативно создать реальную, высоко точную 3д модель города </a:t>
            </a:r>
          </a:p>
          <a:p>
            <a:pPr>
              <a:lnSpc>
                <a:spcPct val="150000"/>
              </a:lnSpc>
            </a:pPr>
            <a:r>
              <a:rPr lang="ru-RU" sz="1200" b="1" dirty="0">
                <a:solidFill>
                  <a:srgbClr val="FD6F00"/>
                </a:solidFill>
              </a:rPr>
              <a:t>и сделать ее доступной для власти и бизнеса</a:t>
            </a:r>
            <a:endParaRPr lang="ru-RU" sz="1200" dirty="0">
              <a:solidFill>
                <a:srgbClr val="FD6F00"/>
              </a:solidFill>
            </a:endParaRPr>
          </a:p>
          <a:p>
            <a:pPr>
              <a:lnSpc>
                <a:spcPct val="150000"/>
              </a:lnSpc>
            </a:pPr>
            <a:endParaRPr lang="ru-RU" b="1" dirty="0">
              <a:latin typeface="Circe Extra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938B9D-5CF9-4BA3-8088-0E1F5E5358BA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68862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                                                                                                                                   Заборы , Столбы , Линейные объекты не изображаются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938B9D-5CF9-4BA3-8088-0E1F5E5358B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 panose="02000000000000000000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87143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Пространственны</a:t>
            </a:r>
            <a:r>
              <a:rPr lang="ru-RU" baseline="0" dirty="0"/>
              <a:t>е данные не могут существовать сами по себе (в вакууме). Поэтому для создания и использования единой 3</a:t>
            </a:r>
            <a:r>
              <a:rPr lang="en-US" baseline="0" dirty="0"/>
              <a:t>D</a:t>
            </a:r>
            <a:r>
              <a:rPr lang="ru-RU" baseline="0" dirty="0"/>
              <a:t>-</a:t>
            </a:r>
            <a:r>
              <a:rPr lang="ru-RU" baseline="0" dirty="0" err="1"/>
              <a:t>стереомодели</a:t>
            </a:r>
            <a:r>
              <a:rPr lang="ru-RU" baseline="0" dirty="0"/>
              <a:t> разработан аппаратно-программный технологический комплекс. Он состоит из: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baseline="0" dirty="0"/>
              <a:t>национально стандарта, регламентирующего создание </a:t>
            </a:r>
            <a:r>
              <a:rPr lang="ru-RU" baseline="0" dirty="0" err="1"/>
              <a:t>стереомоделей</a:t>
            </a:r>
            <a:r>
              <a:rPr lang="ru-RU" baseline="0" dirty="0"/>
              <a:t> для городских территорий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baseline="0" dirty="0"/>
              <a:t>ПО ИНСОТ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baseline="0" dirty="0"/>
              <a:t>И </a:t>
            </a:r>
            <a:r>
              <a:rPr lang="ru-RU" baseline="0" dirty="0" err="1"/>
              <a:t>стереомонитор</a:t>
            </a:r>
            <a:r>
              <a:rPr lang="ru-RU" baseline="0" dirty="0"/>
              <a:t> -  для работы с моделью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dirty="0" err="1"/>
              <a:t>Георесурс</a:t>
            </a:r>
            <a:r>
              <a:rPr lang="ru-RU" baseline="0" dirty="0"/>
              <a:t> – для хранения и управления данными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baseline="0" dirty="0"/>
              <a:t>Обучения пользователей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0C6C1C-749F-4D75-B120-266818881025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 panose="02000000000000000000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15164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Что умеет </a:t>
            </a:r>
            <a:r>
              <a:rPr lang="ru-RU" dirty="0" err="1"/>
              <a:t>инсот</a:t>
            </a:r>
            <a:r>
              <a:rPr lang="ru-RU" dirty="0"/>
              <a:t>, какие функции реализует и какие задачи решает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В настоящее время в Росреестре проходит утверждение национального стандарта по этой технологии.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1BBD04-24E9-431D-BCCB-ABFE551A32E2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 panose="02000000000000000000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13620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Схема</a:t>
            </a:r>
            <a:r>
              <a:rPr lang="ru-RU" baseline="0" dirty="0"/>
              <a:t> создания любых ПД. Трудоемкость, квалификация специалистов, дороговизна. Предлагается из одиночных стереомоделей переходить сразу к новому виду – единой 3</a:t>
            </a:r>
            <a:r>
              <a:rPr lang="en-US" baseline="0" dirty="0"/>
              <a:t>D</a:t>
            </a:r>
            <a:r>
              <a:rPr lang="ru-RU" baseline="0" dirty="0"/>
              <a:t>-</a:t>
            </a:r>
            <a:r>
              <a:rPr lang="ru-RU" baseline="0" dirty="0" err="1"/>
              <a:t>стереомодели</a:t>
            </a:r>
            <a:r>
              <a:rPr lang="ru-RU" baseline="0" dirty="0"/>
              <a:t> (без </a:t>
            </a:r>
            <a:r>
              <a:rPr lang="ru-RU" baseline="0" dirty="0" err="1"/>
              <a:t>доп</a:t>
            </a:r>
            <a:r>
              <a:rPr lang="ru-RU" baseline="0" dirty="0"/>
              <a:t> затрат и сохраняя 100% ин </a:t>
            </a:r>
            <a:r>
              <a:rPr lang="ru-RU" baseline="0" dirty="0" err="1"/>
              <a:t>формативность</a:t>
            </a:r>
            <a:r>
              <a:rPr lang="ru-RU" baseline="0" dirty="0"/>
              <a:t>). Вставить картинки топоплан </a:t>
            </a:r>
            <a:r>
              <a:rPr lang="ru-RU" baseline="0" dirty="0" err="1"/>
              <a:t>зд</a:t>
            </a:r>
            <a:r>
              <a:rPr lang="ru-RU" baseline="0" dirty="0"/>
              <a:t> </a:t>
            </a:r>
            <a:r>
              <a:rPr lang="ru-RU" baseline="0" dirty="0" err="1"/>
              <a:t>мешь</a:t>
            </a:r>
            <a:r>
              <a:rPr lang="ru-RU" baseline="0" dirty="0"/>
              <a:t> </a:t>
            </a:r>
            <a:r>
              <a:rPr lang="ru-RU" baseline="0" dirty="0" err="1"/>
              <a:t>ортофотоплан</a:t>
            </a:r>
            <a:r>
              <a:rPr lang="ru-RU" baseline="0" dirty="0"/>
              <a:t> 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F6BAE9-FA38-47A2-9966-0B28C20D3DF4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29223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938B9D-5CF9-4BA3-8088-0E1F5E5358BA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59998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BFFF0F-3735-4DEF-AC2C-559CD2BF73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DFD39EE-A123-420F-A02A-72C83A54F9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7B5B3F5-3888-40E1-B77B-E7059F1C0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22268-8C8D-4FA4-8624-ECA81CCF2977}" type="datetime1">
              <a:rPr lang="ru-RU" smtClean="0"/>
              <a:t>22.08.2024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7B3A856-49AF-490B-92BC-BF596FF719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E351DA8-287F-4408-BBCA-80B1B9829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E4350-8F95-4C80-82B5-B958739714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52903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E403B2-1A9A-4E07-9F02-4B37F608BC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2E86F64-EC05-4876-889C-8A507676D8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04625CD-7AB1-4D0C-A753-E83B607199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4D176-02CC-41DA-BD98-30E0EDC5CAE4}" type="datetime1">
              <a:rPr lang="ru-RU" smtClean="0"/>
              <a:t>22.08.2024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2442FE4-887D-4019-9B3E-1B63D724D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B19D8F1-D107-401E-AAF1-8FB05F752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E4350-8F95-4C80-82B5-B958739714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53328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B6DAF66-8A51-40EA-9CE6-C895423776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DA81F4A-6C5E-4CE6-BC8E-AC43788F9F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0D67ED6-8339-4DCC-A583-2F27044AF8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727C1-8A1A-4E2B-8902-77AD04D49894}" type="datetime1">
              <a:rPr lang="ru-RU" smtClean="0"/>
              <a:t>22.08.2024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8983B01-CB71-4856-959D-05CBCE6D9F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0FCDF73-3E60-4B8A-8946-661D9C614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E4350-8F95-4C80-82B5-B958739714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88912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8/22/2024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587786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BFFF0F-3735-4DEF-AC2C-559CD2BF73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DFD39EE-A123-420F-A02A-72C83A54F9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7B5B3F5-3888-40E1-B77B-E7059F1C0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22268-8C8D-4FA4-8624-ECA81CCF2977}" type="datetime1">
              <a:rPr lang="ru-RU" smtClean="0"/>
              <a:t>22.08.2024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7B3A856-49AF-490B-92BC-BF596FF719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E351DA8-287F-4408-BBCA-80B1B9829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E4350-8F95-4C80-82B5-B958739714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86614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7D7629-379D-4478-A90C-DEF3C32FAF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A15D29E-96EB-4B6A-87D5-498F7F9566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93388C5-648F-4ED9-B745-BBF74399AA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2E313-79F5-4EDD-A837-6A5D4D8B9E77}" type="datetime1">
              <a:rPr lang="ru-RU" smtClean="0"/>
              <a:t>22.08.2024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8A46D9C-9DBA-41D2-BA30-E77C4FDBC3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5B661F9-E1EA-47FF-90FC-F4FC7FB63C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E4350-8F95-4C80-82B5-B958739714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0230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6D55EA-5FF0-4082-973C-230967DA8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355F166-282A-4F9C-9DE7-7F0852A222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5849AB4-B96E-4283-AFCB-FD43B001FD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CB9F8-4A66-4D8B-AC8B-8FB46463B794}" type="datetime1">
              <a:rPr lang="ru-RU" smtClean="0"/>
              <a:t>22.08.2024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572C219-10E6-4262-AB5F-5B30553EDD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A636C04-12C9-49D3-A02C-0C4581B1A4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E4350-8F95-4C80-82B5-B958739714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49878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6CF1FF-8B56-4FF2-94FD-3C88267B5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6E24027-5C3B-4037-8A5A-5989D720DC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6A76C81-AF56-4218-A4F6-79FAD612E0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D183C11-0D59-4C74-9CA5-A2E51CC846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F5C04-CF71-4BB8-B9BB-A435DAE0A7D1}" type="datetime1">
              <a:rPr lang="ru-RU" smtClean="0"/>
              <a:t>22.08.2024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4DE2A74-2491-4F33-8F3C-853651871D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1056725-5004-4BEC-ADC1-A862061C4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E4350-8F95-4C80-82B5-B958739714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47931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66ABFC-BF5A-4493-B771-EB5BB46B85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B03B3E2-0EFB-471E-8947-FFFBA2507C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33B1678-3E3B-425C-B2EF-5D5D9132F2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099AB08-37B6-4161-B630-5E138D3DBA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E3B25A1-2C13-48B7-B709-7161E75FB1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B0636DB-B7A9-47E8-91C3-354D981DE7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93961-B854-4497-84E3-9CB289E7172A}" type="datetime1">
              <a:rPr lang="ru-RU" smtClean="0"/>
              <a:t>22.08.2024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32BAB13-18E4-443B-9F19-1F2FEC8E17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3C3EB04-1FD0-4590-92E5-6938F5A6B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E4350-8F95-4C80-82B5-B958739714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5502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21A3E2-70BD-4769-83F0-A463FADDC2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C53CD81-8CC7-4ABF-885A-5D944203D0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09693-E0EF-42A9-95A7-FF76E84E7F6B}" type="datetime1">
              <a:rPr lang="ru-RU" smtClean="0"/>
              <a:t>22.08.2024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EEE12B2-42CD-44A4-9D12-4C6A35E31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9929A7C-F123-47BF-9382-D4EA4DD3C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E4350-8F95-4C80-82B5-B958739714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70866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6D97F98-AD1F-467F-9B60-277FF3168D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0B59E-94CB-43BD-AA85-7B53E96C7F95}" type="datetime1">
              <a:rPr lang="ru-RU" smtClean="0"/>
              <a:t>22.08.2024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F37429B-4B4D-4AF5-892B-8F00D2F5FF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FD498CF-F093-458C-8051-076EBEFA67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E4350-8F95-4C80-82B5-B958739714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8542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7D7629-379D-4478-A90C-DEF3C32FAF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A15D29E-96EB-4B6A-87D5-498F7F9566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93388C5-648F-4ED9-B745-BBF74399AA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2E313-79F5-4EDD-A837-6A5D4D8B9E77}" type="datetime1">
              <a:rPr lang="ru-RU" smtClean="0"/>
              <a:t>22.08.2024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8A46D9C-9DBA-41D2-BA30-E77C4FDBC3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5B661F9-E1EA-47FF-90FC-F4FC7FB63C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E4350-8F95-4C80-82B5-B958739714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35385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3524B4-2309-4FB6-969C-FAEFDBE520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D17F85A-6DE7-4950-9FEA-35E7BC0479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7997812-BC8E-4CD1-8436-52BE57C912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D1917DB-F5B5-4820-B749-028AC5156B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55BCF-4BFC-4789-A328-52D75F476A74}" type="datetime1">
              <a:rPr lang="ru-RU" smtClean="0"/>
              <a:t>22.08.2024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B2D78C3-F899-4C5F-9009-C1506CCF1D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7D61B9A-1966-419A-916D-FE241C437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E4350-8F95-4C80-82B5-B958739714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16670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B8DF62-FDD1-4B83-A193-C408CC21F1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F45DCB2-B299-4E6A-B115-8CF6D1F79BD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3C04FBF-71CA-49BB-8C22-5B7E88F2A4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9DA7A2E-7B1A-41D9-A19E-5850D11149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597F0-E6AC-4688-A55E-7ADA055CA2DE}" type="datetime1">
              <a:rPr lang="ru-RU" smtClean="0"/>
              <a:t>22.08.2024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77761FE-B081-45B0-84E4-B05D227D2C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CA3B016-C351-4133-85A5-9F78CC2DCB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E4350-8F95-4C80-82B5-B958739714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93531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E403B2-1A9A-4E07-9F02-4B37F608BC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2E86F64-EC05-4876-889C-8A507676D8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04625CD-7AB1-4D0C-A753-E83B607199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4D176-02CC-41DA-BD98-30E0EDC5CAE4}" type="datetime1">
              <a:rPr lang="ru-RU" smtClean="0"/>
              <a:t>22.08.2024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2442FE4-887D-4019-9B3E-1B63D724D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B19D8F1-D107-401E-AAF1-8FB05F752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E4350-8F95-4C80-82B5-B958739714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92464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B6DAF66-8A51-40EA-9CE6-C895423776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DA81F4A-6C5E-4CE6-BC8E-AC43788F9F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0D67ED6-8339-4DCC-A583-2F27044AF8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727C1-8A1A-4E2B-8902-77AD04D49894}" type="datetime1">
              <a:rPr lang="ru-RU" smtClean="0"/>
              <a:t>22.08.2024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8983B01-CB71-4856-959D-05CBCE6D9F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0FCDF73-3E60-4B8A-8946-661D9C614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E4350-8F95-4C80-82B5-B958739714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11926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>
            <a:spLocks noGrp="1"/>
          </p:cNvSpPr>
          <p:nvPr>
            <p:ph type="title"/>
          </p:nvPr>
        </p:nvSpPr>
        <p:spPr>
          <a:xfrm>
            <a:off x="1190626" y="1151931"/>
            <a:ext cx="9810751" cy="2321719"/>
          </a:xfrm>
          <a:prstGeom prst="rect">
            <a:avLst/>
          </a:prstGeom>
        </p:spPr>
        <p:txBody>
          <a:bodyPr anchor="b"/>
          <a:lstStyle/>
          <a:p>
            <a:pPr lvl="0">
              <a:defRPr sz="1800"/>
            </a:pPr>
            <a:r>
              <a:rPr sz="5600"/>
              <a:t>Title Text</a:t>
            </a:r>
          </a:p>
        </p:txBody>
      </p:sp>
      <p:sp>
        <p:nvSpPr>
          <p:cNvPr id="6" name="Shape 6"/>
          <p:cNvSpPr>
            <a:spLocks noGrp="1"/>
          </p:cNvSpPr>
          <p:nvPr>
            <p:ph type="body" idx="1"/>
          </p:nvPr>
        </p:nvSpPr>
        <p:spPr>
          <a:xfrm>
            <a:off x="1190626" y="3536157"/>
            <a:ext cx="9810751" cy="794743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267"/>
            </a:lvl1pPr>
            <a:lvl2pPr marL="0" indent="160725" algn="ctr">
              <a:spcBef>
                <a:spcPts val="0"/>
              </a:spcBef>
              <a:buSzTx/>
              <a:buNone/>
              <a:defRPr sz="2267"/>
            </a:lvl2pPr>
            <a:lvl3pPr marL="0" indent="321449" algn="ctr">
              <a:spcBef>
                <a:spcPts val="0"/>
              </a:spcBef>
              <a:buSzTx/>
              <a:buNone/>
              <a:defRPr sz="2267"/>
            </a:lvl3pPr>
            <a:lvl4pPr marL="0" indent="482175" algn="ctr">
              <a:spcBef>
                <a:spcPts val="0"/>
              </a:spcBef>
              <a:buSzTx/>
              <a:buNone/>
              <a:defRPr sz="2267"/>
            </a:lvl4pPr>
            <a:lvl5pPr marL="0" indent="642899" algn="ctr">
              <a:spcBef>
                <a:spcPts val="0"/>
              </a:spcBef>
              <a:buSzTx/>
              <a:buNone/>
              <a:defRPr sz="2267"/>
            </a:lvl5pPr>
          </a:lstStyle>
          <a:p>
            <a:pPr lvl="0">
              <a:defRPr sz="1800"/>
            </a:pPr>
            <a:r>
              <a:rPr sz="2267"/>
              <a:t>Body Level One</a:t>
            </a:r>
          </a:p>
          <a:p>
            <a:pPr lvl="1">
              <a:defRPr sz="1800"/>
            </a:pPr>
            <a:r>
              <a:rPr sz="2267"/>
              <a:t>Body Level Two</a:t>
            </a:r>
          </a:p>
          <a:p>
            <a:pPr lvl="2">
              <a:defRPr sz="1800"/>
            </a:pPr>
            <a:r>
              <a:rPr sz="2267"/>
              <a:t>Body Level Three</a:t>
            </a:r>
          </a:p>
          <a:p>
            <a:pPr lvl="3">
              <a:defRPr sz="1800"/>
            </a:pPr>
            <a:r>
              <a:rPr sz="2267"/>
              <a:t>Body Level Four</a:t>
            </a:r>
          </a:p>
          <a:p>
            <a:pPr lvl="4">
              <a:defRPr sz="1800"/>
            </a:pPr>
            <a:r>
              <a:rPr sz="2267"/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442662350"/>
      </p:ext>
    </p:extLst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8/22/2024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82555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6D55EA-5FF0-4082-973C-230967DA8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355F166-282A-4F9C-9DE7-7F0852A222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5849AB4-B96E-4283-AFCB-FD43B001FD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CB9F8-4A66-4D8B-AC8B-8FB46463B794}" type="datetime1">
              <a:rPr lang="ru-RU" smtClean="0"/>
              <a:t>22.08.2024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572C219-10E6-4262-AB5F-5B30553EDD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A636C04-12C9-49D3-A02C-0C4581B1A4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E4350-8F95-4C80-82B5-B958739714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1242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6CF1FF-8B56-4FF2-94FD-3C88267B5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6E24027-5C3B-4037-8A5A-5989D720DC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6A76C81-AF56-4218-A4F6-79FAD612E0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D183C11-0D59-4C74-9CA5-A2E51CC846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F5C04-CF71-4BB8-B9BB-A435DAE0A7D1}" type="datetime1">
              <a:rPr lang="ru-RU" smtClean="0"/>
              <a:t>22.08.2024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4DE2A74-2491-4F33-8F3C-853651871D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1056725-5004-4BEC-ADC1-A862061C4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E4350-8F95-4C80-82B5-B958739714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9116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66ABFC-BF5A-4493-B771-EB5BB46B85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B03B3E2-0EFB-471E-8947-FFFBA2507C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33B1678-3E3B-425C-B2EF-5D5D9132F2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099AB08-37B6-4161-B630-5E138D3DBA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E3B25A1-2C13-48B7-B709-7161E75FB1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B0636DB-B7A9-47E8-91C3-354D981DE7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93961-B854-4497-84E3-9CB289E7172A}" type="datetime1">
              <a:rPr lang="ru-RU" smtClean="0"/>
              <a:t>22.08.2024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32BAB13-18E4-443B-9F19-1F2FEC8E17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3C3EB04-1FD0-4590-92E5-6938F5A6B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E4350-8F95-4C80-82B5-B958739714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767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21A3E2-70BD-4769-83F0-A463FADDC2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C53CD81-8CC7-4ABF-885A-5D944203D0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09693-E0EF-42A9-95A7-FF76E84E7F6B}" type="datetime1">
              <a:rPr lang="ru-RU" smtClean="0"/>
              <a:t>22.08.2024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EEE12B2-42CD-44A4-9D12-4C6A35E31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9929A7C-F123-47BF-9382-D4EA4DD3C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E4350-8F95-4C80-82B5-B958739714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07710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6D97F98-AD1F-467F-9B60-277FF3168D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0B59E-94CB-43BD-AA85-7B53E96C7F95}" type="datetime1">
              <a:rPr lang="ru-RU" smtClean="0"/>
              <a:t>22.08.2024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F37429B-4B4D-4AF5-892B-8F00D2F5FF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FD498CF-F093-458C-8051-076EBEFA67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E4350-8F95-4C80-82B5-B958739714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34302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3524B4-2309-4FB6-969C-FAEFDBE520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D17F85A-6DE7-4950-9FEA-35E7BC0479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7997812-BC8E-4CD1-8436-52BE57C912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D1917DB-F5B5-4820-B749-028AC5156B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55BCF-4BFC-4789-A328-52D75F476A74}" type="datetime1">
              <a:rPr lang="ru-RU" smtClean="0"/>
              <a:t>22.08.2024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B2D78C3-F899-4C5F-9009-C1506CCF1D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7D61B9A-1966-419A-916D-FE241C437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E4350-8F95-4C80-82B5-B958739714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43797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B8DF62-FDD1-4B83-A193-C408CC21F1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F45DCB2-B299-4E6A-B115-8CF6D1F79BD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3C04FBF-71CA-49BB-8C22-5B7E88F2A4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9DA7A2E-7B1A-41D9-A19E-5850D11149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597F0-E6AC-4688-A55E-7ADA055CA2DE}" type="datetime1">
              <a:rPr lang="ru-RU" smtClean="0"/>
              <a:t>22.08.2024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77761FE-B081-45B0-84E4-B05D227D2C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CA3B016-C351-4133-85A5-9F78CC2DCB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E4350-8F95-4C80-82B5-B958739714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27116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68F516-4857-49DA-B7B2-BB704C05D6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E187060-28C0-42EC-A72A-8D0E7840A4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C1E6353-A2CB-40D8-BD74-A1C0F198D8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Roboto" panose="02000000000000000000" pitchFamily="2" charset="0"/>
              </a:defRPr>
            </a:lvl1pPr>
          </a:lstStyle>
          <a:p>
            <a:fld id="{D4E7BB3D-9211-4E01-B361-BB7DD48FDA12}" type="datetime1">
              <a:rPr lang="ru-RU" smtClean="0"/>
              <a:pPr/>
              <a:t>22.08.2024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C5E5ACC-2C34-4160-BB57-D81F6E48CB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Roboto" panose="02000000000000000000" pitchFamily="2" charset="0"/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1B2E247-9CB0-47CA-9AEA-94C999DAE0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Roboto" panose="02000000000000000000" pitchFamily="2" charset="0"/>
              </a:defRPr>
            </a:lvl1pPr>
          </a:lstStyle>
          <a:p>
            <a:fld id="{6FCE4350-8F95-4C80-82B5-B9587397149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8407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Roboto" panose="02000000000000000000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Roboto" panose="02000000000000000000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Roboto" panose="02000000000000000000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Roboto" panose="02000000000000000000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Roboto" panose="02000000000000000000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Roboto" panose="02000000000000000000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68F516-4857-49DA-B7B2-BB704C05D6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E187060-28C0-42EC-A72A-8D0E7840A4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C1E6353-A2CB-40D8-BD74-A1C0F198D8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E7BB3D-9211-4E01-B361-BB7DD48FDA12}" type="datetime1">
              <a:rPr lang="ru-RU" smtClean="0"/>
              <a:t>22.08.2024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C5E5ACC-2C34-4160-BB57-D81F6E48CB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1B2E247-9CB0-47CA-9AEA-94C999DAE0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CE4350-8F95-4C80-82B5-B958739714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6210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openxmlformats.org/officeDocument/2006/relationships/image" Target="../media/image20.svg"/><Relationship Id="rId3" Type="http://schemas.openxmlformats.org/officeDocument/2006/relationships/image" Target="../media/image16.jpeg"/><Relationship Id="rId7" Type="http://schemas.openxmlformats.org/officeDocument/2006/relationships/diagramColors" Target="../diagrams/colors1.xml"/><Relationship Id="rId12" Type="http://schemas.openxmlformats.org/officeDocument/2006/relationships/image" Target="../media/image19.png"/><Relationship Id="rId17" Type="http://schemas.microsoft.com/office/2007/relationships/hdphoto" Target="../media/hdphoto2.wdp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18.png"/><Relationship Id="rId5" Type="http://schemas.openxmlformats.org/officeDocument/2006/relationships/diagramLayout" Target="../diagrams/layout1.xml"/><Relationship Id="rId15" Type="http://schemas.openxmlformats.org/officeDocument/2006/relationships/image" Target="../media/image22.svg"/><Relationship Id="rId10" Type="http://schemas.microsoft.com/office/2007/relationships/hdphoto" Target="../media/hdphoto1.wdp"/><Relationship Id="rId4" Type="http://schemas.openxmlformats.org/officeDocument/2006/relationships/diagramData" Target="../diagrams/data1.xml"/><Relationship Id="rId9" Type="http://schemas.openxmlformats.org/officeDocument/2006/relationships/image" Target="../media/image17.png"/><Relationship Id="rId1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13" Type="http://schemas.microsoft.com/office/2007/relationships/diagramDrawing" Target="../diagrams/drawing3.xml"/><Relationship Id="rId3" Type="http://schemas.openxmlformats.org/officeDocument/2006/relationships/image" Target="../media/image5.jpg"/><Relationship Id="rId7" Type="http://schemas.openxmlformats.org/officeDocument/2006/relationships/diagramColors" Target="../diagrams/colors2.xml"/><Relationship Id="rId12" Type="http://schemas.openxmlformats.org/officeDocument/2006/relationships/diagramColors" Target="../diagrams/colors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Relationship Id="rId6" Type="http://schemas.openxmlformats.org/officeDocument/2006/relationships/diagramQuickStyle" Target="../diagrams/quickStyle2.xml"/><Relationship Id="rId11" Type="http://schemas.openxmlformats.org/officeDocument/2006/relationships/diagramQuickStyle" Target="../diagrams/quickStyle3.xml"/><Relationship Id="rId5" Type="http://schemas.openxmlformats.org/officeDocument/2006/relationships/diagramLayout" Target="../diagrams/layout2.xml"/><Relationship Id="rId10" Type="http://schemas.openxmlformats.org/officeDocument/2006/relationships/diagramLayout" Target="../diagrams/layout3.xml"/><Relationship Id="rId4" Type="http://schemas.openxmlformats.org/officeDocument/2006/relationships/diagramData" Target="../diagrams/data2.xml"/><Relationship Id="rId9" Type="http://schemas.openxmlformats.org/officeDocument/2006/relationships/diagramData" Target="../diagrams/data3.xml"/><Relationship Id="rId1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g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5.jpg"/><Relationship Id="rId7" Type="http://schemas.openxmlformats.org/officeDocument/2006/relationships/image" Target="../media/image22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microsoft.com/office/2007/relationships/hdphoto" Target="../media/hdphoto3.wdp"/><Relationship Id="rId10" Type="http://schemas.openxmlformats.org/officeDocument/2006/relationships/image" Target="../media/image6.png"/><Relationship Id="rId4" Type="http://schemas.openxmlformats.org/officeDocument/2006/relationships/image" Target="../media/image30.png"/><Relationship Id="rId9" Type="http://schemas.microsoft.com/office/2007/relationships/hdphoto" Target="../media/hdphoto4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7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6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611" y="4522"/>
            <a:ext cx="9103739" cy="6092523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349236" y="5077"/>
            <a:ext cx="838119" cy="6844904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373646" y="5782019"/>
            <a:ext cx="509036" cy="692513"/>
            <a:chOff x="206434" y="3281831"/>
            <a:chExt cx="288925" cy="393065"/>
          </a:xfrm>
        </p:grpSpPr>
        <p:sp>
          <p:nvSpPr>
            <p:cNvPr id="5" name="object 5"/>
            <p:cNvSpPr/>
            <p:nvPr/>
          </p:nvSpPr>
          <p:spPr>
            <a:xfrm>
              <a:off x="240116" y="3531394"/>
              <a:ext cx="255270" cy="143510"/>
            </a:xfrm>
            <a:custGeom>
              <a:avLst/>
              <a:gdLst/>
              <a:ahLst/>
              <a:cxnLst/>
              <a:rect l="l" t="t" r="r" b="b"/>
              <a:pathLst>
                <a:path w="255270" h="143510">
                  <a:moveTo>
                    <a:pt x="219413" y="0"/>
                  </a:moveTo>
                  <a:lnTo>
                    <a:pt x="182961" y="10489"/>
                  </a:lnTo>
                  <a:lnTo>
                    <a:pt x="150918" y="31206"/>
                  </a:lnTo>
                  <a:lnTo>
                    <a:pt x="128447" y="50392"/>
                  </a:lnTo>
                  <a:lnTo>
                    <a:pt x="104373" y="70333"/>
                  </a:lnTo>
                  <a:lnTo>
                    <a:pt x="71797" y="90274"/>
                  </a:lnTo>
                  <a:lnTo>
                    <a:pt x="35434" y="100126"/>
                  </a:lnTo>
                  <a:lnTo>
                    <a:pt x="0" y="89797"/>
                  </a:lnTo>
                  <a:lnTo>
                    <a:pt x="4518" y="95683"/>
                  </a:lnTo>
                  <a:lnTo>
                    <a:pt x="34427" y="120524"/>
                  </a:lnTo>
                  <a:lnTo>
                    <a:pt x="107225" y="143421"/>
                  </a:lnTo>
                  <a:lnTo>
                    <a:pt x="151507" y="136706"/>
                  </a:lnTo>
                  <a:lnTo>
                    <a:pt x="191733" y="116968"/>
                  </a:lnTo>
                  <a:lnTo>
                    <a:pt x="224608" y="87394"/>
                  </a:lnTo>
                  <a:lnTo>
                    <a:pt x="246833" y="51173"/>
                  </a:lnTo>
                  <a:lnTo>
                    <a:pt x="255113" y="11494"/>
                  </a:lnTo>
                  <a:lnTo>
                    <a:pt x="219413" y="0"/>
                  </a:lnTo>
                  <a:close/>
                </a:path>
              </a:pathLst>
            </a:custGeom>
            <a:solidFill>
              <a:srgbClr val="D9D9DA"/>
            </a:solidFill>
          </p:spPr>
          <p:txBody>
            <a:bodyPr wrap="square" lIns="0" tIns="0" rIns="0" bIns="0" rtlCol="0"/>
            <a:lstStyle/>
            <a:p>
              <a:endParaRPr sz="3171" dirty="0">
                <a:latin typeface="Roboto" panose="02000000000000000000" pitchFamily="2" charset="0"/>
              </a:endParaRPr>
            </a:p>
          </p:txBody>
        </p:sp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06434" y="3281831"/>
              <a:ext cx="287103" cy="340710"/>
            </a:xfrm>
            <a:prstGeom prst="rect">
              <a:avLst/>
            </a:prstGeom>
          </p:spPr>
        </p:pic>
      </p:grpSp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59017" y="5805614"/>
            <a:ext cx="3178070" cy="629742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D07E8254-E537-451D-89F4-C0BD7B6B357E}"/>
              </a:ext>
            </a:extLst>
          </p:cNvPr>
          <p:cNvSpPr/>
          <p:nvPr/>
        </p:nvSpPr>
        <p:spPr>
          <a:xfrm>
            <a:off x="1555187" y="488154"/>
            <a:ext cx="8486775" cy="461664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ln w="3175">
                  <a:solidFill>
                    <a:schemeClr val="tx1"/>
                  </a:solidFill>
                </a:ln>
                <a:solidFill>
                  <a:srgbClr val="FD6F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ХIII Международная научно-практическая конференция</a:t>
            </a:r>
            <a:endParaRPr lang="ru-RU" dirty="0">
              <a:ln w="3175">
                <a:solidFill>
                  <a:schemeClr val="tx1"/>
                </a:solidFill>
              </a:ln>
              <a:solidFill>
                <a:srgbClr val="FD6F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ctr"/>
            <a:r>
              <a:rPr lang="ru-RU" dirty="0">
                <a:ln w="3175">
                  <a:solidFill>
                    <a:schemeClr val="tx1"/>
                  </a:solidFill>
                </a:ln>
                <a:solidFill>
                  <a:srgbClr val="FD6F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 </a:t>
            </a:r>
          </a:p>
          <a:p>
            <a:pPr algn="ctr"/>
            <a:r>
              <a:rPr lang="ru-RU" b="1" i="1" dirty="0">
                <a:ln w="3175">
                  <a:solidFill>
                    <a:schemeClr val="tx1"/>
                  </a:solidFill>
                </a:ln>
                <a:solidFill>
                  <a:srgbClr val="FD6F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«Актуальные вопросы</a:t>
            </a:r>
            <a:r>
              <a:rPr lang="ru-RU" dirty="0">
                <a:ln w="3175">
                  <a:solidFill>
                    <a:schemeClr val="tx1"/>
                  </a:solidFill>
                </a:ln>
                <a:solidFill>
                  <a:srgbClr val="FD6F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b="1" i="1" dirty="0">
                <a:ln w="3175">
                  <a:solidFill>
                    <a:schemeClr val="tx1"/>
                  </a:solidFill>
                </a:ln>
                <a:solidFill>
                  <a:srgbClr val="FD6F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геодезии и геоинформационных</a:t>
            </a:r>
            <a:r>
              <a:rPr lang="en-US" dirty="0">
                <a:ln w="3175">
                  <a:solidFill>
                    <a:schemeClr val="tx1"/>
                  </a:solidFill>
                </a:ln>
                <a:solidFill>
                  <a:srgbClr val="FD6F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b="1" i="1" dirty="0">
                <a:ln w="3175">
                  <a:solidFill>
                    <a:schemeClr val="tx1"/>
                  </a:solidFill>
                </a:ln>
                <a:solidFill>
                  <a:srgbClr val="FD6F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систем»</a:t>
            </a:r>
            <a:endParaRPr lang="ru-RU" dirty="0">
              <a:ln w="3175">
                <a:solidFill>
                  <a:schemeClr val="tx1"/>
                </a:solidFill>
              </a:ln>
              <a:solidFill>
                <a:srgbClr val="FD6F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ctr"/>
            <a:endParaRPr lang="ru-RU" b="1" dirty="0">
              <a:ln w="3175">
                <a:noFill/>
              </a:ln>
              <a:solidFill>
                <a:srgbClr val="FD6F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ctr"/>
            <a:endParaRPr lang="ru-RU" sz="2400" b="1" dirty="0">
              <a:ln w="3175">
                <a:noFill/>
              </a:ln>
              <a:solidFill>
                <a:srgbClr val="FD6F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ctr"/>
            <a:r>
              <a:rPr lang="ru-RU" sz="2400" b="1" dirty="0">
                <a:ln w="3175">
                  <a:solidFill>
                    <a:schemeClr val="tx1"/>
                  </a:solidFill>
                </a:ln>
                <a:solidFill>
                  <a:srgbClr val="FD6F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Алябьев А. А.</a:t>
            </a:r>
          </a:p>
          <a:p>
            <a:pPr algn="ctr"/>
            <a:r>
              <a:rPr lang="ru-RU" sz="2000" b="1" dirty="0">
                <a:ln w="3175">
                  <a:solidFill>
                    <a:schemeClr val="tx1"/>
                  </a:solidFill>
                </a:ln>
                <a:solidFill>
                  <a:srgbClr val="FD6F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Урало-Сибирская геоинформационная компания</a:t>
            </a:r>
          </a:p>
          <a:p>
            <a:pPr algn="ctr"/>
            <a:r>
              <a:rPr lang="ru-RU" sz="1400" b="1" dirty="0">
                <a:ln w="3175">
                  <a:solidFill>
                    <a:schemeClr val="tx1"/>
                  </a:solidFill>
                </a:ln>
                <a:solidFill>
                  <a:srgbClr val="FD6F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</a:p>
          <a:p>
            <a:pPr algn="ctr"/>
            <a:r>
              <a:rPr lang="ru-RU" sz="3200" b="1" dirty="0">
                <a:ln w="3175">
                  <a:solidFill>
                    <a:schemeClr val="tx1"/>
                  </a:solidFill>
                </a:ln>
                <a:solidFill>
                  <a:srgbClr val="FD6F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СОЗДАНИЕ И ИСПОЛЬЗОВАНИЕ  ВИРТУАЛЬНОГО ЦИФРОВОГО  ДВОЙНИКА ГОРОДСКИХ ТЕРРИТОРИИ</a:t>
            </a:r>
          </a:p>
          <a:p>
            <a:pPr algn="ctr"/>
            <a:endParaRPr lang="ru-RU" sz="2800" b="1" dirty="0">
              <a:ln w="3175">
                <a:noFill/>
              </a:ln>
              <a:solidFill>
                <a:srgbClr val="FD6F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ctr"/>
            <a:r>
              <a:rPr lang="ru-RU" sz="1600" b="1" dirty="0">
                <a:ln w="3175">
                  <a:noFill/>
                </a:ln>
                <a:solidFill>
                  <a:srgbClr val="FD6F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 </a:t>
            </a:r>
            <a:r>
              <a:rPr lang="ru-RU" sz="1600" b="1" dirty="0">
                <a:ln w="3175">
                  <a:solidFill>
                    <a:schemeClr val="tx1"/>
                  </a:solidFill>
                </a:ln>
                <a:solidFill>
                  <a:srgbClr val="FD6F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Казань– 2024 год</a:t>
            </a:r>
            <a:endParaRPr lang="ru-RU" sz="1600" dirty="0">
              <a:ln w="3175">
                <a:solidFill>
                  <a:schemeClr val="tx1"/>
                </a:solidFill>
              </a:ln>
              <a:solidFill>
                <a:srgbClr val="FD6F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9" name="Подзаголовок 2">
            <a:extLst>
              <a:ext uri="{FF2B5EF4-FFF2-40B4-BE49-F238E27FC236}">
                <a16:creationId xmlns:a16="http://schemas.microsoft.com/office/drawing/2014/main" id="{4FD53D49-7361-40B7-A27D-E54360E36F4C}"/>
              </a:ext>
            </a:extLst>
          </p:cNvPr>
          <p:cNvSpPr txBox="1">
            <a:spLocks/>
          </p:cNvSpPr>
          <p:nvPr/>
        </p:nvSpPr>
        <p:spPr>
          <a:xfrm>
            <a:off x="245559" y="5051790"/>
            <a:ext cx="2684254" cy="725077"/>
          </a:xfrm>
          <a:prstGeom prst="rect">
            <a:avLst/>
          </a:prstGeom>
        </p:spPr>
        <p:txBody>
          <a:bodyPr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br>
              <a:rPr lang="ru-RU" sz="2000" dirty="0">
                <a:solidFill>
                  <a:srgbClr val="FD6F00"/>
                </a:solidFill>
                <a:latin typeface="Roboto" panose="02000000000000000000" pitchFamily="2" charset="0"/>
              </a:rPr>
            </a:br>
            <a:r>
              <a:rPr lang="ru-RU" sz="1000" dirty="0">
                <a:solidFill>
                  <a:srgbClr val="FD6F00"/>
                </a:solidFill>
                <a:latin typeface="Roboto" panose="02000000000000000000" pitchFamily="2" charset="0"/>
              </a:rPr>
              <a:t>г</a:t>
            </a:r>
            <a:r>
              <a:rPr lang="ru-RU" sz="1050" b="1" dirty="0">
                <a:solidFill>
                  <a:srgbClr val="FD6F00"/>
                </a:solidFill>
                <a:latin typeface="Roboto" panose="02000000000000000000" pitchFamily="2" charset="0"/>
              </a:rPr>
              <a:t>. Екатеринбург, ул. Фурманова, д.127</a:t>
            </a:r>
          </a:p>
          <a:p>
            <a:pPr marL="0" indent="0">
              <a:buNone/>
            </a:pPr>
            <a:r>
              <a:rPr lang="ru-RU" sz="1050" b="1" dirty="0">
                <a:solidFill>
                  <a:srgbClr val="FD6F00"/>
                </a:solidFill>
                <a:latin typeface="Roboto" panose="02000000000000000000" pitchFamily="2" charset="0"/>
              </a:rPr>
              <a:t>+7(343)219-95-99</a:t>
            </a:r>
            <a:r>
              <a:rPr lang="en-US" sz="1050" b="1" dirty="0">
                <a:solidFill>
                  <a:srgbClr val="FD6F00"/>
                </a:solidFill>
                <a:latin typeface="Roboto" panose="02000000000000000000" pitchFamily="2" charset="0"/>
              </a:rPr>
              <a:t>, usgik@mail.ru </a:t>
            </a:r>
            <a:endParaRPr lang="ru-RU" sz="1050" b="1" dirty="0">
              <a:solidFill>
                <a:srgbClr val="FD6F00"/>
              </a:solidFill>
              <a:latin typeface="Roboto" panose="02000000000000000000" pitchFamily="2" charset="0"/>
            </a:endParaRPr>
          </a:p>
          <a:p>
            <a:pPr marL="0" indent="0">
              <a:buNone/>
            </a:pPr>
            <a:endParaRPr lang="ru-RU" sz="1050" b="1" dirty="0">
              <a:solidFill>
                <a:srgbClr val="FD6F00"/>
              </a:solidFill>
              <a:latin typeface="Roboto" panose="02000000000000000000" pitchFamily="2" charset="0"/>
            </a:endParaRPr>
          </a:p>
        </p:txBody>
      </p:sp>
      <p:sp>
        <p:nvSpPr>
          <p:cNvPr id="10" name="Подзаголовок 2">
            <a:extLst>
              <a:ext uri="{FF2B5EF4-FFF2-40B4-BE49-F238E27FC236}">
                <a16:creationId xmlns:a16="http://schemas.microsoft.com/office/drawing/2014/main" id="{57A45FB8-3FBB-4B23-B477-EED8D0DFA516}"/>
              </a:ext>
            </a:extLst>
          </p:cNvPr>
          <p:cNvSpPr txBox="1">
            <a:spLocks/>
          </p:cNvSpPr>
          <p:nvPr/>
        </p:nvSpPr>
        <p:spPr>
          <a:xfrm>
            <a:off x="2803306" y="5157814"/>
            <a:ext cx="2770180" cy="6478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000" b="1" dirty="0">
                <a:solidFill>
                  <a:srgbClr val="FD6F00"/>
                </a:solidFill>
                <a:latin typeface="Roboto" panose="02000000000000000000" pitchFamily="2" charset="0"/>
              </a:rPr>
              <a:t>Москва, 3-й Самотечный пер. 11с1,оф.810</a:t>
            </a:r>
          </a:p>
          <a:p>
            <a:pPr marL="0" indent="0">
              <a:buNone/>
            </a:pPr>
            <a:r>
              <a:rPr lang="en-US" sz="1000" b="1" dirty="0">
                <a:solidFill>
                  <a:srgbClr val="FD6F00"/>
                </a:solidFill>
                <a:latin typeface="Roboto" panose="02000000000000000000" pitchFamily="2" charset="0"/>
              </a:rPr>
              <a:t>msk@usgik.ru</a:t>
            </a:r>
            <a:endParaRPr lang="ru-RU" sz="1000" b="1" dirty="0">
              <a:solidFill>
                <a:srgbClr val="FD6F00"/>
              </a:solidFill>
              <a:latin typeface="Roboto" panose="02000000000000000000" pitchFamily="2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5">
            <a:extLst>
              <a:ext uri="{FF2B5EF4-FFF2-40B4-BE49-F238E27FC236}">
                <a16:creationId xmlns:a16="http://schemas.microsoft.com/office/drawing/2014/main" id="{5B84D2A2-CEFA-4664-AE6B-56482321CB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77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D26EBC-AA9E-D359-2A78-0A1102AD3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44588"/>
            <a:ext cx="7025640" cy="781051"/>
          </a:xfrm>
        </p:spPr>
        <p:txBody>
          <a:bodyPr/>
          <a:lstStyle/>
          <a:p>
            <a:r>
              <a:rPr lang="ru-RU" sz="2800" b="1" dirty="0">
                <a:solidFill>
                  <a:srgbClr val="000000"/>
                </a:solidFill>
                <a:effectLst/>
                <a:ea typeface="Roboto" panose="02000000000000000000" pitchFamily="2" charset="0"/>
              </a:rPr>
              <a:t>          </a:t>
            </a:r>
            <a:endParaRPr lang="ru-RU" sz="2800" b="1" dirty="0">
              <a:solidFill>
                <a:srgbClr val="FD6F00"/>
              </a:solidFill>
              <a:effectLst/>
              <a:ea typeface="Roboto" panose="02000000000000000000" pitchFamily="2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D454F9F-5844-2379-BE25-63521FB09A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  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A966E1B-1FAA-2224-AB0B-FAD5CA9DD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E4350-8F95-4C80-82B5-B9587397149B}" type="slidenum">
              <a:rPr lang="ru-RU" smtClean="0"/>
              <a:t>10</a:t>
            </a:fld>
            <a:endParaRPr lang="ru-RU"/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BC3A471E-F0F0-408D-859D-5357924CC8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9072937"/>
              </p:ext>
            </p:extLst>
          </p:nvPr>
        </p:nvGraphicFramePr>
        <p:xfrm>
          <a:off x="0" y="1825625"/>
          <a:ext cx="10515600" cy="40181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15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018127">
                <a:tc>
                  <a:txBody>
                    <a:bodyPr/>
                    <a:lstStyle/>
                    <a:p>
                      <a:pPr algn="r"/>
                      <a:endParaRPr lang="ru-RU" sz="1500" b="0" kern="1200" dirty="0">
                        <a:solidFill>
                          <a:schemeClr val="lt1"/>
                        </a:solidFill>
                        <a:latin typeface="Circe Light" panose="020B0402020203020203" pitchFamily="34" charset="-52"/>
                        <a:ea typeface="+mn-ea"/>
                        <a:cs typeface="+mn-cs"/>
                      </a:endParaRPr>
                    </a:p>
                  </a:txBody>
                  <a:tcPr marL="360000" marR="360000" marT="360000" marB="360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EFE">
                        <a:alpha val="9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B1A81EA0-3E8D-1031-8573-C59FBE416FF5}"/>
              </a:ext>
            </a:extLst>
          </p:cNvPr>
          <p:cNvSpPr txBox="1"/>
          <p:nvPr/>
        </p:nvSpPr>
        <p:spPr>
          <a:xfrm>
            <a:off x="403896" y="517391"/>
            <a:ext cx="9788436" cy="71842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FD6F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РОЛЬ ГЕОПРОСТРАНСВЕННОЙ ОТРАСЛИ  ЗАКЛЮЧАЕТСЯ В  СПОСОБНОСТИ :</a:t>
            </a:r>
          </a:p>
          <a:p>
            <a:pPr algn="just"/>
            <a:endParaRPr lang="ru-RU" sz="2800" b="1" dirty="0">
              <a:solidFill>
                <a:srgbClr val="FD6F00"/>
              </a:solidFill>
              <a:effectLst/>
              <a:highlight>
                <a:srgbClr val="FFFFFF"/>
              </a:highlight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just"/>
            <a:endParaRPr lang="ru-RU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just"/>
            <a:r>
              <a:rPr lang="ru-RU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</a:t>
            </a:r>
            <a:r>
              <a:rPr lang="ru-RU" b="1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редоставлять потребителю точные высокоинформативные </a:t>
            </a:r>
            <a:r>
              <a:rPr lang="ru-RU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</a:t>
            </a:r>
            <a:r>
              <a:rPr lang="ru-RU" b="1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ространственные данные, близкие к реальному времени </a:t>
            </a:r>
            <a:endParaRPr lang="ru-RU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just"/>
            <a:endParaRPr lang="ru-RU" sz="2000" b="1" dirty="0">
              <a:effectLst/>
              <a:highlight>
                <a:srgbClr val="FFFFFF"/>
              </a:highlight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just"/>
            <a:r>
              <a:rPr lang="ru-RU" sz="2000" b="1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Нет  никакого смысла  создавать 3 д модели если Ваши данные неточны и нет оценки их</a:t>
            </a:r>
            <a:endParaRPr lang="ru-RU" sz="2000" b="1" dirty="0">
              <a:effectLst/>
              <a:highlight>
                <a:srgbClr val="FFFFFF"/>
              </a:highlight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just"/>
            <a:endParaRPr lang="ru-RU" sz="2000" b="1" dirty="0">
              <a:effectLst/>
              <a:highlight>
                <a:srgbClr val="FFFFFF"/>
              </a:highlight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latin typeface="Roboto" panose="02000000000000000000" pitchFamily="2" charset="0"/>
              </a:rPr>
              <a:t>Обеспечивать механизм взаимодействия текущих  и проектных данных  для оценки сценариев «что, если»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2000" b="1" dirty="0"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</a:t>
            </a:r>
            <a:r>
              <a:rPr lang="en-US" sz="2000" b="1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 </a:t>
            </a:r>
            <a:r>
              <a:rPr lang="ru-RU" sz="2000" b="1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модели городов должны быть обычным , доступным продуктом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2800" dirty="0"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 </a:t>
            </a:r>
            <a:endParaRPr lang="ru-RU" sz="2800" dirty="0"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just"/>
            <a:endParaRPr lang="ru-RU" sz="3200" b="1" dirty="0">
              <a:solidFill>
                <a:srgbClr val="FD6F0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just"/>
            <a:r>
              <a:rPr lang="ru-RU" sz="3200" b="1" dirty="0">
                <a:solidFill>
                  <a:srgbClr val="FD6F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     </a:t>
            </a:r>
            <a:endParaRPr lang="ru-RU" sz="3200" b="1" dirty="0">
              <a:solidFill>
                <a:srgbClr val="FD6F00"/>
              </a:solidFill>
              <a:latin typeface="Roboto" panose="02000000000000000000" pitchFamily="2" charset="0"/>
            </a:endParaRPr>
          </a:p>
        </p:txBody>
      </p:sp>
      <p:sp>
        <p:nvSpPr>
          <p:cNvPr id="9" name="Нижний колонтитул 2">
            <a:extLst>
              <a:ext uri="{FF2B5EF4-FFF2-40B4-BE49-F238E27FC236}">
                <a16:creationId xmlns:a16="http://schemas.microsoft.com/office/drawing/2014/main" id="{E13ACB78-1740-4E08-BB50-C72950D89A25}"/>
              </a:ext>
            </a:extLst>
          </p:cNvPr>
          <p:cNvSpPr txBox="1">
            <a:spLocks/>
          </p:cNvSpPr>
          <p:nvPr/>
        </p:nvSpPr>
        <p:spPr>
          <a:xfrm>
            <a:off x="3968935" y="6381571"/>
            <a:ext cx="4114800" cy="36512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Казань   2024</a:t>
            </a:r>
          </a:p>
        </p:txBody>
      </p:sp>
    </p:spTree>
    <p:extLst>
      <p:ext uri="{BB962C8B-B14F-4D97-AF65-F5344CB8AC3E}">
        <p14:creationId xmlns:p14="http://schemas.microsoft.com/office/powerpoint/2010/main" val="29860980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EBEE63F-A66C-4DF4-A298-4245818BE2E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3" y="0"/>
            <a:ext cx="12192000" cy="6858000"/>
          </a:xfrm>
          <a:prstGeom prst="rect">
            <a:avLst/>
          </a:prstGeom>
        </p:spPr>
      </p:pic>
      <p:graphicFrame>
        <p:nvGraphicFramePr>
          <p:cNvPr id="19" name="Таблица 18">
            <a:extLst>
              <a:ext uri="{FF2B5EF4-FFF2-40B4-BE49-F238E27FC236}">
                <a16:creationId xmlns:a16="http://schemas.microsoft.com/office/drawing/2014/main" id="{3B0090F4-D295-494C-BE35-6DCF2EA63C8A}"/>
              </a:ext>
            </a:extLst>
          </p:cNvPr>
          <p:cNvGraphicFramePr>
            <a:graphicFrameLocks noGrp="1"/>
          </p:cNvGraphicFramePr>
          <p:nvPr/>
        </p:nvGraphicFramePr>
        <p:xfrm>
          <a:off x="-3167" y="2136333"/>
          <a:ext cx="12188834" cy="35372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888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537224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br>
                        <a:rPr lang="ru-RU" sz="1200" b="1" kern="120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+mn-ea"/>
                          <a:cs typeface="+mn-cs"/>
                        </a:rPr>
                      </a:br>
                      <a:r>
                        <a:rPr lang="ru-RU" sz="1200" b="1" kern="120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720000" marR="360000" marT="360000" marB="360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  <a:alpha val="67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id="{4FE68B65-4989-45AD-97DA-1E8CD68A6FDA}"/>
              </a:ext>
            </a:extLst>
          </p:cNvPr>
          <p:cNvGraphicFramePr/>
          <p:nvPr/>
        </p:nvGraphicFramePr>
        <p:xfrm>
          <a:off x="2227400" y="1297945"/>
          <a:ext cx="7612636" cy="52118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53EB03FA-C74A-434A-BA07-26AEA34D5C0C}"/>
              </a:ext>
            </a:extLst>
          </p:cNvPr>
          <p:cNvSpPr/>
          <p:nvPr/>
        </p:nvSpPr>
        <p:spPr>
          <a:xfrm>
            <a:off x="-13396" y="1000646"/>
            <a:ext cx="4413562" cy="7571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АППАРАТНО-ПРОГРАММНЫЙ </a:t>
            </a:r>
            <a:b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</a:b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ТЕХНОЛОГИЧЕСКИЙ КОМПЛЕКС 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191919"/>
              </a:solidFill>
              <a:effectLst/>
              <a:highlight>
                <a:srgbClr val="FFFF00"/>
              </a:highlight>
              <a:uLnTx/>
              <a:uFillTx/>
              <a:latin typeface="Roboto" panose="02000000000000000000" pitchFamily="2" charset="0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33263EA-2155-4C44-B50E-44AA6835889B}"/>
              </a:ext>
            </a:extLst>
          </p:cNvPr>
          <p:cNvSpPr txBox="1"/>
          <p:nvPr/>
        </p:nvSpPr>
        <p:spPr>
          <a:xfrm rot="19326891">
            <a:off x="4384008" y="2517490"/>
            <a:ext cx="16526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ПО ИНСОТ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5D0CC89-0729-4F74-8BA2-3CA422B729F5}"/>
              </a:ext>
            </a:extLst>
          </p:cNvPr>
          <p:cNvSpPr txBox="1"/>
          <p:nvPr/>
        </p:nvSpPr>
        <p:spPr>
          <a:xfrm rot="2063800">
            <a:off x="5927303" y="2508466"/>
            <a:ext cx="20505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ИС ГЕОРЕСУРС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E49CFFE-6790-495E-8710-13E79197EE2B}"/>
              </a:ext>
            </a:extLst>
          </p:cNvPr>
          <p:cNvSpPr txBox="1"/>
          <p:nvPr/>
        </p:nvSpPr>
        <p:spPr>
          <a:xfrm rot="6645845">
            <a:off x="6421845" y="4023893"/>
            <a:ext cx="2050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СТЕРЕОМОНИТОР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SM1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 panose="02000000000000000000" pitchFamily="2" charset="0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D0BB262-5CBD-4CD4-8F6A-B79AAA3AF77E}"/>
              </a:ext>
            </a:extLst>
          </p:cNvPr>
          <p:cNvSpPr txBox="1"/>
          <p:nvPr/>
        </p:nvSpPr>
        <p:spPr>
          <a:xfrm>
            <a:off x="5196051" y="5308804"/>
            <a:ext cx="16526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ОБУЧЕНИЕ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A762737-6721-4A4F-8997-6022A4C6044D}"/>
              </a:ext>
            </a:extLst>
          </p:cNvPr>
          <p:cNvSpPr txBox="1"/>
          <p:nvPr/>
        </p:nvSpPr>
        <p:spPr>
          <a:xfrm rot="4538438">
            <a:off x="3496471" y="4077634"/>
            <a:ext cx="2050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ОПТИМАЛЬНЫЙ МОНИТОРИНГ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34E4257F-D06E-47FA-99A5-B0B2F232B01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2528" y="2833576"/>
            <a:ext cx="610003" cy="555739"/>
          </a:xfrm>
          <a:prstGeom prst="rect">
            <a:avLst/>
          </a:prstGeom>
          <a:noFill/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8E53AB68-7B5E-4C13-B08F-B275E4989988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49309"/>
          <a:stretch/>
        </p:blipFill>
        <p:spPr>
          <a:xfrm>
            <a:off x="4943957" y="3937423"/>
            <a:ext cx="576000" cy="444352"/>
          </a:xfrm>
          <a:prstGeom prst="rect">
            <a:avLst/>
          </a:prstGeom>
        </p:spPr>
      </p:pic>
      <p:pic>
        <p:nvPicPr>
          <p:cNvPr id="5" name="Рисунок 4" descr="Аудитория">
            <a:extLst>
              <a:ext uri="{FF2B5EF4-FFF2-40B4-BE49-F238E27FC236}">
                <a16:creationId xmlns:a16="http://schemas.microsoft.com/office/drawing/2014/main" id="{B3421D1A-6212-4C1E-98AB-B5C29C7317D4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655722" y="4413278"/>
            <a:ext cx="640795" cy="640795"/>
          </a:xfrm>
          <a:prstGeom prst="rect">
            <a:avLst/>
          </a:prstGeom>
        </p:spPr>
      </p:pic>
      <p:pic>
        <p:nvPicPr>
          <p:cNvPr id="24" name="Рисунок 23" descr="Синхронизация облака">
            <a:extLst>
              <a:ext uri="{FF2B5EF4-FFF2-40B4-BE49-F238E27FC236}">
                <a16:creationId xmlns:a16="http://schemas.microsoft.com/office/drawing/2014/main" id="{EFFDBC68-471D-480B-A947-E4F7D5F46497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 rot="2395236">
            <a:off x="6281490" y="2751304"/>
            <a:ext cx="630368" cy="630368"/>
          </a:xfrm>
          <a:prstGeom prst="rect">
            <a:avLst/>
          </a:prstGeom>
        </p:spPr>
      </p:pic>
      <p:sp>
        <p:nvSpPr>
          <p:cNvPr id="25" name="Часть круга 4">
            <a:extLst>
              <a:ext uri="{FF2B5EF4-FFF2-40B4-BE49-F238E27FC236}">
                <a16:creationId xmlns:a16="http://schemas.microsoft.com/office/drawing/2014/main" id="{14CEDDED-909C-4D26-A3CE-D51DCE04027C}"/>
              </a:ext>
            </a:extLst>
          </p:cNvPr>
          <p:cNvSpPr txBox="1"/>
          <p:nvPr/>
        </p:nvSpPr>
        <p:spPr>
          <a:xfrm>
            <a:off x="-3884" y="1796999"/>
            <a:ext cx="4413561" cy="322680"/>
          </a:xfrm>
          <a:prstGeom prst="rect">
            <a:avLst/>
          </a:prstGeom>
          <a:solidFill>
            <a:schemeClr val="bg1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3600" tIns="92456" rIns="92456" bIns="92456" numCol="1" spcCol="1270" anchor="ctr" anchorCtr="0">
            <a:noAutofit/>
          </a:bodyPr>
          <a:lstStyle/>
          <a:p>
            <a:pPr marL="0" marR="0" lvl="0" indent="0" algn="l" defTabSz="5778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FD6F00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                          ПРОДУКТ УСГИК</a:t>
            </a:r>
          </a:p>
        </p:txBody>
      </p:sp>
      <p:sp>
        <p:nvSpPr>
          <p:cNvPr id="27" name="Часть круга 4">
            <a:extLst>
              <a:ext uri="{FF2B5EF4-FFF2-40B4-BE49-F238E27FC236}">
                <a16:creationId xmlns:a16="http://schemas.microsoft.com/office/drawing/2014/main" id="{7EB6C07E-1366-4234-9674-01EE03BD9CF3}"/>
              </a:ext>
            </a:extLst>
          </p:cNvPr>
          <p:cNvSpPr txBox="1"/>
          <p:nvPr/>
        </p:nvSpPr>
        <p:spPr>
          <a:xfrm>
            <a:off x="7705043" y="5828257"/>
            <a:ext cx="4471569" cy="322680"/>
          </a:xfrm>
          <a:prstGeom prst="rect">
            <a:avLst/>
          </a:prstGeom>
          <a:solidFill>
            <a:schemeClr val="bg1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2456" tIns="92456" rIns="648000" bIns="92456" numCol="1" spcCol="1270" anchor="ctr" anchorCtr="0">
            <a:noAutofit/>
          </a:bodyPr>
          <a:lstStyle/>
          <a:p>
            <a:pPr marL="0" marR="0" lvl="0" indent="0" algn="r" defTabSz="5778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1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  </a:t>
            </a:r>
            <a:r>
              <a:rPr kumimoji="0" lang="ru-RU" sz="1500" b="1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СДЕЛАНО В РОССИИ      </a:t>
            </a:r>
            <a:endParaRPr kumimoji="0" lang="ru-RU" sz="1300" b="1" i="0" u="none" strike="noStrike" kern="1200" cap="none" spc="0" normalizeH="0" baseline="0" noProof="0" dirty="0">
              <a:ln>
                <a:solidFill>
                  <a:prstClr val="black"/>
                </a:solidFill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Roboto" panose="02000000000000000000" pitchFamily="2" charset="0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4B7DB87-0916-4DF6-B716-CC354CFC009A}"/>
              </a:ext>
            </a:extLst>
          </p:cNvPr>
          <p:cNvSpPr txBox="1"/>
          <p:nvPr/>
        </p:nvSpPr>
        <p:spPr>
          <a:xfrm>
            <a:off x="405037" y="2405671"/>
            <a:ext cx="271251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Создание единой 3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D-</a:t>
            </a:r>
            <a:r>
              <a:rPr kumimoji="0" lang="ru-RU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стереомодели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 территории </a:t>
            </a:r>
            <a:b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</a:b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и взаимодействие с ней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FACC291-2ACD-4313-96EE-06F8D78F82A1}"/>
              </a:ext>
            </a:extLst>
          </p:cNvPr>
          <p:cNvSpPr txBox="1"/>
          <p:nvPr/>
        </p:nvSpPr>
        <p:spPr>
          <a:xfrm>
            <a:off x="388288" y="3461580"/>
            <a:ext cx="298986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Быстрая и недорогая актуализация </a:t>
            </a:r>
            <a:b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</a:b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единой 3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D-</a:t>
            </a:r>
            <a:r>
              <a:rPr kumimoji="0" lang="ru-RU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стереомодели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 территории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потребителем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9C09591-4AAF-46F8-B41C-5074B73D651B}"/>
              </a:ext>
            </a:extLst>
          </p:cNvPr>
          <p:cNvSpPr txBox="1"/>
          <p:nvPr/>
        </p:nvSpPr>
        <p:spPr>
          <a:xfrm>
            <a:off x="396849" y="4870665"/>
            <a:ext cx="29898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Лицензированное обучение</a:t>
            </a:r>
            <a:b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</a:b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обработке аэрофотоснимков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9EC2F86-5FB7-485D-B985-7DED29EB5734}"/>
              </a:ext>
            </a:extLst>
          </p:cNvPr>
          <p:cNvSpPr txBox="1"/>
          <p:nvPr/>
        </p:nvSpPr>
        <p:spPr>
          <a:xfrm>
            <a:off x="8952727" y="2404646"/>
            <a:ext cx="28342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Локальное и облачное хранение и доставка пространственных данных до потребителя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80B878A-26B3-49A7-87E9-9051796623CA}"/>
              </a:ext>
            </a:extLst>
          </p:cNvPr>
          <p:cNvSpPr txBox="1"/>
          <p:nvPr/>
        </p:nvSpPr>
        <p:spPr>
          <a:xfrm>
            <a:off x="8951702" y="3538949"/>
            <a:ext cx="28342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Оборудование для доступа и работы с трехмерными пространственными данными потребителем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05DBCEE-E6A7-497B-A0BB-45065A11D4B7}"/>
              </a:ext>
            </a:extLst>
          </p:cNvPr>
          <p:cNvSpPr txBox="1"/>
          <p:nvPr/>
        </p:nvSpPr>
        <p:spPr>
          <a:xfrm>
            <a:off x="8950801" y="4812413"/>
            <a:ext cx="298986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Лицензированное обучение</a:t>
            </a:r>
            <a:b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</a:b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навыкам работы в трехмерном </a:t>
            </a:r>
            <a:r>
              <a:rPr kumimoji="0" lang="ru-RU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стереопространстве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 panose="02000000000000000000" pitchFamily="2" charset="0"/>
              <a:ea typeface="+mn-ea"/>
              <a:cs typeface="+mn-cs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9D2BB8F-4154-4EE7-86F8-D99547895699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harpenSoften amount="100000"/>
                    </a14:imgEffect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0515" y="3879916"/>
            <a:ext cx="456265" cy="517450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0E567EDA-BA6F-4528-85F3-8A8D2283BC71}"/>
              </a:ext>
            </a:extLst>
          </p:cNvPr>
          <p:cNvSpPr/>
          <p:nvPr/>
        </p:nvSpPr>
        <p:spPr>
          <a:xfrm>
            <a:off x="322609" y="359630"/>
            <a:ext cx="5569889" cy="50167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FD6F00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ЧТО ПРЕДЛАГАЕТСЯ:</a:t>
            </a:r>
          </a:p>
        </p:txBody>
      </p: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1607051B-CD80-48DA-870E-2593E76C278D}"/>
              </a:ext>
            </a:extLst>
          </p:cNvPr>
          <p:cNvGrpSpPr/>
          <p:nvPr/>
        </p:nvGrpSpPr>
        <p:grpSpPr>
          <a:xfrm rot="10800000">
            <a:off x="2848708" y="2437506"/>
            <a:ext cx="1415703" cy="194086"/>
            <a:chOff x="4110666" y="2960643"/>
            <a:chExt cx="2153228" cy="152661"/>
          </a:xfrm>
        </p:grpSpPr>
        <p:cxnSp>
          <p:nvCxnSpPr>
            <p:cNvPr id="30" name="Прямая соединительная линия 29">
              <a:extLst>
                <a:ext uri="{FF2B5EF4-FFF2-40B4-BE49-F238E27FC236}">
                  <a16:creationId xmlns:a16="http://schemas.microsoft.com/office/drawing/2014/main" id="{7BC18DA7-789C-43A9-8F60-69F20D35F3D6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4959351" y="2960643"/>
              <a:ext cx="1304543" cy="7151"/>
            </a:xfrm>
            <a:prstGeom prst="line">
              <a:avLst/>
            </a:prstGeom>
            <a:ln w="22225">
              <a:solidFill>
                <a:srgbClr val="FF7300"/>
              </a:solidFill>
              <a:headEnd type="none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Прямая соединительная линия 30">
              <a:extLst>
                <a:ext uri="{FF2B5EF4-FFF2-40B4-BE49-F238E27FC236}">
                  <a16:creationId xmlns:a16="http://schemas.microsoft.com/office/drawing/2014/main" id="{547247BA-4803-4E63-BB02-65113CB7FC67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4110666" y="2960643"/>
              <a:ext cx="848685" cy="152661"/>
            </a:xfrm>
            <a:prstGeom prst="line">
              <a:avLst/>
            </a:prstGeom>
            <a:ln w="22225">
              <a:solidFill>
                <a:srgbClr val="FF7300"/>
              </a:solidFill>
              <a:headEnd type="none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AD90F2FD-65FB-46FB-908E-99E1FF3AEEFB}"/>
              </a:ext>
            </a:extLst>
          </p:cNvPr>
          <p:cNvGrpSpPr/>
          <p:nvPr/>
        </p:nvGrpSpPr>
        <p:grpSpPr>
          <a:xfrm rot="10800000">
            <a:off x="2753590" y="3937434"/>
            <a:ext cx="952827" cy="222164"/>
            <a:chOff x="4033126" y="2960643"/>
            <a:chExt cx="1682226" cy="121714"/>
          </a:xfrm>
        </p:grpSpPr>
        <p:cxnSp>
          <p:nvCxnSpPr>
            <p:cNvPr id="36" name="Прямая соединительная линия 35">
              <a:extLst>
                <a:ext uri="{FF2B5EF4-FFF2-40B4-BE49-F238E27FC236}">
                  <a16:creationId xmlns:a16="http://schemas.microsoft.com/office/drawing/2014/main" id="{F0BD690E-7491-4453-9E9A-9D1E582ACA17}"/>
                </a:ext>
              </a:extLst>
            </p:cNvPr>
            <p:cNvCxnSpPr/>
            <p:nvPr/>
          </p:nvCxnSpPr>
          <p:spPr>
            <a:xfrm flipH="1">
              <a:off x="4959351" y="2960643"/>
              <a:ext cx="756001" cy="0"/>
            </a:xfrm>
            <a:prstGeom prst="line">
              <a:avLst/>
            </a:prstGeom>
            <a:ln w="22225">
              <a:solidFill>
                <a:srgbClr val="FF7300"/>
              </a:solidFill>
              <a:headEnd type="none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Прямая соединительная линия 36">
              <a:extLst>
                <a:ext uri="{FF2B5EF4-FFF2-40B4-BE49-F238E27FC236}">
                  <a16:creationId xmlns:a16="http://schemas.microsoft.com/office/drawing/2014/main" id="{80B8FF85-4DB1-42FB-A108-B6F472E0A3F6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4033126" y="2960643"/>
              <a:ext cx="926225" cy="121714"/>
            </a:xfrm>
            <a:prstGeom prst="line">
              <a:avLst/>
            </a:prstGeom>
            <a:ln w="22225">
              <a:solidFill>
                <a:srgbClr val="FF7300"/>
              </a:solidFill>
              <a:headEnd type="none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Группа 37">
            <a:extLst>
              <a:ext uri="{FF2B5EF4-FFF2-40B4-BE49-F238E27FC236}">
                <a16:creationId xmlns:a16="http://schemas.microsoft.com/office/drawing/2014/main" id="{FA33D1DA-DD21-4323-87BE-CC97633E5AA4}"/>
              </a:ext>
            </a:extLst>
          </p:cNvPr>
          <p:cNvGrpSpPr/>
          <p:nvPr/>
        </p:nvGrpSpPr>
        <p:grpSpPr>
          <a:xfrm rot="10800000">
            <a:off x="2610499" y="5131604"/>
            <a:ext cx="2305353" cy="694867"/>
            <a:chOff x="2209002" y="2414086"/>
            <a:chExt cx="3506350" cy="546557"/>
          </a:xfrm>
        </p:grpSpPr>
        <p:cxnSp>
          <p:nvCxnSpPr>
            <p:cNvPr id="39" name="Прямая соединительная линия 38">
              <a:extLst>
                <a:ext uri="{FF2B5EF4-FFF2-40B4-BE49-F238E27FC236}">
                  <a16:creationId xmlns:a16="http://schemas.microsoft.com/office/drawing/2014/main" id="{6EAF4D63-DE63-4654-8238-28BF30041261}"/>
                </a:ext>
              </a:extLst>
            </p:cNvPr>
            <p:cNvCxnSpPr/>
            <p:nvPr/>
          </p:nvCxnSpPr>
          <p:spPr>
            <a:xfrm flipH="1">
              <a:off x="4959351" y="2960643"/>
              <a:ext cx="756001" cy="0"/>
            </a:xfrm>
            <a:prstGeom prst="line">
              <a:avLst/>
            </a:prstGeom>
            <a:ln w="22225">
              <a:solidFill>
                <a:srgbClr val="FF7300"/>
              </a:solidFill>
              <a:headEnd type="none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Прямая соединительная линия 39">
              <a:extLst>
                <a:ext uri="{FF2B5EF4-FFF2-40B4-BE49-F238E27FC236}">
                  <a16:creationId xmlns:a16="http://schemas.microsoft.com/office/drawing/2014/main" id="{AB908E4F-045E-4B2E-9065-5F34ED04A100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2209002" y="2414086"/>
              <a:ext cx="2750349" cy="546557"/>
            </a:xfrm>
            <a:prstGeom prst="line">
              <a:avLst/>
            </a:prstGeom>
            <a:ln w="22225">
              <a:solidFill>
                <a:srgbClr val="FF7300"/>
              </a:solidFill>
              <a:headEnd type="none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4" name="Прямая соединительная линия 43">
            <a:extLst>
              <a:ext uri="{FF2B5EF4-FFF2-40B4-BE49-F238E27FC236}">
                <a16:creationId xmlns:a16="http://schemas.microsoft.com/office/drawing/2014/main" id="{886AEAE4-85A0-4166-86C7-398792D4E73D}"/>
              </a:ext>
            </a:extLst>
          </p:cNvPr>
          <p:cNvCxnSpPr>
            <a:cxnSpLocks/>
          </p:cNvCxnSpPr>
          <p:nvPr/>
        </p:nvCxnSpPr>
        <p:spPr>
          <a:xfrm flipH="1">
            <a:off x="7040662" y="5194939"/>
            <a:ext cx="1440551" cy="700653"/>
          </a:xfrm>
          <a:prstGeom prst="line">
            <a:avLst/>
          </a:prstGeom>
          <a:ln w="22225">
            <a:solidFill>
              <a:srgbClr val="FF7300"/>
            </a:solidFill>
            <a:headEnd type="none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>
            <a:extLst>
              <a:ext uri="{FF2B5EF4-FFF2-40B4-BE49-F238E27FC236}">
                <a16:creationId xmlns:a16="http://schemas.microsoft.com/office/drawing/2014/main" id="{5FDD44D2-1237-4325-91F6-3DE7E452FB66}"/>
              </a:ext>
            </a:extLst>
          </p:cNvPr>
          <p:cNvCxnSpPr/>
          <p:nvPr/>
        </p:nvCxnSpPr>
        <p:spPr>
          <a:xfrm rot="10800000" flipH="1">
            <a:off x="8481213" y="5195061"/>
            <a:ext cx="497055" cy="0"/>
          </a:xfrm>
          <a:prstGeom prst="line">
            <a:avLst/>
          </a:prstGeom>
          <a:ln w="22225">
            <a:solidFill>
              <a:srgbClr val="FF7300"/>
            </a:solidFill>
            <a:headEnd type="none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>
            <a:extLst>
              <a:ext uri="{FF2B5EF4-FFF2-40B4-BE49-F238E27FC236}">
                <a16:creationId xmlns:a16="http://schemas.microsoft.com/office/drawing/2014/main" id="{37EF3F97-AE1C-49A3-8374-9636B3749C59}"/>
              </a:ext>
            </a:extLst>
          </p:cNvPr>
          <p:cNvCxnSpPr>
            <a:cxnSpLocks/>
          </p:cNvCxnSpPr>
          <p:nvPr/>
        </p:nvCxnSpPr>
        <p:spPr>
          <a:xfrm flipH="1" flipV="1">
            <a:off x="8303695" y="3786475"/>
            <a:ext cx="299112" cy="133346"/>
          </a:xfrm>
          <a:prstGeom prst="line">
            <a:avLst/>
          </a:prstGeom>
          <a:ln w="22225">
            <a:solidFill>
              <a:srgbClr val="FF7300"/>
            </a:solidFill>
            <a:headEnd type="none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>
            <a:extLst>
              <a:ext uri="{FF2B5EF4-FFF2-40B4-BE49-F238E27FC236}">
                <a16:creationId xmlns:a16="http://schemas.microsoft.com/office/drawing/2014/main" id="{264B42D1-3FF4-4643-83CF-B37DCBD3B09B}"/>
              </a:ext>
            </a:extLst>
          </p:cNvPr>
          <p:cNvCxnSpPr>
            <a:cxnSpLocks/>
          </p:cNvCxnSpPr>
          <p:nvPr/>
        </p:nvCxnSpPr>
        <p:spPr>
          <a:xfrm>
            <a:off x="8602807" y="3927826"/>
            <a:ext cx="353226" cy="0"/>
          </a:xfrm>
          <a:prstGeom prst="line">
            <a:avLst/>
          </a:prstGeom>
          <a:ln w="22225">
            <a:solidFill>
              <a:srgbClr val="FF7300"/>
            </a:solidFill>
            <a:headEnd type="none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>
            <a:extLst>
              <a:ext uri="{FF2B5EF4-FFF2-40B4-BE49-F238E27FC236}">
                <a16:creationId xmlns:a16="http://schemas.microsoft.com/office/drawing/2014/main" id="{ADF0CF41-C41E-47CB-B972-7A05853DCBBC}"/>
              </a:ext>
            </a:extLst>
          </p:cNvPr>
          <p:cNvCxnSpPr>
            <a:cxnSpLocks/>
          </p:cNvCxnSpPr>
          <p:nvPr/>
        </p:nvCxnSpPr>
        <p:spPr>
          <a:xfrm flipH="1" flipV="1">
            <a:off x="7788778" y="2447081"/>
            <a:ext cx="784585" cy="239687"/>
          </a:xfrm>
          <a:prstGeom prst="line">
            <a:avLst/>
          </a:prstGeom>
          <a:ln w="22225">
            <a:solidFill>
              <a:srgbClr val="FF7300"/>
            </a:solidFill>
            <a:headEnd type="none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>
            <a:extLst>
              <a:ext uri="{FF2B5EF4-FFF2-40B4-BE49-F238E27FC236}">
                <a16:creationId xmlns:a16="http://schemas.microsoft.com/office/drawing/2014/main" id="{EB966407-4FCB-42FD-A5DC-902233EB3A5B}"/>
              </a:ext>
            </a:extLst>
          </p:cNvPr>
          <p:cNvCxnSpPr>
            <a:cxnSpLocks/>
          </p:cNvCxnSpPr>
          <p:nvPr/>
        </p:nvCxnSpPr>
        <p:spPr>
          <a:xfrm>
            <a:off x="8573362" y="2691591"/>
            <a:ext cx="353226" cy="0"/>
          </a:xfrm>
          <a:prstGeom prst="line">
            <a:avLst/>
          </a:prstGeom>
          <a:ln w="22225">
            <a:solidFill>
              <a:srgbClr val="FF7300"/>
            </a:solidFill>
            <a:headEnd type="none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CE4350-8F95-4C80-82B5-B9587397149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41" name="Нижний колонтитул 2">
            <a:extLst>
              <a:ext uri="{FF2B5EF4-FFF2-40B4-BE49-F238E27FC236}">
                <a16:creationId xmlns:a16="http://schemas.microsoft.com/office/drawing/2014/main" id="{8188ED06-485F-4AC9-AC86-27BE90017002}"/>
              </a:ext>
            </a:extLst>
          </p:cNvPr>
          <p:cNvSpPr txBox="1">
            <a:spLocks/>
          </p:cNvSpPr>
          <p:nvPr/>
        </p:nvSpPr>
        <p:spPr>
          <a:xfrm>
            <a:off x="3968935" y="6381571"/>
            <a:ext cx="4114800" cy="36512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Казань   2024</a:t>
            </a:r>
          </a:p>
        </p:txBody>
      </p:sp>
    </p:spTree>
    <p:extLst>
      <p:ext uri="{BB962C8B-B14F-4D97-AF65-F5344CB8AC3E}">
        <p14:creationId xmlns:p14="http://schemas.microsoft.com/office/powerpoint/2010/main" val="5491417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1DBE8295-BDFD-4579-A72A-F6F61A796E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" y="0"/>
            <a:ext cx="12190615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DF13B6-6987-3E9F-A5F5-85A3BDE490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520" y="314796"/>
            <a:ext cx="10515600" cy="1325563"/>
          </a:xfrm>
        </p:spPr>
        <p:txBody>
          <a:bodyPr>
            <a:normAutofit/>
          </a:bodyPr>
          <a:lstStyle/>
          <a:p>
            <a:r>
              <a:rPr lang="ru-RU" sz="3200" dirty="0">
                <a:latin typeface="Roboto" panose="02000000000000000000" pitchFamily="2" charset="0"/>
              </a:rPr>
              <a:t>   </a:t>
            </a:r>
            <a:r>
              <a:rPr lang="ru-RU" sz="2800" b="1" dirty="0">
                <a:latin typeface="Roboto" panose="02000000000000000000" pitchFamily="2" charset="0"/>
              </a:rPr>
              <a:t>ПО ИНСОТ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8E1CEE3C-1B0A-4A95-85C5-570A079A9C3D}"/>
              </a:ext>
            </a:extLst>
          </p:cNvPr>
          <p:cNvSpPr/>
          <p:nvPr/>
        </p:nvSpPr>
        <p:spPr>
          <a:xfrm>
            <a:off x="405520" y="1529083"/>
            <a:ext cx="10712890" cy="444610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graphicFrame>
        <p:nvGraphicFramePr>
          <p:cNvPr id="8" name="Объект 7">
            <a:extLst>
              <a:ext uri="{FF2B5EF4-FFF2-40B4-BE49-F238E27FC236}">
                <a16:creationId xmlns:a16="http://schemas.microsoft.com/office/drawing/2014/main" id="{C5BFA59B-2105-A4BC-8BF2-9D728700FB41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5936810" y="1529083"/>
          <a:ext cx="5181600" cy="43513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DD16FE1-0B48-D93A-05D9-AD634BFA7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E482ED-E22E-4E60-B861-0EEDD6ECB98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Roboto" panose="02000000000000000000" pitchFamily="2" charset="0"/>
              <a:ea typeface="+mn-ea"/>
              <a:cs typeface="+mn-cs"/>
            </a:endParaRPr>
          </a:p>
        </p:txBody>
      </p:sp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C8DB0A8C-440E-0488-A105-89CEB13A9257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580365" y="1529082"/>
          <a:ext cx="5181600" cy="43513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10" name="Нижний колонтитул 2">
            <a:extLst>
              <a:ext uri="{FF2B5EF4-FFF2-40B4-BE49-F238E27FC236}">
                <a16:creationId xmlns:a16="http://schemas.microsoft.com/office/drawing/2014/main" id="{588FECCF-5D09-4079-9C13-04AFC7162CF5}"/>
              </a:ext>
            </a:extLst>
          </p:cNvPr>
          <p:cNvSpPr txBox="1">
            <a:spLocks/>
          </p:cNvSpPr>
          <p:nvPr/>
        </p:nvSpPr>
        <p:spPr>
          <a:xfrm>
            <a:off x="3968935" y="6381571"/>
            <a:ext cx="4114800" cy="36512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Казань   2024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7AE4AD39-39F5-4CC4-93A9-6FDD0C0A28FD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79" t="13933" r="31739" b="77655"/>
          <a:stretch/>
        </p:blipFill>
        <p:spPr>
          <a:xfrm>
            <a:off x="9685537" y="479393"/>
            <a:ext cx="1535837" cy="355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9975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9833675E-FA7D-4158-9A3C-8FB0D4670D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" y="0"/>
            <a:ext cx="12190615" cy="6858000"/>
          </a:xfrm>
          <a:prstGeom prst="rect">
            <a:avLst/>
          </a:prstGeom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19032435-6E14-4E85-95A3-FECF15BD97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CE4350-8F95-4C80-82B5-B9587397149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6" name="Номер слайда 2">
            <a:extLst>
              <a:ext uri="{FF2B5EF4-FFF2-40B4-BE49-F238E27FC236}">
                <a16:creationId xmlns:a16="http://schemas.microsoft.com/office/drawing/2014/main" id="{DA744EBD-D717-4398-84A0-DF153FAF5890}"/>
              </a:ext>
            </a:extLst>
          </p:cNvPr>
          <p:cNvSpPr txBox="1">
            <a:spLocks/>
          </p:cNvSpPr>
          <p:nvPr/>
        </p:nvSpPr>
        <p:spPr>
          <a:xfrm>
            <a:off x="8763000" y="63563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CE4350-8F95-4C80-82B5-B9587397149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C30F145-EDBC-42C0-AC04-F4607E0EA7EC}"/>
              </a:ext>
            </a:extLst>
          </p:cNvPr>
          <p:cNvSpPr txBox="1"/>
          <p:nvPr/>
        </p:nvSpPr>
        <p:spPr>
          <a:xfrm>
            <a:off x="289710" y="389298"/>
            <a:ext cx="684442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FD6F00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ЧТО РЕАЛИЗОВАНО ДЛЯ ВНЕДРЕНИЯ ИННОВАЦИОННОГО РЕШЕНИЯ АПТК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id="{DED417EC-A250-4596-8700-4EC541DAF5EA}"/>
              </a:ext>
            </a:extLst>
          </p:cNvPr>
          <p:cNvGraphicFramePr>
            <a:graphicFrameLocks noGrp="1"/>
          </p:cNvGraphicFramePr>
          <p:nvPr/>
        </p:nvGraphicFramePr>
        <p:xfrm>
          <a:off x="322662" y="1401767"/>
          <a:ext cx="11619956" cy="49545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199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954581">
                <a:tc>
                  <a:txBody>
                    <a:bodyPr/>
                    <a:lstStyle/>
                    <a:p>
                      <a:pPr algn="r"/>
                      <a:endParaRPr lang="ru-RU" sz="1500" b="0" kern="1200" dirty="0">
                        <a:solidFill>
                          <a:schemeClr val="lt1"/>
                        </a:solidFill>
                        <a:latin typeface="Circe Light" panose="020B0402020203020203" pitchFamily="34" charset="-52"/>
                        <a:ea typeface="+mn-ea"/>
                        <a:cs typeface="+mn-cs"/>
                      </a:endParaRPr>
                    </a:p>
                  </a:txBody>
                  <a:tcPr marL="360000" marR="360000" marT="360000" marB="360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06E06A7-CB00-4EF4-A740-CB1BD88F0F1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4" t="24498" r="79331" b="37913"/>
          <a:stretch/>
        </p:blipFill>
        <p:spPr>
          <a:xfrm>
            <a:off x="584787" y="1656785"/>
            <a:ext cx="1837853" cy="2544024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5758EEA-7515-4494-AA25-C1E9030A93B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36" t="24291" r="58269" b="37294"/>
          <a:stretch/>
        </p:blipFill>
        <p:spPr>
          <a:xfrm>
            <a:off x="2745302" y="1656785"/>
            <a:ext cx="1777316" cy="254777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D0F7FEA-F477-4A09-9D1F-AD944CD8D442}"/>
              </a:ext>
            </a:extLst>
          </p:cNvPr>
          <p:cNvSpPr txBox="1"/>
          <p:nvPr/>
        </p:nvSpPr>
        <p:spPr>
          <a:xfrm>
            <a:off x="5144632" y="1637503"/>
            <a:ext cx="672470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Разработан национальный стандарт</a:t>
            </a:r>
            <a:b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</a:b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ГОСТ-Р-58854-2020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РАЗРАБОТАНО ПО ИНСОТ</a:t>
            </a:r>
            <a:b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</a:b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(СОЗДАНИЕ И ИСПОЛЬЗОВАНИЕ ЕДИНОЙ 3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D-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СТЕРЕОМОДЕЛИ)</a:t>
            </a:r>
            <a:b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</a:b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147943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В  РЕЕЧТРЕ РОССИЙСКИХ ПРОГРАММ ДЛЯ ЭЛЕКТРОННО-ВЫЧИСЛИТЕЛЬНЫХ МАШИН БАЗ ДАННЫХ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РАЗРАБОТАННО ОБЛАЧНОЕ ХРАНИЛИЩЕ ГЕОРЕСУРС</a:t>
            </a:r>
            <a:b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</a:b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128172 В РЕЕСТРЕ РОССИЙСКИХ ПРОГРАММ ДЛЯ ЭЛЕКТРОННО-ВЫЧИСЛИТЕЛЬНЫХ МАШИН БАЗ ДАННЫХ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РАЗРАБОТАН СТЕРЕОМОНИТОР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SM-1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</a:t>
            </a:r>
            <a:b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</a:b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ДЕКЛАРАЦИЯ О СООТВЕТСТВИИ ЕАЭС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RU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Д-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RU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/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HB11.B/11095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/20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РАЗРАБОТАНА И ВНЕДРЕНЕНА ПРОГРАММА ОБУЧЕНИЯ, ОБОРУДОВАН УЧЕБНЫЙ ЦЕНТР 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3FCA5AA5-6D2C-439B-92FB-8149FC5447D2}"/>
              </a:ext>
            </a:extLst>
          </p:cNvPr>
          <p:cNvSpPr/>
          <p:nvPr/>
        </p:nvSpPr>
        <p:spPr>
          <a:xfrm>
            <a:off x="322662" y="4489382"/>
            <a:ext cx="4982669" cy="1721295"/>
          </a:xfrm>
          <a:prstGeom prst="rect">
            <a:avLst/>
          </a:prstGeom>
          <a:solidFill>
            <a:srgbClr val="FB73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ВЫПОЛНЕННЫЕ МЕРОПРИЯТИЯ ПОЗВОЛЯЮТ</a:t>
            </a:r>
            <a:b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</a:b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НА 100% ВНЕДРИТЬ 3D-СТЕРЕОМОДЕЛИ</a:t>
            </a:r>
            <a:b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</a:b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В РОССИЙСКОЙ ФЕДЕРАЦИИ</a:t>
            </a:r>
            <a:b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</a:b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С ИСПОЛЬЗОВАНИЕМ ИСКЛЮЧИТЕЛЬНО</a:t>
            </a:r>
            <a:b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</a:b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ОТЕЧЕСТВЕННЫХ РАЗРАБОТОК.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Roboto"/>
              <a:ea typeface="+mn-ea"/>
              <a:cs typeface="+mn-cs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2A026002-08E1-45ED-AC13-DC93D06305E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79" t="13933" r="31739" b="77655"/>
          <a:stretch/>
        </p:blipFill>
        <p:spPr>
          <a:xfrm>
            <a:off x="9685537" y="479393"/>
            <a:ext cx="1535837" cy="355107"/>
          </a:xfrm>
          <a:prstGeom prst="rect">
            <a:avLst/>
          </a:prstGeom>
        </p:spPr>
      </p:pic>
      <p:sp>
        <p:nvSpPr>
          <p:cNvPr id="13" name="Нижний колонтитул 2">
            <a:extLst>
              <a:ext uri="{FF2B5EF4-FFF2-40B4-BE49-F238E27FC236}">
                <a16:creationId xmlns:a16="http://schemas.microsoft.com/office/drawing/2014/main" id="{F4BDF0B2-2391-4CBD-BB4A-8DA77E7F1F23}"/>
              </a:ext>
            </a:extLst>
          </p:cNvPr>
          <p:cNvSpPr txBox="1">
            <a:spLocks/>
          </p:cNvSpPr>
          <p:nvPr/>
        </p:nvSpPr>
        <p:spPr>
          <a:xfrm>
            <a:off x="3968935" y="6381571"/>
            <a:ext cx="4114800" cy="36512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/>
              <a:t>Казань   2024</a:t>
            </a:r>
          </a:p>
        </p:txBody>
      </p:sp>
    </p:spTree>
    <p:extLst>
      <p:ext uri="{BB962C8B-B14F-4D97-AF65-F5344CB8AC3E}">
        <p14:creationId xmlns:p14="http://schemas.microsoft.com/office/powerpoint/2010/main" val="26552610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32E61298-D1F6-40BF-839B-E8F2CBFA4D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" y="0"/>
            <a:ext cx="12190615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CFB2B16-2250-BF40-4E43-E19F312233E4}"/>
              </a:ext>
            </a:extLst>
          </p:cNvPr>
          <p:cNvSpPr txBox="1"/>
          <p:nvPr/>
        </p:nvSpPr>
        <p:spPr>
          <a:xfrm>
            <a:off x="414365" y="825059"/>
            <a:ext cx="1088252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latin typeface="Roboto" panose="02000000000000000000" pitchFamily="2" charset="0"/>
              </a:rPr>
              <a:t>ЖИЗНЕННЫЙ ЦИКЛ ЦИФРОВОГО ДВОЙНИКА ГОРОДА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6208B2B1-4DE7-FF3F-2FF6-49B13CC515DC}"/>
              </a:ext>
            </a:extLst>
          </p:cNvPr>
          <p:cNvSpPr/>
          <p:nvPr/>
        </p:nvSpPr>
        <p:spPr>
          <a:xfrm>
            <a:off x="414364" y="1586446"/>
            <a:ext cx="1207035" cy="4420818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2000" b="1" dirty="0">
                <a:latin typeface="Roboto" panose="02000000000000000000" pitchFamily="2" charset="0"/>
              </a:rPr>
              <a:t>АППАРАТНО-ПРОГРАММНЫЙ</a:t>
            </a:r>
            <a:br>
              <a:rPr lang="ru-RU" sz="2000" b="1" dirty="0">
                <a:latin typeface="Roboto" panose="02000000000000000000" pitchFamily="2" charset="0"/>
              </a:rPr>
            </a:br>
            <a:r>
              <a:rPr lang="ru-RU" sz="2000" b="1" dirty="0">
                <a:latin typeface="Roboto" panose="02000000000000000000" pitchFamily="2" charset="0"/>
              </a:rPr>
              <a:t>ТЕХНОЛОГИЧЕСКИЙ КОМПЛЕКС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8DD7639B-851D-779F-7477-2F14D69BA9E3}"/>
              </a:ext>
            </a:extLst>
          </p:cNvPr>
          <p:cNvSpPr/>
          <p:nvPr/>
        </p:nvSpPr>
        <p:spPr>
          <a:xfrm>
            <a:off x="2180671" y="2280014"/>
            <a:ext cx="856162" cy="303002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dirty="0">
                <a:latin typeface="Roboto" panose="02000000000000000000" pitchFamily="2" charset="0"/>
              </a:rPr>
              <a:t>ОПЕРАТИВНАЯ</a:t>
            </a:r>
            <a:br>
              <a:rPr lang="ru-RU" dirty="0">
                <a:latin typeface="Roboto" panose="02000000000000000000" pitchFamily="2" charset="0"/>
              </a:rPr>
            </a:br>
            <a:r>
              <a:rPr lang="ru-RU" dirty="0">
                <a:latin typeface="Roboto" panose="02000000000000000000" pitchFamily="2" charset="0"/>
              </a:rPr>
              <a:t> АКТУАЛИЗАЦИЯ ДАННЫХ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24EF55C6-C6FC-9BC7-6292-290C2AEBF158}"/>
              </a:ext>
            </a:extLst>
          </p:cNvPr>
          <p:cNvSpPr/>
          <p:nvPr/>
        </p:nvSpPr>
        <p:spPr>
          <a:xfrm>
            <a:off x="3513436" y="4164550"/>
            <a:ext cx="2641930" cy="175300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Roboto" panose="02000000000000000000" pitchFamily="2" charset="0"/>
              </a:rPr>
              <a:t>ДАННЫЕ МОДЕЛИРОВАНИЯ ПРОЕКТИРОВАНИЯ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E846A216-643E-7C65-AA5F-A6A5238FF745}"/>
              </a:ext>
            </a:extLst>
          </p:cNvPr>
          <p:cNvSpPr/>
          <p:nvPr/>
        </p:nvSpPr>
        <p:spPr>
          <a:xfrm>
            <a:off x="3500456" y="1644321"/>
            <a:ext cx="2654910" cy="175300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Roboto" panose="02000000000000000000" pitchFamily="2" charset="0"/>
              </a:rPr>
              <a:t>РЕАЛЬНАЯ ВЫСОКОТОЧНАЯ </a:t>
            </a:r>
            <a:br>
              <a:rPr lang="ru-RU" sz="2000" dirty="0">
                <a:latin typeface="Roboto" panose="02000000000000000000" pitchFamily="2" charset="0"/>
              </a:rPr>
            </a:br>
            <a:r>
              <a:rPr lang="ru-RU" sz="2000" dirty="0">
                <a:latin typeface="Roboto" panose="02000000000000000000" pitchFamily="2" charset="0"/>
              </a:rPr>
              <a:t>3</a:t>
            </a:r>
            <a:r>
              <a:rPr lang="en-US" sz="2000" dirty="0">
                <a:latin typeface="Roboto" panose="02000000000000000000" pitchFamily="2" charset="0"/>
              </a:rPr>
              <a:t>D</a:t>
            </a:r>
            <a:r>
              <a:rPr lang="ru-RU" sz="2000" dirty="0">
                <a:latin typeface="Roboto" panose="02000000000000000000" pitchFamily="2" charset="0"/>
              </a:rPr>
              <a:t> СТЕРЕОМОДЕЛЬ ТЕРРИТОРИИ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6FDED459-AF00-B228-8415-5CE9FD2D663E}"/>
              </a:ext>
            </a:extLst>
          </p:cNvPr>
          <p:cNvSpPr/>
          <p:nvPr/>
        </p:nvSpPr>
        <p:spPr>
          <a:xfrm>
            <a:off x="6648553" y="2369942"/>
            <a:ext cx="2056722" cy="2850169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Roboto" panose="02000000000000000000" pitchFamily="2" charset="0"/>
              </a:rPr>
              <a:t>ЦИФРОВОЙ ДВОЙНИК </a:t>
            </a:r>
          </a:p>
          <a:p>
            <a:pPr algn="ctr"/>
            <a:r>
              <a:rPr lang="ru-RU" sz="2400" b="1" dirty="0">
                <a:latin typeface="Roboto" panose="02000000000000000000" pitchFamily="2" charset="0"/>
              </a:rPr>
              <a:t>ГОРОДА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66B44F09-3DBC-A669-DD21-BD1A657FD417}"/>
              </a:ext>
            </a:extLst>
          </p:cNvPr>
          <p:cNvSpPr/>
          <p:nvPr/>
        </p:nvSpPr>
        <p:spPr>
          <a:xfrm>
            <a:off x="9202655" y="2364804"/>
            <a:ext cx="791312" cy="285016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2000" dirty="0">
                <a:latin typeface="Roboto" panose="02000000000000000000" pitchFamily="2" charset="0"/>
              </a:rPr>
              <a:t>ПОТРЕБИТЕЛЬ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A8FE1F9F-77BE-6BBE-7B69-5082326435B6}"/>
              </a:ext>
            </a:extLst>
          </p:cNvPr>
          <p:cNvSpPr/>
          <p:nvPr/>
        </p:nvSpPr>
        <p:spPr>
          <a:xfrm>
            <a:off x="10110949" y="2371089"/>
            <a:ext cx="1860714" cy="47750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ru-RU" sz="2400" dirty="0">
                <a:latin typeface="Roboto" panose="02000000000000000000" pitchFamily="2" charset="0"/>
              </a:rPr>
              <a:t>ВЛАСТЬ</a:t>
            </a: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35C36C15-3269-F0C2-20A5-088EC3C7443D}"/>
              </a:ext>
            </a:extLst>
          </p:cNvPr>
          <p:cNvSpPr/>
          <p:nvPr/>
        </p:nvSpPr>
        <p:spPr>
          <a:xfrm>
            <a:off x="10110949" y="3548545"/>
            <a:ext cx="1860714" cy="47750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ru-RU" sz="2400" dirty="0">
                <a:latin typeface="Roboto" panose="02000000000000000000" pitchFamily="2" charset="0"/>
              </a:rPr>
              <a:t>БИЗНЕС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6780A9CD-A062-C7D8-5A58-E08250166B6D}"/>
              </a:ext>
            </a:extLst>
          </p:cNvPr>
          <p:cNvSpPr/>
          <p:nvPr/>
        </p:nvSpPr>
        <p:spPr>
          <a:xfrm>
            <a:off x="10110949" y="4736324"/>
            <a:ext cx="1860714" cy="47750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ru-RU" sz="2400" dirty="0">
                <a:latin typeface="Roboto" panose="02000000000000000000" pitchFamily="2" charset="0"/>
              </a:rPr>
              <a:t>ЖИТЕЛЬ</a:t>
            </a:r>
          </a:p>
        </p:txBody>
      </p:sp>
      <p:sp>
        <p:nvSpPr>
          <p:cNvPr id="28" name="Стрелка: вправо 27">
            <a:extLst>
              <a:ext uri="{FF2B5EF4-FFF2-40B4-BE49-F238E27FC236}">
                <a16:creationId xmlns:a16="http://schemas.microsoft.com/office/drawing/2014/main" id="{3388D9B3-6E24-3306-012B-135E71AB36AC}"/>
              </a:ext>
            </a:extLst>
          </p:cNvPr>
          <p:cNvSpPr/>
          <p:nvPr/>
        </p:nvSpPr>
        <p:spPr>
          <a:xfrm>
            <a:off x="3099589" y="2589165"/>
            <a:ext cx="352887" cy="476376"/>
          </a:xfrm>
          <a:prstGeom prst="rightArrow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Roboto" panose="02000000000000000000" pitchFamily="2" charset="0"/>
            </a:endParaRPr>
          </a:p>
        </p:txBody>
      </p:sp>
      <p:sp>
        <p:nvSpPr>
          <p:cNvPr id="29" name="Стрелка: вправо 28">
            <a:extLst>
              <a:ext uri="{FF2B5EF4-FFF2-40B4-BE49-F238E27FC236}">
                <a16:creationId xmlns:a16="http://schemas.microsoft.com/office/drawing/2014/main" id="{11A70388-ADB2-EA25-EF54-5B6B7FAE5ACF}"/>
              </a:ext>
            </a:extLst>
          </p:cNvPr>
          <p:cNvSpPr/>
          <p:nvPr/>
        </p:nvSpPr>
        <p:spPr>
          <a:xfrm>
            <a:off x="3084344" y="4350959"/>
            <a:ext cx="352887" cy="476376"/>
          </a:xfrm>
          <a:prstGeom prst="rightArrow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Roboto" panose="02000000000000000000" pitchFamily="2" charset="0"/>
            </a:endParaRPr>
          </a:p>
        </p:txBody>
      </p:sp>
      <p:sp>
        <p:nvSpPr>
          <p:cNvPr id="31" name="Стрелка: вправо 30">
            <a:extLst>
              <a:ext uri="{FF2B5EF4-FFF2-40B4-BE49-F238E27FC236}">
                <a16:creationId xmlns:a16="http://schemas.microsoft.com/office/drawing/2014/main" id="{AD4DD9CA-BED6-F5E0-AD96-4317B83C44E7}"/>
              </a:ext>
            </a:extLst>
          </p:cNvPr>
          <p:cNvSpPr/>
          <p:nvPr/>
        </p:nvSpPr>
        <p:spPr>
          <a:xfrm>
            <a:off x="1676331" y="5372230"/>
            <a:ext cx="1760900" cy="476376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Roboto" panose="02000000000000000000" pitchFamily="2" charset="0"/>
            </a:endParaRPr>
          </a:p>
        </p:txBody>
      </p:sp>
      <p:sp>
        <p:nvSpPr>
          <p:cNvPr id="32" name="Стрелка: вправо 31">
            <a:extLst>
              <a:ext uri="{FF2B5EF4-FFF2-40B4-BE49-F238E27FC236}">
                <a16:creationId xmlns:a16="http://schemas.microsoft.com/office/drawing/2014/main" id="{7F88D035-28A4-DD31-E537-6801081ACCC9}"/>
              </a:ext>
            </a:extLst>
          </p:cNvPr>
          <p:cNvSpPr/>
          <p:nvPr/>
        </p:nvSpPr>
        <p:spPr>
          <a:xfrm>
            <a:off x="1660145" y="3650911"/>
            <a:ext cx="454442" cy="476376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Roboto" panose="02000000000000000000" pitchFamily="2" charset="0"/>
            </a:endParaRPr>
          </a:p>
        </p:txBody>
      </p:sp>
      <p:sp>
        <p:nvSpPr>
          <p:cNvPr id="33" name="Стрелка: вправо 32">
            <a:extLst>
              <a:ext uri="{FF2B5EF4-FFF2-40B4-BE49-F238E27FC236}">
                <a16:creationId xmlns:a16="http://schemas.microsoft.com/office/drawing/2014/main" id="{302FE9C2-BA9B-BA72-6255-D7402FFA1EFB}"/>
              </a:ext>
            </a:extLst>
          </p:cNvPr>
          <p:cNvSpPr/>
          <p:nvPr/>
        </p:nvSpPr>
        <p:spPr>
          <a:xfrm>
            <a:off x="1676331" y="1653703"/>
            <a:ext cx="1760900" cy="476376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Roboto" panose="02000000000000000000" pitchFamily="2" charset="0"/>
            </a:endParaRPr>
          </a:p>
        </p:txBody>
      </p:sp>
      <p:sp>
        <p:nvSpPr>
          <p:cNvPr id="34" name="Стрелка: вправо 33">
            <a:extLst>
              <a:ext uri="{FF2B5EF4-FFF2-40B4-BE49-F238E27FC236}">
                <a16:creationId xmlns:a16="http://schemas.microsoft.com/office/drawing/2014/main" id="{D8736261-C9BB-8FA6-B714-3B55FAD94CE4}"/>
              </a:ext>
            </a:extLst>
          </p:cNvPr>
          <p:cNvSpPr/>
          <p:nvPr/>
        </p:nvSpPr>
        <p:spPr>
          <a:xfrm>
            <a:off x="6216944" y="2517267"/>
            <a:ext cx="384421" cy="476376"/>
          </a:xfrm>
          <a:prstGeom prst="rightArrow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Roboto" panose="02000000000000000000" pitchFamily="2" charset="0"/>
            </a:endParaRPr>
          </a:p>
        </p:txBody>
      </p:sp>
      <p:sp>
        <p:nvSpPr>
          <p:cNvPr id="35" name="Стрелка: вправо 34">
            <a:extLst>
              <a:ext uri="{FF2B5EF4-FFF2-40B4-BE49-F238E27FC236}">
                <a16:creationId xmlns:a16="http://schemas.microsoft.com/office/drawing/2014/main" id="{16445F4D-B8B9-C5D4-363E-C6BA644BEC68}"/>
              </a:ext>
            </a:extLst>
          </p:cNvPr>
          <p:cNvSpPr/>
          <p:nvPr/>
        </p:nvSpPr>
        <p:spPr>
          <a:xfrm>
            <a:off x="6216944" y="4589147"/>
            <a:ext cx="384421" cy="476376"/>
          </a:xfrm>
          <a:prstGeom prst="rightArrow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Roboto" panose="02000000000000000000" pitchFamily="2" charset="0"/>
            </a:endParaRPr>
          </a:p>
        </p:txBody>
      </p:sp>
      <p:sp>
        <p:nvSpPr>
          <p:cNvPr id="36" name="Стрелка: вправо 35">
            <a:extLst>
              <a:ext uri="{FF2B5EF4-FFF2-40B4-BE49-F238E27FC236}">
                <a16:creationId xmlns:a16="http://schemas.microsoft.com/office/drawing/2014/main" id="{0FED3120-D7CA-1509-F547-CFA09298007F}"/>
              </a:ext>
            </a:extLst>
          </p:cNvPr>
          <p:cNvSpPr/>
          <p:nvPr/>
        </p:nvSpPr>
        <p:spPr>
          <a:xfrm>
            <a:off x="8752463" y="3558868"/>
            <a:ext cx="384421" cy="476376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Roboto" panose="02000000000000000000" pitchFamily="2" charset="0"/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4F60D58-F35E-4A87-964B-7354A7E4567B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defPPr>
              <a:defRPr lang="ru-RU"/>
            </a:defPPr>
            <a:lvl1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9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fld id="{EF7CCE17-5F4F-41D2-AC81-335F65538E90}" type="slidenum">
              <a:rPr lang="ru-RU" smtClean="0">
                <a:latin typeface="Roboto" panose="02000000000000000000" pitchFamily="2" charset="0"/>
              </a:rPr>
              <a:pPr lvl="0"/>
              <a:t>14</a:t>
            </a:fld>
            <a:endParaRPr lang="ru-RU" dirty="0">
              <a:latin typeface="Roboto" panose="02000000000000000000" pitchFamily="2" charset="0"/>
            </a:endParaRPr>
          </a:p>
        </p:txBody>
      </p:sp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A2401AA7-7C99-44AA-90B4-DF1EBB5B0F5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79" t="13933" r="31739" b="77655"/>
          <a:stretch/>
        </p:blipFill>
        <p:spPr>
          <a:xfrm>
            <a:off x="9685537" y="479393"/>
            <a:ext cx="1535837" cy="355107"/>
          </a:xfrm>
          <a:prstGeom prst="rect">
            <a:avLst/>
          </a:prstGeom>
        </p:spPr>
      </p:pic>
      <p:sp>
        <p:nvSpPr>
          <p:cNvPr id="38" name="Нижний колонтитул 2">
            <a:extLst>
              <a:ext uri="{FF2B5EF4-FFF2-40B4-BE49-F238E27FC236}">
                <a16:creationId xmlns:a16="http://schemas.microsoft.com/office/drawing/2014/main" id="{0CEE2AAB-9F4E-4E5A-B1F7-5BB438D26E10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Казань   2024</a:t>
            </a:r>
          </a:p>
        </p:txBody>
      </p:sp>
    </p:spTree>
    <p:extLst>
      <p:ext uri="{BB962C8B-B14F-4D97-AF65-F5344CB8AC3E}">
        <p14:creationId xmlns:p14="http://schemas.microsoft.com/office/powerpoint/2010/main" val="18290333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F2AF1CB-B904-4CCD-BDE6-540BA4CA008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44" y="227989"/>
            <a:ext cx="11619830" cy="653615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42926" y="313853"/>
            <a:ext cx="6707285" cy="94917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b="1" dirty="0">
                <a:solidFill>
                  <a:srgbClr val="191919"/>
                </a:solidFill>
                <a:latin typeface="Roboto" panose="02000000000000000000" pitchFamily="2" charset="0"/>
              </a:rPr>
              <a:t> </a:t>
            </a:r>
            <a:r>
              <a:rPr lang="ru-RU" sz="2400" b="1" dirty="0">
                <a:solidFill>
                  <a:srgbClr val="191919"/>
                </a:solidFill>
                <a:latin typeface="Roboto" panose="02000000000000000000" pitchFamily="2" charset="0"/>
              </a:rPr>
              <a:t>ЕДИНАЯ </a:t>
            </a:r>
            <a:r>
              <a:rPr lang="en-US" sz="2400" b="1" dirty="0">
                <a:solidFill>
                  <a:srgbClr val="191919"/>
                </a:solidFill>
                <a:latin typeface="Roboto" panose="02000000000000000000" pitchFamily="2" charset="0"/>
              </a:rPr>
              <a:t>3D-</a:t>
            </a:r>
            <a:r>
              <a:rPr lang="ru-RU" sz="2400" b="1" dirty="0">
                <a:solidFill>
                  <a:srgbClr val="191919"/>
                </a:solidFill>
                <a:latin typeface="Roboto" panose="02000000000000000000" pitchFamily="2" charset="0"/>
              </a:rPr>
              <a:t>СТЕРЕОМОДЕЛЬ ПОСТАВЛЕНА </a:t>
            </a:r>
          </a:p>
          <a:p>
            <a:pPr>
              <a:lnSpc>
                <a:spcPct val="120000"/>
              </a:lnSpc>
            </a:pPr>
            <a:r>
              <a:rPr lang="ru-RU" sz="2400" b="1" dirty="0">
                <a:solidFill>
                  <a:srgbClr val="191919"/>
                </a:solidFill>
                <a:latin typeface="Roboto" panose="02000000000000000000" pitchFamily="2" charset="0"/>
              </a:rPr>
              <a:t> 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1728798"/>
              </p:ext>
            </p:extLst>
          </p:nvPr>
        </p:nvGraphicFramePr>
        <p:xfrm>
          <a:off x="3666654" y="3198884"/>
          <a:ext cx="8525346" cy="3612188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9726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781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18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065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38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7228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92880"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bg1"/>
                          </a:solidFill>
                          <a:latin typeface="Roboto" panose="02000000000000000000" pitchFamily="2" charset="0"/>
                        </a:rPr>
                        <a:t>Территория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91919">
                        <a:alpha val="85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bg1"/>
                          </a:solidFill>
                          <a:latin typeface="Roboto" panose="02000000000000000000" pitchFamily="2" charset="0"/>
                        </a:rPr>
                        <a:t>Создана </a:t>
                      </a:r>
                    </a:p>
                    <a:p>
                      <a:pPr algn="ctr"/>
                      <a:r>
                        <a:rPr lang="ru-RU" sz="1200" dirty="0">
                          <a:solidFill>
                            <a:schemeClr val="bg1"/>
                          </a:solidFill>
                          <a:latin typeface="Roboto" panose="02000000000000000000" pitchFamily="2" charset="0"/>
                        </a:rPr>
                        <a:t>3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latin typeface="Roboto" panose="02000000000000000000" pitchFamily="2" charset="0"/>
                        </a:rPr>
                        <a:t>D-</a:t>
                      </a:r>
                      <a:r>
                        <a:rPr lang="ru-RU" sz="1200" dirty="0">
                          <a:solidFill>
                            <a:schemeClr val="bg1"/>
                          </a:solidFill>
                          <a:latin typeface="Roboto" panose="02000000000000000000" pitchFamily="2" charset="0"/>
                        </a:rPr>
                        <a:t>стереомодель, год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91919">
                        <a:alpha val="85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bg1"/>
                          </a:solidFill>
                          <a:latin typeface="Roboto" panose="02000000000000000000" pitchFamily="2" charset="0"/>
                        </a:rPr>
                        <a:t>Количество поселений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91919">
                        <a:alpha val="8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solidFill>
                      <a:srgbClr val="191919">
                        <a:alpha val="8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bg1"/>
                          </a:solidFill>
                          <a:latin typeface="Roboto" panose="02000000000000000000" pitchFamily="2" charset="0"/>
                        </a:rPr>
                        <a:t>Аэрофотосъёмка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91919">
                        <a:alpha val="8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191919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50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bg1"/>
                          </a:solidFill>
                          <a:latin typeface="Roboto" panose="02000000000000000000" pitchFamily="2" charset="0"/>
                        </a:rPr>
                        <a:t>Всего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91919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bg1"/>
                          </a:solidFill>
                          <a:latin typeface="Roboto" panose="02000000000000000000" pitchFamily="2" charset="0"/>
                        </a:rPr>
                        <a:t>Разрешение, см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91919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bg1"/>
                          </a:solidFill>
                          <a:latin typeface="Roboto" panose="02000000000000000000" pitchFamily="2" charset="0"/>
                        </a:rPr>
                        <a:t>Носитель камеры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91919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bg1"/>
                          </a:solidFill>
                          <a:latin typeface="Roboto" panose="02000000000000000000" pitchFamily="2" charset="0"/>
                        </a:rPr>
                        <a:t>В том числе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91919">
                        <a:alpha val="8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7896">
                <a:tc>
                  <a:txBody>
                    <a:bodyPr/>
                    <a:lstStyle/>
                    <a:p>
                      <a:pPr algn="l"/>
                      <a:r>
                        <a:rPr lang="ru-RU" sz="1200" dirty="0">
                          <a:solidFill>
                            <a:schemeClr val="bg1"/>
                          </a:solidFill>
                          <a:latin typeface="Roboto" panose="02000000000000000000" pitchFamily="2" charset="0"/>
                        </a:rPr>
                        <a:t>Республика </a:t>
                      </a:r>
                    </a:p>
                    <a:p>
                      <a:pPr algn="l"/>
                      <a:r>
                        <a:rPr lang="ru-RU" sz="1200" dirty="0">
                          <a:solidFill>
                            <a:schemeClr val="bg1"/>
                          </a:solidFill>
                          <a:latin typeface="Roboto" panose="02000000000000000000" pitchFamily="2" charset="0"/>
                        </a:rPr>
                        <a:t>Башкортостан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91919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bg1"/>
                          </a:solidFill>
                          <a:latin typeface="Roboto" panose="02000000000000000000" pitchFamily="2" charset="0"/>
                        </a:rPr>
                        <a:t>2019 - 2024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91919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bg1"/>
                          </a:solidFill>
                          <a:latin typeface="Roboto" panose="02000000000000000000" pitchFamily="2" charset="0"/>
                        </a:rPr>
                        <a:t>2605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91919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bg1"/>
                          </a:solidFill>
                          <a:latin typeface="Roboto" panose="02000000000000000000" pitchFamily="2" charset="0"/>
                        </a:rPr>
                        <a:t>5см / 7см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91919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bg1"/>
                          </a:solidFill>
                          <a:latin typeface="Roboto" panose="02000000000000000000" pitchFamily="2" charset="0"/>
                        </a:rPr>
                        <a:t>БПЛА / АН-2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91919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bg1"/>
                          </a:solidFill>
                          <a:latin typeface="Roboto" panose="02000000000000000000" pitchFamily="2" charset="0"/>
                        </a:rPr>
                        <a:t>г. Уфа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91919">
                        <a:alpha val="8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7896">
                <a:tc>
                  <a:txBody>
                    <a:bodyPr/>
                    <a:lstStyle/>
                    <a:p>
                      <a:pPr algn="l"/>
                      <a:r>
                        <a:rPr lang="ru-RU" sz="1200" dirty="0">
                          <a:solidFill>
                            <a:schemeClr val="bg1"/>
                          </a:solidFill>
                          <a:latin typeface="Roboto" panose="02000000000000000000" pitchFamily="2" charset="0"/>
                        </a:rPr>
                        <a:t>Калининградская </a:t>
                      </a:r>
                    </a:p>
                    <a:p>
                      <a:pPr algn="l"/>
                      <a:r>
                        <a:rPr lang="ru-RU" sz="1200" dirty="0">
                          <a:solidFill>
                            <a:schemeClr val="bg1"/>
                          </a:solidFill>
                          <a:latin typeface="Roboto" panose="02000000000000000000" pitchFamily="2" charset="0"/>
                        </a:rPr>
                        <a:t>область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91919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bg1"/>
                          </a:solidFill>
                          <a:latin typeface="Roboto" panose="02000000000000000000" pitchFamily="2" charset="0"/>
                        </a:rPr>
                        <a:t>2019 - 2020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91919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bg1"/>
                          </a:solidFill>
                          <a:latin typeface="Roboto" panose="02000000000000000000" pitchFamily="2" charset="0"/>
                        </a:rPr>
                        <a:t>315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91919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bg1"/>
                          </a:solidFill>
                          <a:latin typeface="Roboto" panose="02000000000000000000" pitchFamily="2" charset="0"/>
                        </a:rPr>
                        <a:t>5см / 6см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91919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bg1"/>
                          </a:solidFill>
                          <a:latin typeface="Roboto" panose="02000000000000000000" pitchFamily="2" charset="0"/>
                        </a:rPr>
                        <a:t>БПЛА / АН-2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91919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bg1"/>
                          </a:solidFill>
                          <a:latin typeface="Roboto" panose="02000000000000000000" pitchFamily="2" charset="0"/>
                        </a:rPr>
                        <a:t>г. Калининград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91919">
                        <a:alpha val="8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7896">
                <a:tc>
                  <a:txBody>
                    <a:bodyPr/>
                    <a:lstStyle/>
                    <a:p>
                      <a:pPr algn="l"/>
                      <a:r>
                        <a:rPr lang="ru-RU" sz="1200" dirty="0">
                          <a:solidFill>
                            <a:schemeClr val="bg1"/>
                          </a:solidFill>
                          <a:latin typeface="Roboto" panose="02000000000000000000" pitchFamily="2" charset="0"/>
                        </a:rPr>
                        <a:t>Свердловская </a:t>
                      </a:r>
                    </a:p>
                    <a:p>
                      <a:pPr algn="l"/>
                      <a:r>
                        <a:rPr lang="ru-RU" sz="1200" dirty="0">
                          <a:solidFill>
                            <a:schemeClr val="bg1"/>
                          </a:solidFill>
                          <a:latin typeface="Roboto" panose="02000000000000000000" pitchFamily="2" charset="0"/>
                        </a:rPr>
                        <a:t>область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91919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bg1"/>
                          </a:solidFill>
                          <a:latin typeface="Roboto" panose="02000000000000000000" pitchFamily="2" charset="0"/>
                        </a:rPr>
                        <a:t>2021 - 2024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91919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bg1"/>
                          </a:solidFill>
                          <a:latin typeface="Roboto" panose="02000000000000000000" pitchFamily="2" charset="0"/>
                        </a:rPr>
                        <a:t>10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latin typeface="Roboto" panose="02000000000000000000" pitchFamily="2" charset="0"/>
                        </a:rPr>
                        <a:t>95</a:t>
                      </a:r>
                      <a:endParaRPr lang="ru-RU" sz="1200" dirty="0">
                        <a:solidFill>
                          <a:schemeClr val="bg1"/>
                        </a:solidFill>
                        <a:latin typeface="Roboto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91919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bg1"/>
                          </a:solidFill>
                          <a:latin typeface="Roboto" panose="02000000000000000000" pitchFamily="2" charset="0"/>
                        </a:rPr>
                        <a:t>5см / 7см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91919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bg1"/>
                          </a:solidFill>
                          <a:latin typeface="Roboto" panose="02000000000000000000" pitchFamily="2" charset="0"/>
                        </a:rPr>
                        <a:t>БПЛА / АН-2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91919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bg1"/>
                          </a:solidFill>
                          <a:latin typeface="Roboto" panose="02000000000000000000" pitchFamily="2" charset="0"/>
                        </a:rPr>
                        <a:t>г. Екатеринбург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91919">
                        <a:alpha val="8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7896">
                <a:tc>
                  <a:txBody>
                    <a:bodyPr/>
                    <a:lstStyle/>
                    <a:p>
                      <a:pPr algn="l"/>
                      <a:r>
                        <a:rPr lang="ru-RU" sz="1200" dirty="0">
                          <a:solidFill>
                            <a:schemeClr val="bg1"/>
                          </a:solidFill>
                          <a:latin typeface="Roboto" panose="02000000000000000000" pitchFamily="2" charset="0"/>
                        </a:rPr>
                        <a:t>Удмуртская </a:t>
                      </a:r>
                    </a:p>
                    <a:p>
                      <a:pPr algn="l"/>
                      <a:r>
                        <a:rPr lang="ru-RU" sz="1200" dirty="0">
                          <a:solidFill>
                            <a:schemeClr val="bg1"/>
                          </a:solidFill>
                          <a:latin typeface="Roboto" panose="02000000000000000000" pitchFamily="2" charset="0"/>
                        </a:rPr>
                        <a:t>Республика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91919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bg1"/>
                          </a:solidFill>
                          <a:latin typeface="Roboto" panose="02000000000000000000" pitchFamily="2" charset="0"/>
                        </a:rPr>
                        <a:t>2019 - 2024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91919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bg1"/>
                          </a:solidFill>
                          <a:latin typeface="Roboto" panose="02000000000000000000" pitchFamily="2" charset="0"/>
                        </a:rPr>
                        <a:t>42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91919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bg1"/>
                          </a:solidFill>
                          <a:latin typeface="Roboto" panose="02000000000000000000" pitchFamily="2" charset="0"/>
                        </a:rPr>
                        <a:t>5см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91919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bg1"/>
                          </a:solidFill>
                          <a:latin typeface="Roboto" panose="02000000000000000000" pitchFamily="2" charset="0"/>
                        </a:rPr>
                        <a:t>БПЛА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91919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bg1"/>
                          </a:solidFill>
                          <a:latin typeface="Roboto" panose="02000000000000000000" pitchFamily="2" charset="0"/>
                        </a:rPr>
                        <a:t>г. Ижевск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91919">
                        <a:alpha val="8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6338">
                <a:tc>
                  <a:txBody>
                    <a:bodyPr/>
                    <a:lstStyle/>
                    <a:p>
                      <a:pPr algn="l"/>
                      <a:r>
                        <a:rPr lang="ru-RU" sz="1200" dirty="0">
                          <a:solidFill>
                            <a:schemeClr val="bg1"/>
                          </a:solidFill>
                          <a:latin typeface="Roboto" panose="02000000000000000000" pitchFamily="2" charset="0"/>
                        </a:rPr>
                        <a:t>Республика Чувашия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91919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bg1"/>
                          </a:solidFill>
                          <a:latin typeface="Roboto" panose="02000000000000000000" pitchFamily="2" charset="0"/>
                        </a:rPr>
                        <a:t>2023 - 2024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91919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bg1"/>
                          </a:solidFill>
                          <a:latin typeface="Roboto" panose="02000000000000000000" pitchFamily="2" charset="0"/>
                        </a:rPr>
                        <a:t>231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91919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bg1"/>
                          </a:solidFill>
                          <a:latin typeface="Roboto" panose="02000000000000000000" pitchFamily="2" charset="0"/>
                        </a:rPr>
                        <a:t>5см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91919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bg1"/>
                          </a:solidFill>
                          <a:latin typeface="Roboto" panose="02000000000000000000" pitchFamily="2" charset="0"/>
                        </a:rPr>
                        <a:t>БПЛА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91919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bg1"/>
                        </a:solidFill>
                        <a:latin typeface="Roboto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91919">
                        <a:alpha val="8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9591587"/>
                  </a:ext>
                </a:extLst>
              </a:tr>
              <a:tr h="356338">
                <a:tc>
                  <a:txBody>
                    <a:bodyPr/>
                    <a:lstStyle/>
                    <a:p>
                      <a:pPr algn="l"/>
                      <a:r>
                        <a:rPr lang="ru-RU" sz="1200" dirty="0">
                          <a:solidFill>
                            <a:schemeClr val="bg1"/>
                          </a:solidFill>
                          <a:latin typeface="Roboto" panose="02000000000000000000" pitchFamily="2" charset="0"/>
                        </a:rPr>
                        <a:t>        ХМАО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91919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bg1"/>
                          </a:solidFill>
                          <a:latin typeface="Roboto" panose="02000000000000000000" pitchFamily="2" charset="0"/>
                        </a:rPr>
                        <a:t>2023 - 2024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91919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bg1"/>
                          </a:solidFill>
                          <a:latin typeface="Roboto" panose="02000000000000000000" pitchFamily="2" charset="0"/>
                        </a:rPr>
                        <a:t>226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91919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bg1"/>
                          </a:solidFill>
                          <a:latin typeface="Roboto" panose="02000000000000000000" pitchFamily="2" charset="0"/>
                        </a:rPr>
                        <a:t>5см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91919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bg1"/>
                          </a:solidFill>
                          <a:latin typeface="Roboto" panose="02000000000000000000" pitchFamily="2" charset="0"/>
                        </a:rPr>
                        <a:t>БПЛА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91919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bg1"/>
                        </a:solidFill>
                        <a:latin typeface="Roboto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91919">
                        <a:alpha val="8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41193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11523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AAD4561-D049-46A2-A30E-38EE5F807DA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CFB2B16-2250-BF40-4E43-E19F312233E4}"/>
              </a:ext>
            </a:extLst>
          </p:cNvPr>
          <p:cNvSpPr txBox="1"/>
          <p:nvPr/>
        </p:nvSpPr>
        <p:spPr>
          <a:xfrm>
            <a:off x="188029" y="686856"/>
            <a:ext cx="810479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D6F00"/>
                </a:solidFill>
                <a:latin typeface="Roboto" panose="02000000000000000000" pitchFamily="2" charset="0"/>
              </a:rPr>
              <a:t>3D-</a:t>
            </a:r>
            <a:r>
              <a:rPr lang="ru-RU" sz="3600" b="1" dirty="0" err="1">
                <a:solidFill>
                  <a:srgbClr val="FD6F00"/>
                </a:solidFill>
                <a:latin typeface="Roboto" panose="02000000000000000000" pitchFamily="2" charset="0"/>
              </a:rPr>
              <a:t>стереомодель</a:t>
            </a:r>
            <a:r>
              <a:rPr lang="ru-RU" sz="3600" b="1" dirty="0">
                <a:solidFill>
                  <a:srgbClr val="FD6F00"/>
                </a:solidFill>
                <a:latin typeface="Roboto" panose="02000000000000000000" pitchFamily="2" charset="0"/>
              </a:rPr>
              <a:t> представлена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5A620A0-5F48-3D4B-D784-5C251FEA9D85}"/>
              </a:ext>
            </a:extLst>
          </p:cNvPr>
          <p:cNvSpPr txBox="1"/>
          <p:nvPr/>
        </p:nvSpPr>
        <p:spPr>
          <a:xfrm>
            <a:off x="3657600" y="1580521"/>
            <a:ext cx="8534390" cy="5250283"/>
          </a:xfrm>
          <a:prstGeom prst="rect">
            <a:avLst/>
          </a:prstGeom>
          <a:solidFill>
            <a:schemeClr val="bg1">
              <a:alpha val="88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ru-RU" sz="1400" b="1" dirty="0">
                <a:latin typeface="Roboto" panose="02000000000000000000" pitchFamily="2" charset="0"/>
              </a:rPr>
              <a:t>РОСРЕЕСТР –  «ТРАДИЦИИ И ИННОВАЦИИ», 2018 г. 2023г, МОСКВА</a:t>
            </a:r>
          </a:p>
          <a:p>
            <a:pPr marL="285750" indent="-285750"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ru-RU" sz="1400" b="1" dirty="0">
                <a:latin typeface="Roboto" panose="02000000000000000000" pitchFamily="2" charset="0"/>
              </a:rPr>
              <a:t>ФОРУМ БУДУЩЕГО 2023 г ЕКАТЕРИНБУРГ ,  </a:t>
            </a:r>
          </a:p>
          <a:p>
            <a:pPr marL="285750" lvl="0" indent="-285750"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ru-RU" sz="1400" b="1" dirty="0">
                <a:latin typeface="Roboto" panose="02000000000000000000" pitchFamily="2" charset="0"/>
              </a:rPr>
              <a:t>ТОРГОВО-ПРОМЫШЛЕННАЯ ПАЛАТА, 2019 г., МОСКВА</a:t>
            </a:r>
          </a:p>
          <a:p>
            <a:pPr marL="285750" indent="-285750"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ru-RU" sz="1400" b="1" dirty="0">
                <a:latin typeface="Roboto" panose="02000000000000000000" pitchFamily="2" charset="0"/>
              </a:rPr>
              <a:t>ЧЕБОКСАРСКИЙ ЭКОНОМИЧЕСКИЙ ФОРУМ «КУРС НА ИМПОРТОЗАМЕЩЕНИЕ» 2022 г.</a:t>
            </a:r>
          </a:p>
          <a:p>
            <a:pPr marL="285750" indent="-285750"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400" b="1" dirty="0">
                <a:latin typeface="Roboto" panose="02000000000000000000" pitchFamily="2" charset="0"/>
              </a:rPr>
              <a:t>XIII </a:t>
            </a:r>
            <a:r>
              <a:rPr lang="ru-RU" sz="1400" b="1" dirty="0">
                <a:latin typeface="Roboto" panose="02000000000000000000" pitchFamily="2" charset="0"/>
              </a:rPr>
              <a:t>МЕЖДУНАРОДНЫЙ </a:t>
            </a:r>
            <a:r>
              <a:rPr lang="en-US" sz="1400" b="1" dirty="0">
                <a:latin typeface="Roboto" panose="02000000000000000000" pitchFamily="2" charset="0"/>
              </a:rPr>
              <a:t>IT-</a:t>
            </a:r>
            <a:r>
              <a:rPr lang="ru-RU" sz="1400" b="1" dirty="0">
                <a:latin typeface="Roboto" panose="02000000000000000000" pitchFamily="2" charset="0"/>
              </a:rPr>
              <a:t>ФОРУМ С УЧАСТИЕМ СТРАН БРИКС И ШОС, 2022 г., ХАНТЫ-МАНСИЙСК</a:t>
            </a:r>
          </a:p>
          <a:p>
            <a:pPr marL="285750" indent="-285750"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ru-RU" sz="1400" b="1" dirty="0">
                <a:latin typeface="Roboto" panose="02000000000000000000" pitchFamily="2" charset="0"/>
              </a:rPr>
              <a:t>МЕЖДУНАРОДНАЯ ПРОМЫШЛЕННАЯ ВЫСТАВКА ИННОПРОМ, 2017 г, 2022г. 2024г ЕКАТЕРИНБУРГ</a:t>
            </a:r>
          </a:p>
          <a:p>
            <a:pPr marL="285750" lvl="0" indent="-285750"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ru-RU" sz="1400" b="1" dirty="0">
                <a:latin typeface="Roboto" panose="02000000000000000000" pitchFamily="2" charset="0"/>
              </a:rPr>
              <a:t>МЕЖДУНАРОДНЫЙ ФОРУМ ГЕОСИБИРЬ, ,2019г,2022г.2024г НОВОСИБИРСК</a:t>
            </a:r>
            <a:endParaRPr lang="en-US" sz="1400" b="1" dirty="0">
              <a:latin typeface="Roboto" panose="02000000000000000000" pitchFamily="2" charset="0"/>
            </a:endParaRPr>
          </a:p>
          <a:p>
            <a:pPr marL="285750" lvl="0" indent="-285750"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ru-RU" sz="1400" b="1" dirty="0">
                <a:latin typeface="Roboto" panose="02000000000000000000" pitchFamily="2" charset="0"/>
              </a:rPr>
              <a:t>МЕЖДУНАРОДНАЯ КОНФЕРЕНЦИЯ «ПРОСТРАНСТВЕННЫЕ ДАННЫЕ – ОСНОВА СТРАТЕГИЧЕСКОГО ПЛАНИРОВАНИЯ, УПРАВЛЕНИЯ И РАЗВИТИЯ», 2019 г. 2024г, МОСКВА, </a:t>
            </a:r>
          </a:p>
          <a:p>
            <a:pPr marL="285750" indent="-285750"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ru-RU" sz="1400" b="1" dirty="0">
                <a:latin typeface="Roboto" panose="02000000000000000000" pitchFamily="2" charset="0"/>
              </a:rPr>
              <a:t>ФОРУМ УМНЫЙ ГОРОД , 2022г УФА , 2024 г  ПЕРМЬ ,</a:t>
            </a:r>
          </a:p>
          <a:p>
            <a:pPr marL="285750" indent="-285750"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ru-RU" sz="1400" b="1" dirty="0">
                <a:latin typeface="Roboto" panose="02000000000000000000" pitchFamily="2" charset="0"/>
              </a:rPr>
              <a:t>МЕЖДУНАРОДНЫЙ СТРОИТЕЛЬНЫЙ ФОРУМ «100+</a:t>
            </a:r>
            <a:r>
              <a:rPr lang="en-US" sz="1400" b="1" dirty="0">
                <a:latin typeface="Roboto" panose="02000000000000000000" pitchFamily="2" charset="0"/>
              </a:rPr>
              <a:t>TECHNOBUILD</a:t>
            </a:r>
            <a:r>
              <a:rPr lang="ru-RU" sz="1400" b="1" dirty="0">
                <a:latin typeface="Roboto" panose="02000000000000000000" pitchFamily="2" charset="0"/>
              </a:rPr>
              <a:t>», 2021 г. 2023 г, ЕКАТЕРИНБУРГ</a:t>
            </a:r>
          </a:p>
          <a:p>
            <a:pPr marL="285750" indent="-285750"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400" b="1" dirty="0">
                <a:latin typeface="Roboto" panose="02000000000000000000" pitchFamily="2" charset="0"/>
              </a:rPr>
              <a:t>XXI </a:t>
            </a:r>
            <a:r>
              <a:rPr lang="ru-RU" sz="1400" b="1" dirty="0">
                <a:latin typeface="Roboto" panose="02000000000000000000" pitchFamily="2" charset="0"/>
              </a:rPr>
              <a:t>РОССИЙСКИЙ МУНИЦИПАЛЬНЫЙ ФОРУМ, 2021 г., АНАПА</a:t>
            </a:r>
          </a:p>
          <a:p>
            <a:pPr marL="285750" indent="-285750"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ru-RU" sz="1500" b="1" dirty="0">
                <a:latin typeface="Roboto" panose="02000000000000000000" pitchFamily="2" charset="0"/>
              </a:rPr>
              <a:t>АНГОЛА,  2019 г. БЕЛАРУСЬ, 2019г. КОРЕЯ,2019г. КИРГИЗИЯ,2019г. МОНГОЛИЯ,2018 г.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22845D1-0BD1-BDCD-4BE4-9677B91E5BC0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366" y="1679836"/>
            <a:ext cx="2390234" cy="14242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BFA66ADA-5578-1C5E-843B-454007B7EA96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117" y="3227881"/>
            <a:ext cx="2390234" cy="12967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00DE86DC-6F90-273C-5E74-3522512BE8CE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932" y="4643588"/>
            <a:ext cx="2390235" cy="13562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C1010CA-10E1-4BED-8338-4E90CA1176E1}"/>
              </a:ext>
            </a:extLst>
          </p:cNvPr>
          <p:cNvSpPr>
            <a:spLocks noGrp="1"/>
          </p:cNvSpPr>
          <p:nvPr>
            <p:ph type="ftr" sz="quarter" idx="9"/>
          </p:nvPr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>
              <a:defRPr lang="ru-RU"/>
            </a:defPPr>
            <a:lvl1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9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endParaRPr lang="ru-RU" dirty="0">
              <a:latin typeface="Roboto" panose="02000000000000000000" pitchFamily="2" charset="0"/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4CDB1F5-F86F-41BC-A6EA-24DDE789081B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defPPr>
              <a:defRPr lang="ru-RU"/>
            </a:defPPr>
            <a:lvl1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9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fld id="{EF7CCE17-5F4F-41D2-AC81-335F65538E90}" type="slidenum">
              <a:rPr lang="ru-RU" smtClean="0">
                <a:latin typeface="Roboto" panose="02000000000000000000" pitchFamily="2" charset="0"/>
              </a:rPr>
              <a:pPr lvl="0"/>
              <a:t>16</a:t>
            </a:fld>
            <a:endParaRPr lang="ru-RU" dirty="0">
              <a:latin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96290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AAD4561-D049-46A2-A30E-38EE5F807DA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11" name="Google Shape;91;p16">
            <a:extLst>
              <a:ext uri="{FF2B5EF4-FFF2-40B4-BE49-F238E27FC236}">
                <a16:creationId xmlns:a16="http://schemas.microsoft.com/office/drawing/2014/main" id="{C040FF9B-F578-FAA7-9C3D-8E1E916F2417}"/>
              </a:ext>
            </a:extLst>
          </p:cNvPr>
          <p:cNvCxnSpPr>
            <a:cxnSpLocks/>
          </p:cNvCxnSpPr>
          <p:nvPr/>
        </p:nvCxnSpPr>
        <p:spPr>
          <a:xfrm>
            <a:off x="414366" y="1465556"/>
            <a:ext cx="7175154" cy="0"/>
          </a:xfrm>
          <a:prstGeom prst="straightConnector1">
            <a:avLst/>
          </a:prstGeom>
          <a:noFill/>
          <a:ln w="38100" cap="flat" cmpd="sng">
            <a:solidFill>
              <a:srgbClr val="6E1C1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BCFB2B16-2250-BF40-4E43-E19F312233E4}"/>
              </a:ext>
            </a:extLst>
          </p:cNvPr>
          <p:cNvSpPr txBox="1"/>
          <p:nvPr/>
        </p:nvSpPr>
        <p:spPr>
          <a:xfrm>
            <a:off x="414366" y="809810"/>
            <a:ext cx="810479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latin typeface="Roboto" panose="02000000000000000000" pitchFamily="2" charset="0"/>
              </a:rPr>
              <a:t>3D-</a:t>
            </a:r>
            <a:r>
              <a:rPr lang="ru-RU" sz="4000" b="1" dirty="0" err="1">
                <a:latin typeface="Roboto" panose="02000000000000000000" pitchFamily="2" charset="0"/>
              </a:rPr>
              <a:t>стереомодель</a:t>
            </a:r>
            <a:r>
              <a:rPr lang="ru-RU" sz="4000" b="1" dirty="0">
                <a:latin typeface="Roboto" panose="02000000000000000000" pitchFamily="2" charset="0"/>
              </a:rPr>
              <a:t> представлена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5A620A0-5F48-3D4B-D784-5C251FEA9D85}"/>
              </a:ext>
            </a:extLst>
          </p:cNvPr>
          <p:cNvSpPr txBox="1"/>
          <p:nvPr/>
        </p:nvSpPr>
        <p:spPr>
          <a:xfrm>
            <a:off x="3657600" y="1580521"/>
            <a:ext cx="8534390" cy="5250283"/>
          </a:xfrm>
          <a:prstGeom prst="rect">
            <a:avLst/>
          </a:prstGeom>
          <a:solidFill>
            <a:schemeClr val="bg1">
              <a:alpha val="88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ru-RU" sz="1400" b="1" dirty="0">
                <a:latin typeface="Roboto" panose="02000000000000000000" pitchFamily="2" charset="0"/>
              </a:rPr>
              <a:t>РОСРЕЕСТР –  «ТРАДИЦИИ И ИННОВАЦИИ», 2018 г. 2023г, МОСКВА</a:t>
            </a:r>
          </a:p>
          <a:p>
            <a:pPr marL="285750" indent="-285750"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ru-RU" sz="1400" b="1" dirty="0">
                <a:latin typeface="Roboto" panose="02000000000000000000" pitchFamily="2" charset="0"/>
              </a:rPr>
              <a:t>ФОРУМ БУДУЩЕГО 2023 г ЕКАТЕРИНБУРГ ,  </a:t>
            </a:r>
          </a:p>
          <a:p>
            <a:pPr marL="285750" lvl="0" indent="-285750"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ru-RU" sz="1400" b="1" dirty="0">
                <a:latin typeface="Roboto" panose="02000000000000000000" pitchFamily="2" charset="0"/>
              </a:rPr>
              <a:t>ТОРГОВО-ПРОМЫШЛЕННАЯ ПАЛАТА, 2019 г., МОСКВА</a:t>
            </a:r>
          </a:p>
          <a:p>
            <a:pPr marL="285750" indent="-285750"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ru-RU" sz="1400" b="1" dirty="0">
                <a:latin typeface="Roboto" panose="02000000000000000000" pitchFamily="2" charset="0"/>
              </a:rPr>
              <a:t>ЧЕБОКСАРСКИЙ ЭКОНОМИЧЕСКИЙ ФОРУМ «КУРС НА ИМПОРТОЗАМЕЩЕНИЕ» 2022 г.</a:t>
            </a:r>
          </a:p>
          <a:p>
            <a:pPr marL="285750" indent="-285750"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400" b="1" dirty="0">
                <a:latin typeface="Roboto" panose="02000000000000000000" pitchFamily="2" charset="0"/>
              </a:rPr>
              <a:t>XIII </a:t>
            </a:r>
            <a:r>
              <a:rPr lang="ru-RU" sz="1400" b="1" dirty="0">
                <a:latin typeface="Roboto" panose="02000000000000000000" pitchFamily="2" charset="0"/>
              </a:rPr>
              <a:t>МЕЖДУНАРОДНЫЙ </a:t>
            </a:r>
            <a:r>
              <a:rPr lang="en-US" sz="1400" b="1" dirty="0">
                <a:latin typeface="Roboto" panose="02000000000000000000" pitchFamily="2" charset="0"/>
              </a:rPr>
              <a:t>IT-</a:t>
            </a:r>
            <a:r>
              <a:rPr lang="ru-RU" sz="1400" b="1" dirty="0">
                <a:latin typeface="Roboto" panose="02000000000000000000" pitchFamily="2" charset="0"/>
              </a:rPr>
              <a:t>ФОРУМ С УЧАСТИЕМ СТРАН БРИКС И ШОС, 2022 г., ХАНТЫ-МАНСИЙСК</a:t>
            </a:r>
          </a:p>
          <a:p>
            <a:pPr marL="285750" indent="-285750"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ru-RU" sz="1400" b="1" dirty="0">
                <a:latin typeface="Roboto" panose="02000000000000000000" pitchFamily="2" charset="0"/>
              </a:rPr>
              <a:t>МЕЖДУНАРОДНАЯ ПРОМЫШЛЕННАЯ ВЫСТАВКА ИННОПРОМ, 2017 г, 2022г. 2024г ЕКАТЕРИНБУРГ</a:t>
            </a:r>
          </a:p>
          <a:p>
            <a:pPr marL="285750" lvl="0" indent="-285750"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ru-RU" sz="1400" b="1" dirty="0">
                <a:latin typeface="Roboto" panose="02000000000000000000" pitchFamily="2" charset="0"/>
              </a:rPr>
              <a:t>МЕЖДУНАРОДНЫЙ ФОРУМ ГЕОСИБИРЬ, ,2019г,2022г.2024г НОВОСИБИРСК</a:t>
            </a:r>
            <a:endParaRPr lang="en-US" sz="1400" b="1" dirty="0">
              <a:latin typeface="Roboto" panose="02000000000000000000" pitchFamily="2" charset="0"/>
            </a:endParaRPr>
          </a:p>
          <a:p>
            <a:pPr marL="285750" lvl="0" indent="-285750"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ru-RU" sz="1400" b="1" dirty="0">
                <a:latin typeface="Roboto" panose="02000000000000000000" pitchFamily="2" charset="0"/>
              </a:rPr>
              <a:t>МЕЖДУНАРОДНАЯ КОНФЕРЕНЦИЯ «ПРОСТРАНСТВЕННЫЕ ДАННЫЕ – ОСНОВА СТРАТЕГИЧЕСКОГО ПЛАНИРОВАНИЯ, УПРАВЛЕНИЯ И РАЗВИТИЯ», 2019 г. 2024г, МОСКВА, </a:t>
            </a:r>
          </a:p>
          <a:p>
            <a:pPr marL="285750" indent="-285750"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ru-RU" sz="1400" b="1" dirty="0">
                <a:latin typeface="Roboto" panose="02000000000000000000" pitchFamily="2" charset="0"/>
              </a:rPr>
              <a:t>ФОРУМ УМНЫЙ ГОРОД , 2022г УФА , 2024 г  ПЕРМЬ ,</a:t>
            </a:r>
          </a:p>
          <a:p>
            <a:pPr marL="285750" indent="-285750"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ru-RU" sz="1400" b="1" dirty="0">
                <a:latin typeface="Roboto" panose="02000000000000000000" pitchFamily="2" charset="0"/>
              </a:rPr>
              <a:t>МЕЖДУНАРОДНЫЙ СТРОИТЕЛЬНЫЙ ФОРУМ «100+</a:t>
            </a:r>
            <a:r>
              <a:rPr lang="en-US" sz="1400" b="1" dirty="0">
                <a:latin typeface="Roboto" panose="02000000000000000000" pitchFamily="2" charset="0"/>
              </a:rPr>
              <a:t>TECHNOBUILD</a:t>
            </a:r>
            <a:r>
              <a:rPr lang="ru-RU" sz="1400" b="1" dirty="0">
                <a:latin typeface="Roboto" panose="02000000000000000000" pitchFamily="2" charset="0"/>
              </a:rPr>
              <a:t>», 2021 г. 2023 г, ЕКАТЕРИНБУРГ</a:t>
            </a:r>
          </a:p>
          <a:p>
            <a:pPr marL="285750" indent="-285750"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400" b="1" dirty="0">
                <a:latin typeface="Roboto" panose="02000000000000000000" pitchFamily="2" charset="0"/>
              </a:rPr>
              <a:t>XXI </a:t>
            </a:r>
            <a:r>
              <a:rPr lang="ru-RU" sz="1400" b="1" dirty="0">
                <a:latin typeface="Roboto" panose="02000000000000000000" pitchFamily="2" charset="0"/>
              </a:rPr>
              <a:t>РОССИЙСКИЙ МУНИЦИПАЛЬНЫЙ ФОРУМ, 2021 г., АНАПА</a:t>
            </a:r>
          </a:p>
          <a:p>
            <a:pPr marL="285750" indent="-285750"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ru-RU" sz="1500" b="1" dirty="0">
                <a:latin typeface="Roboto" panose="02000000000000000000" pitchFamily="2" charset="0"/>
              </a:rPr>
              <a:t>АНГОЛА,  2019 г. БЕЛАРУСЬ, 2019г. КОРЕЯ,2019г. КИРГИЗИЯ,2019г. МОНГОЛИЯ,2018 г.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22845D1-0BD1-BDCD-4BE4-9677B91E5BC0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366" y="1679836"/>
            <a:ext cx="2390234" cy="14242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BFA66ADA-5578-1C5E-843B-454007B7EA96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117" y="3227881"/>
            <a:ext cx="2390234" cy="12967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00DE86DC-6F90-273C-5E74-3522512BE8CE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932" y="4643588"/>
            <a:ext cx="2390235" cy="13562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C1010CA-10E1-4BED-8338-4E90CA1176E1}"/>
              </a:ext>
            </a:extLst>
          </p:cNvPr>
          <p:cNvSpPr>
            <a:spLocks noGrp="1"/>
          </p:cNvSpPr>
          <p:nvPr>
            <p:ph type="ftr" sz="quarter" idx="9"/>
          </p:nvPr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>
              <a:defRPr lang="ru-RU"/>
            </a:defPPr>
            <a:lvl1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9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endParaRPr lang="ru-RU" dirty="0">
              <a:latin typeface="Roboto" panose="02000000000000000000" pitchFamily="2" charset="0"/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4CDB1F5-F86F-41BC-A6EA-24DDE789081B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defPPr>
              <a:defRPr lang="ru-RU"/>
            </a:defPPr>
            <a:lvl1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9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fld id="{EF7CCE17-5F4F-41D2-AC81-335F65538E90}" type="slidenum">
              <a:rPr lang="ru-RU" smtClean="0">
                <a:latin typeface="Roboto" panose="02000000000000000000" pitchFamily="2" charset="0"/>
              </a:rPr>
              <a:pPr lvl="0"/>
              <a:t>17</a:t>
            </a:fld>
            <a:endParaRPr lang="ru-RU" dirty="0">
              <a:latin typeface="Roboto" panose="02000000000000000000" pitchFamily="2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F421AC0-933C-4ACF-9186-94BBD557F7B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4251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023B19DF-38B2-430D-B82D-6DDE20AC5F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" y="0"/>
            <a:ext cx="12190615" cy="6858000"/>
          </a:xfrm>
          <a:prstGeom prst="rect">
            <a:avLst/>
          </a:prstGeom>
        </p:spPr>
      </p:pic>
      <p:graphicFrame>
        <p:nvGraphicFramePr>
          <p:cNvPr id="181" name="Таблица 180">
            <a:extLst>
              <a:ext uri="{FF2B5EF4-FFF2-40B4-BE49-F238E27FC236}">
                <a16:creationId xmlns:a16="http://schemas.microsoft.com/office/drawing/2014/main" id="{3C7ED153-F5D1-5701-75FE-04C811F567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857188"/>
              </p:ext>
            </p:extLst>
          </p:nvPr>
        </p:nvGraphicFramePr>
        <p:xfrm>
          <a:off x="232226" y="1657005"/>
          <a:ext cx="3673641" cy="10419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736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041988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ru-RU" sz="1600" b="1" kern="1200" dirty="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ЦИФРОВАЯ АЭРОФОТОСЪЁМКА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ru-RU" sz="1600" b="1" kern="1200" dirty="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ФОТОГРАММЕТРИЧЕСКАЯ ОБРАБОТКА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91919">
                        <a:alpha val="9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951602"/>
              </p:ext>
            </p:extLst>
          </p:nvPr>
        </p:nvGraphicFramePr>
        <p:xfrm>
          <a:off x="614682" y="2609520"/>
          <a:ext cx="2858539" cy="7397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85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39799">
                <a:tc>
                  <a:txBody>
                    <a:bodyPr/>
                    <a:lstStyle/>
                    <a:p>
                      <a:pPr algn="ctr"/>
                      <a:endParaRPr lang="ru-RU" sz="1050" baseline="0" dirty="0">
                        <a:solidFill>
                          <a:srgbClr val="191919"/>
                        </a:solidFill>
                        <a:latin typeface="Roboto" panose="02000000000000000000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1" name="Таблица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2345431"/>
              </p:ext>
            </p:extLst>
          </p:nvPr>
        </p:nvGraphicFramePr>
        <p:xfrm>
          <a:off x="4259180" y="1656566"/>
          <a:ext cx="3673641" cy="10297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736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029738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ru-RU" sz="1600" b="1" kern="1200" dirty="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СОЗДАНИЕ И ИСПОЛЬЗОВАНИЕ ВЫСОКОТОЧНОЙ РЕАЛЬНОЙ 3</a:t>
                      </a:r>
                      <a:r>
                        <a:rPr lang="en-US" sz="1600" b="1" kern="1200" dirty="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D-</a:t>
                      </a:r>
                      <a:r>
                        <a:rPr lang="ru-RU" sz="1600" b="1" kern="1200" dirty="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СТЕРЕОМОДЕЛИ ТЕРРИТОРИИ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91919">
                        <a:alpha val="9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52" name="Прямая со стрелкой 51">
            <a:extLst>
              <a:ext uri="{FF2B5EF4-FFF2-40B4-BE49-F238E27FC236}">
                <a16:creationId xmlns:a16="http://schemas.microsoft.com/office/drawing/2014/main" id="{46762B83-12A0-4AF1-B478-EC34805251F2}"/>
              </a:ext>
            </a:extLst>
          </p:cNvPr>
          <p:cNvCxnSpPr>
            <a:cxnSpLocks/>
            <a:stCxn id="181" idx="3"/>
            <a:endCxn id="21" idx="1"/>
          </p:cNvCxnSpPr>
          <p:nvPr/>
        </p:nvCxnSpPr>
        <p:spPr>
          <a:xfrm flipV="1">
            <a:off x="3905867" y="2171435"/>
            <a:ext cx="353313" cy="656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19291E01-AF9C-49A4-8724-509ACC943B46}"/>
              </a:ext>
            </a:extLst>
          </p:cNvPr>
          <p:cNvSpPr txBox="1"/>
          <p:nvPr/>
        </p:nvSpPr>
        <p:spPr>
          <a:xfrm>
            <a:off x="232226" y="223426"/>
            <a:ext cx="8579768" cy="117570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ru-RU" sz="2000" b="1" dirty="0">
                <a:solidFill>
                  <a:srgbClr val="FD6F00"/>
                </a:solidFill>
                <a:latin typeface="Roboto" panose="02000000000000000000" pitchFamily="2" charset="0"/>
              </a:rPr>
              <a:t>СОЗДАНИЯ И ИСПОЛЬЗОВАНИЯ ЦИФРОВОГО ДВОЙНИКА ПРИ ЛИКВИДАЦИИ ПОЖАРА  Поселок СОСЬВА  </a:t>
            </a:r>
          </a:p>
          <a:p>
            <a:pPr>
              <a:lnSpc>
                <a:spcPct val="120000"/>
              </a:lnSpc>
            </a:pPr>
            <a:r>
              <a:rPr lang="ru-RU" sz="2000" b="1" dirty="0">
                <a:solidFill>
                  <a:srgbClr val="FD6F00"/>
                </a:solidFill>
                <a:latin typeface="Roboto" panose="02000000000000000000" pitchFamily="2" charset="0"/>
              </a:rPr>
              <a:t>ГОСТ Р 58854-2020</a:t>
            </a:r>
            <a:endParaRPr lang="ru-RU" sz="2000" baseline="0" dirty="0">
              <a:solidFill>
                <a:srgbClr val="FD6F00"/>
              </a:solidFill>
              <a:latin typeface="Roboto" panose="02000000000000000000" pitchFamily="2" charset="0"/>
            </a:endParaRPr>
          </a:p>
        </p:txBody>
      </p:sp>
      <p:cxnSp>
        <p:nvCxnSpPr>
          <p:cNvPr id="18" name="Прямая со стрелкой 17">
            <a:extLst>
              <a:ext uri="{FF2B5EF4-FFF2-40B4-BE49-F238E27FC236}">
                <a16:creationId xmlns:a16="http://schemas.microsoft.com/office/drawing/2014/main" id="{4B88DDEF-B401-6E49-4C77-8D0FC2CB2DEA}"/>
              </a:ext>
            </a:extLst>
          </p:cNvPr>
          <p:cNvCxnSpPr>
            <a:cxnSpLocks/>
            <a:stCxn id="125" idx="1"/>
          </p:cNvCxnSpPr>
          <p:nvPr/>
        </p:nvCxnSpPr>
        <p:spPr>
          <a:xfrm flipH="1">
            <a:off x="3773311" y="4220880"/>
            <a:ext cx="485869" cy="0"/>
          </a:xfrm>
          <a:prstGeom prst="straightConnector1">
            <a:avLst/>
          </a:prstGeom>
          <a:ln w="41275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 стрелкой 61">
            <a:extLst>
              <a:ext uri="{FF2B5EF4-FFF2-40B4-BE49-F238E27FC236}">
                <a16:creationId xmlns:a16="http://schemas.microsoft.com/office/drawing/2014/main" id="{CE74A107-5673-26D0-50B5-4DC18D54074A}"/>
              </a:ext>
            </a:extLst>
          </p:cNvPr>
          <p:cNvCxnSpPr>
            <a:cxnSpLocks/>
            <a:stCxn id="125" idx="3"/>
          </p:cNvCxnSpPr>
          <p:nvPr/>
        </p:nvCxnSpPr>
        <p:spPr>
          <a:xfrm>
            <a:off x="7932821" y="4220880"/>
            <a:ext cx="485869" cy="0"/>
          </a:xfrm>
          <a:prstGeom prst="straightConnector1">
            <a:avLst/>
          </a:prstGeom>
          <a:ln w="41275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 стрелкой 64">
            <a:extLst>
              <a:ext uri="{FF2B5EF4-FFF2-40B4-BE49-F238E27FC236}">
                <a16:creationId xmlns:a16="http://schemas.microsoft.com/office/drawing/2014/main" id="{DF849441-A175-B2EC-487A-E99F207E9654}"/>
              </a:ext>
            </a:extLst>
          </p:cNvPr>
          <p:cNvCxnSpPr>
            <a:cxnSpLocks/>
            <a:stCxn id="125" idx="2"/>
            <a:endCxn id="132" idx="0"/>
          </p:cNvCxnSpPr>
          <p:nvPr/>
        </p:nvCxnSpPr>
        <p:spPr>
          <a:xfrm>
            <a:off x="6096000" y="5199668"/>
            <a:ext cx="0" cy="374660"/>
          </a:xfrm>
          <a:prstGeom prst="straightConnector1">
            <a:avLst/>
          </a:prstGeom>
          <a:ln w="41275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 стрелкой 67">
            <a:extLst>
              <a:ext uri="{FF2B5EF4-FFF2-40B4-BE49-F238E27FC236}">
                <a16:creationId xmlns:a16="http://schemas.microsoft.com/office/drawing/2014/main" id="{DD166EC7-C8C7-AAF2-11B9-D820660B68FE}"/>
              </a:ext>
            </a:extLst>
          </p:cNvPr>
          <p:cNvCxnSpPr>
            <a:cxnSpLocks/>
            <a:stCxn id="132" idx="1"/>
          </p:cNvCxnSpPr>
          <p:nvPr/>
        </p:nvCxnSpPr>
        <p:spPr>
          <a:xfrm flipH="1" flipV="1">
            <a:off x="3773311" y="5615897"/>
            <a:ext cx="485869" cy="473300"/>
          </a:xfrm>
          <a:prstGeom prst="straightConnector1">
            <a:avLst/>
          </a:prstGeom>
          <a:ln w="41275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 стрелкой 70">
            <a:extLst>
              <a:ext uri="{FF2B5EF4-FFF2-40B4-BE49-F238E27FC236}">
                <a16:creationId xmlns:a16="http://schemas.microsoft.com/office/drawing/2014/main" id="{8EB35055-F6D0-F9E3-74A2-543B474A9636}"/>
              </a:ext>
            </a:extLst>
          </p:cNvPr>
          <p:cNvCxnSpPr>
            <a:cxnSpLocks/>
            <a:endCxn id="132" idx="3"/>
          </p:cNvCxnSpPr>
          <p:nvPr/>
        </p:nvCxnSpPr>
        <p:spPr>
          <a:xfrm flipH="1">
            <a:off x="7932821" y="5615897"/>
            <a:ext cx="485869" cy="473300"/>
          </a:xfrm>
          <a:prstGeom prst="straightConnector1">
            <a:avLst/>
          </a:prstGeom>
          <a:ln w="41275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 стрелкой 74">
            <a:extLst>
              <a:ext uri="{FF2B5EF4-FFF2-40B4-BE49-F238E27FC236}">
                <a16:creationId xmlns:a16="http://schemas.microsoft.com/office/drawing/2014/main" id="{9034009D-F560-5F07-F35E-DDCFD9FE282A}"/>
              </a:ext>
            </a:extLst>
          </p:cNvPr>
          <p:cNvCxnSpPr>
            <a:cxnSpLocks/>
            <a:stCxn id="21" idx="2"/>
            <a:endCxn id="125" idx="0"/>
          </p:cNvCxnSpPr>
          <p:nvPr/>
        </p:nvCxnSpPr>
        <p:spPr>
          <a:xfrm>
            <a:off x="6096000" y="2686304"/>
            <a:ext cx="0" cy="555788"/>
          </a:xfrm>
          <a:prstGeom prst="straightConnector1">
            <a:avLst/>
          </a:prstGeom>
          <a:ln w="41275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6" name="Таблица 95">
            <a:extLst>
              <a:ext uri="{FF2B5EF4-FFF2-40B4-BE49-F238E27FC236}">
                <a16:creationId xmlns:a16="http://schemas.microsoft.com/office/drawing/2014/main" id="{040904E1-9D98-2ECC-35F8-BEBCD272CC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7546126"/>
              </p:ext>
            </p:extLst>
          </p:nvPr>
        </p:nvGraphicFramePr>
        <p:xfrm>
          <a:off x="7932821" y="1658333"/>
          <a:ext cx="3466383" cy="131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663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027972"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r>
                        <a:rPr lang="ru-RU" sz="1600" b="1" kern="1200" dirty="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- БЕЗ ДОПОЛНИТЕЛЬНЫХ ЗАТРАТ</a:t>
                      </a:r>
                    </a:p>
                    <a:p>
                      <a:pPr lvl="0" algn="ctr">
                        <a:lnSpc>
                          <a:spcPct val="100000"/>
                        </a:lnSpc>
                      </a:pPr>
                      <a:r>
                        <a:rPr lang="ru-RU" sz="1600" b="1" kern="1200" dirty="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- 100% ИНФОРМАТИВНОСТЬ </a:t>
                      </a:r>
                    </a:p>
                    <a:p>
                      <a:pPr lvl="0" algn="ctr">
                        <a:lnSpc>
                          <a:spcPct val="100000"/>
                        </a:lnSpc>
                      </a:pPr>
                      <a:r>
                        <a:rPr lang="ru-RU" sz="1600" b="1" kern="1200" dirty="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- 10 СМ В ПЛАНЕ, 15 СМ ПО ВЫСОТЕ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6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25" name="Таблица 124">
            <a:extLst>
              <a:ext uri="{FF2B5EF4-FFF2-40B4-BE49-F238E27FC236}">
                <a16:creationId xmlns:a16="http://schemas.microsoft.com/office/drawing/2014/main" id="{9CBE33C6-08B5-807F-F668-C7CC9C90C5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7830553"/>
              </p:ext>
            </p:extLst>
          </p:nvPr>
        </p:nvGraphicFramePr>
        <p:xfrm>
          <a:off x="4259180" y="3242092"/>
          <a:ext cx="3673641" cy="19575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736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957576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ru-RU" sz="1600" b="1" kern="1200" dirty="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Оперативный доступ к исходным и производным данным .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ru-RU" sz="1600" b="1" kern="1200" dirty="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Взаимный обмен информацией потребителями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91919">
                        <a:alpha val="9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32" name="Таблица 131">
            <a:extLst>
              <a:ext uri="{FF2B5EF4-FFF2-40B4-BE49-F238E27FC236}">
                <a16:creationId xmlns:a16="http://schemas.microsoft.com/office/drawing/2014/main" id="{69FB83F6-B32B-2648-623F-31989C41DC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2055350"/>
              </p:ext>
            </p:extLst>
          </p:nvPr>
        </p:nvGraphicFramePr>
        <p:xfrm>
          <a:off x="4259180" y="5574328"/>
          <a:ext cx="3673641" cy="10297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736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029738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ru-RU" sz="1600" b="1" kern="1200" dirty="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ЦИФРОВОЙ ДВОЙНИК ТЕРРИТОРИИ В РЕАЛЬНОМ ВРЕМЕНИ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91919">
                        <a:alpha val="9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39" name="Таблица 138">
            <a:extLst>
              <a:ext uri="{FF2B5EF4-FFF2-40B4-BE49-F238E27FC236}">
                <a16:creationId xmlns:a16="http://schemas.microsoft.com/office/drawing/2014/main" id="{33E30151-7F9C-EAA6-5281-023141B28B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9942310"/>
              </p:ext>
            </p:extLst>
          </p:nvPr>
        </p:nvGraphicFramePr>
        <p:xfrm>
          <a:off x="330911" y="3820403"/>
          <a:ext cx="3442400" cy="21579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42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157926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ru-RU" sz="1600" b="1" kern="1200" dirty="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ПОТРЕБИТЕЛИ :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ru-RU" sz="1600" b="1" kern="1200" dirty="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. Органы власти .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ru-RU" sz="1600" b="1" kern="1200" dirty="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.Проектировщики , изыскатели кадастровые инженеры ,строители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91919">
                        <a:alpha val="9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48" name="Таблица 147">
            <a:extLst>
              <a:ext uri="{FF2B5EF4-FFF2-40B4-BE49-F238E27FC236}">
                <a16:creationId xmlns:a16="http://schemas.microsoft.com/office/drawing/2014/main" id="{23B60148-41D0-987D-66F7-B54E2D5C46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8191644"/>
              </p:ext>
            </p:extLst>
          </p:nvPr>
        </p:nvGraphicFramePr>
        <p:xfrm>
          <a:off x="8418690" y="3820403"/>
          <a:ext cx="3442400" cy="21579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42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157926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ru-RU" sz="1600" b="1" kern="1200" dirty="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Урало-сибирская информационная компания .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ru-RU" sz="1600" b="1" kern="1200" dirty="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 Оперативная подготовка  данных потребителям по 3д </a:t>
                      </a:r>
                      <a:r>
                        <a:rPr lang="ru-RU" sz="1600" b="1" kern="1200" dirty="0" err="1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стереомодели</a:t>
                      </a:r>
                      <a:r>
                        <a:rPr lang="ru-RU" sz="1600" b="1" kern="1200" dirty="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 территории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91919">
                        <a:alpha val="9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73" name="Таблица 172">
            <a:extLst>
              <a:ext uri="{FF2B5EF4-FFF2-40B4-BE49-F238E27FC236}">
                <a16:creationId xmlns:a16="http://schemas.microsoft.com/office/drawing/2014/main" id="{CADAA70F-F610-362A-E245-F65BF18F2F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6428627"/>
              </p:ext>
            </p:extLst>
          </p:nvPr>
        </p:nvGraphicFramePr>
        <p:xfrm>
          <a:off x="4656000" y="2539047"/>
          <a:ext cx="2880000" cy="4094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09402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rgbClr val="191919"/>
                          </a:solidFill>
                          <a:latin typeface="Roboto" panose="02000000000000000000" pitchFamily="2" charset="0"/>
                        </a:rPr>
                        <a:t>ПО ИНСОТ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74" name="Таблица 173">
            <a:extLst>
              <a:ext uri="{FF2B5EF4-FFF2-40B4-BE49-F238E27FC236}">
                <a16:creationId xmlns:a16="http://schemas.microsoft.com/office/drawing/2014/main" id="{7190A93F-0D04-90B7-B531-39D4E8511A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8052537"/>
              </p:ext>
            </p:extLst>
          </p:nvPr>
        </p:nvGraphicFramePr>
        <p:xfrm>
          <a:off x="4655677" y="4930398"/>
          <a:ext cx="2880647" cy="4094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06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09402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rgbClr val="191919"/>
                          </a:solidFill>
                          <a:latin typeface="Roboto" panose="02000000000000000000" pitchFamily="2" charset="0"/>
                        </a:rPr>
                        <a:t>ИС ГЕОРЕСУРС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75" name="Рисунок 174">
            <a:extLst>
              <a:ext uri="{FF2B5EF4-FFF2-40B4-BE49-F238E27FC236}">
                <a16:creationId xmlns:a16="http://schemas.microsoft.com/office/drawing/2014/main" id="{6423E7B2-16AC-0B1B-8C78-2056D1D7719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2904" y="2587833"/>
            <a:ext cx="357137" cy="325367"/>
          </a:xfrm>
          <a:prstGeom prst="rect">
            <a:avLst/>
          </a:prstGeom>
          <a:noFill/>
        </p:spPr>
      </p:pic>
      <p:pic>
        <p:nvPicPr>
          <p:cNvPr id="177" name="Рисунок 176" descr="Синхронизация облака">
            <a:extLst>
              <a:ext uri="{FF2B5EF4-FFF2-40B4-BE49-F238E27FC236}">
                <a16:creationId xmlns:a16="http://schemas.microsoft.com/office/drawing/2014/main" id="{17CD51EE-DDFB-625A-4B78-0928AF1F343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708400" y="4868907"/>
            <a:ext cx="532384" cy="53238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505" y="2690734"/>
            <a:ext cx="1566675" cy="612649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4AF75EDB-8A98-4E88-B548-F4D9FB185FF8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79" t="13933" r="31739" b="77655"/>
          <a:stretch/>
        </p:blipFill>
        <p:spPr>
          <a:xfrm>
            <a:off x="9685537" y="479393"/>
            <a:ext cx="1535837" cy="355107"/>
          </a:xfrm>
          <a:prstGeom prst="rect">
            <a:avLst/>
          </a:prstGeom>
        </p:spPr>
      </p:pic>
      <p:sp>
        <p:nvSpPr>
          <p:cNvPr id="26" name="Нижний колонтитул 2">
            <a:extLst>
              <a:ext uri="{FF2B5EF4-FFF2-40B4-BE49-F238E27FC236}">
                <a16:creationId xmlns:a16="http://schemas.microsoft.com/office/drawing/2014/main" id="{1A8D5C1D-951F-4DB5-B932-B58D95F28C0C}"/>
              </a:ext>
            </a:extLst>
          </p:cNvPr>
          <p:cNvSpPr txBox="1">
            <a:spLocks/>
          </p:cNvSpPr>
          <p:nvPr/>
        </p:nvSpPr>
        <p:spPr>
          <a:xfrm>
            <a:off x="4038600" y="652362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>
                <a:solidFill>
                  <a:prstClr val="black">
                    <a:tint val="75000"/>
                  </a:prstClr>
                </a:solidFill>
                <a:latin typeface="Roboto"/>
              </a:rPr>
              <a:t>Казань   2024</a:t>
            </a:r>
          </a:p>
        </p:txBody>
      </p:sp>
    </p:spTree>
    <p:extLst>
      <p:ext uri="{BB962C8B-B14F-4D97-AF65-F5344CB8AC3E}">
        <p14:creationId xmlns:p14="http://schemas.microsoft.com/office/powerpoint/2010/main" val="18839374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166BCF50-38FC-4834-9831-9C4B5E6D930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194"/>
            <a:ext cx="12192000" cy="6858000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E4350-8F95-4C80-82B5-B9587397149B}" type="slidenum">
              <a:rPr lang="ru-RU" smtClean="0"/>
              <a:t>19</a:t>
            </a:fld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A5E9CDB-4DFD-4C6B-9803-B289D7359A46}"/>
              </a:ext>
            </a:extLst>
          </p:cNvPr>
          <p:cNvSpPr txBox="1"/>
          <p:nvPr/>
        </p:nvSpPr>
        <p:spPr>
          <a:xfrm>
            <a:off x="410105" y="1019940"/>
            <a:ext cx="10943695" cy="106413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ru-RU" b="1" dirty="0">
                <a:latin typeface="Roboto" panose="02000000000000000000" pitchFamily="2" charset="0"/>
              </a:rPr>
              <a:t>ЭКОНОМИЧЕСКОЕ СРАВНЕНИЕ СОЗДАНИЯ 3</a:t>
            </a:r>
            <a:r>
              <a:rPr lang="en-US" b="1" dirty="0">
                <a:latin typeface="Roboto" panose="02000000000000000000" pitchFamily="2" charset="0"/>
              </a:rPr>
              <a:t>D</a:t>
            </a:r>
            <a:r>
              <a:rPr lang="ru-RU" b="1" dirty="0">
                <a:latin typeface="Roboto" panose="02000000000000000000" pitchFamily="2" charset="0"/>
              </a:rPr>
              <a:t> МОДЕЛЕЙ СТЕРЕОФОТОГРАММЕТРИЧЕСКИМ СПОСОБОМ </a:t>
            </a:r>
          </a:p>
          <a:p>
            <a:pPr>
              <a:lnSpc>
                <a:spcPct val="120000"/>
              </a:lnSpc>
            </a:pPr>
            <a:r>
              <a:rPr lang="ru-RU" b="1" dirty="0">
                <a:latin typeface="Roboto" panose="02000000000000000000" pitchFamily="2" charset="0"/>
              </a:rPr>
              <a:t>3</a:t>
            </a:r>
            <a:r>
              <a:rPr lang="en-US" b="1" dirty="0">
                <a:latin typeface="Roboto" panose="02000000000000000000" pitchFamily="2" charset="0"/>
              </a:rPr>
              <a:t>D</a:t>
            </a:r>
            <a:r>
              <a:rPr lang="ru-RU" b="1" dirty="0">
                <a:latin typeface="Roboto" panose="02000000000000000000" pitchFamily="2" charset="0"/>
              </a:rPr>
              <a:t> ВЕКТОРНЫЕ МОДЕЛИ УРОВНЯ </a:t>
            </a:r>
            <a:r>
              <a:rPr lang="en-US" b="1" dirty="0">
                <a:latin typeface="Roboto" panose="02000000000000000000" pitchFamily="2" charset="0"/>
              </a:rPr>
              <a:t>LOD 2,</a:t>
            </a:r>
            <a:r>
              <a:rPr lang="ru-RU" b="1" dirty="0">
                <a:latin typeface="Roboto" panose="02000000000000000000" pitchFamily="2" charset="0"/>
              </a:rPr>
              <a:t> </a:t>
            </a:r>
            <a:r>
              <a:rPr lang="en-US" b="1" dirty="0">
                <a:latin typeface="Roboto" panose="02000000000000000000" pitchFamily="2" charset="0"/>
              </a:rPr>
              <a:t>LOD</a:t>
            </a:r>
            <a:r>
              <a:rPr lang="ru-RU" b="1" dirty="0">
                <a:latin typeface="Roboto" panose="02000000000000000000" pitchFamily="2" charset="0"/>
              </a:rPr>
              <a:t> 3</a:t>
            </a:r>
          </a:p>
        </p:txBody>
      </p:sp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id="{B3F2DC71-B79F-479A-B79A-30A170A8A8E7}"/>
              </a:ext>
            </a:extLst>
          </p:cNvPr>
          <p:cNvGraphicFramePr>
            <a:graphicFrameLocks noGrp="1"/>
          </p:cNvGraphicFramePr>
          <p:nvPr/>
        </p:nvGraphicFramePr>
        <p:xfrm>
          <a:off x="443694" y="2431507"/>
          <a:ext cx="10620001" cy="30453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8398">
                  <a:extLst>
                    <a:ext uri="{9D8B030D-6E8A-4147-A177-3AD203B41FA5}">
                      <a16:colId xmlns:a16="http://schemas.microsoft.com/office/drawing/2014/main" val="3713349875"/>
                    </a:ext>
                  </a:extLst>
                </a:gridCol>
                <a:gridCol w="1885801">
                  <a:extLst>
                    <a:ext uri="{9D8B030D-6E8A-4147-A177-3AD203B41FA5}">
                      <a16:colId xmlns:a16="http://schemas.microsoft.com/office/drawing/2014/main" val="3507924932"/>
                    </a:ext>
                  </a:extLst>
                </a:gridCol>
                <a:gridCol w="1855386">
                  <a:extLst>
                    <a:ext uri="{9D8B030D-6E8A-4147-A177-3AD203B41FA5}">
                      <a16:colId xmlns:a16="http://schemas.microsoft.com/office/drawing/2014/main" val="1076914915"/>
                    </a:ext>
                  </a:extLst>
                </a:gridCol>
                <a:gridCol w="1895899">
                  <a:extLst>
                    <a:ext uri="{9D8B030D-6E8A-4147-A177-3AD203B41FA5}">
                      <a16:colId xmlns:a16="http://schemas.microsoft.com/office/drawing/2014/main" val="3615075972"/>
                    </a:ext>
                  </a:extLst>
                </a:gridCol>
                <a:gridCol w="1444517">
                  <a:extLst>
                    <a:ext uri="{9D8B030D-6E8A-4147-A177-3AD203B41FA5}">
                      <a16:colId xmlns:a16="http://schemas.microsoft.com/office/drawing/2014/main" val="179095084"/>
                    </a:ext>
                  </a:extLst>
                </a:gridCol>
                <a:gridCol w="1770000">
                  <a:extLst>
                    <a:ext uri="{9D8B030D-6E8A-4147-A177-3AD203B41FA5}">
                      <a16:colId xmlns:a16="http://schemas.microsoft.com/office/drawing/2014/main" val="3254660824"/>
                    </a:ext>
                  </a:extLst>
                </a:gridCol>
              </a:tblGrid>
              <a:tr h="762617">
                <a:tc rowSpan="3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1" kern="1200" dirty="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Город </a:t>
                      </a:r>
                    </a:p>
                  </a:txBody>
                  <a:tcPr anchor="ctr">
                    <a:solidFill>
                      <a:srgbClr val="383838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1" kern="1200" dirty="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Площадь, </a:t>
                      </a:r>
                      <a:br>
                        <a:rPr lang="ru-RU" sz="1200" b="1" kern="1200" dirty="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+mn-ea"/>
                          <a:cs typeface="+mn-cs"/>
                        </a:rPr>
                      </a:br>
                      <a:r>
                        <a:rPr lang="ru-RU" sz="1200" b="1" kern="1200" dirty="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га</a:t>
                      </a:r>
                    </a:p>
                  </a:txBody>
                  <a:tcPr anchor="ctr">
                    <a:solidFill>
                      <a:srgbClr val="383838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Стоимость,</a:t>
                      </a:r>
                      <a:br>
                        <a:rPr lang="ru-RU" sz="1200" b="1" kern="1200" dirty="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+mn-ea"/>
                          <a:cs typeface="+mn-cs"/>
                        </a:rPr>
                      </a:br>
                      <a:r>
                        <a:rPr lang="ru-RU" sz="1200" b="1" kern="1200" dirty="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1" kern="1200" dirty="0" err="1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тыс.руб</a:t>
                      </a:r>
                      <a:endParaRPr lang="ru-RU" sz="1200" b="1" kern="1200" dirty="0">
                        <a:solidFill>
                          <a:schemeClr val="bg1"/>
                        </a:solidFill>
                        <a:latin typeface="Roboto" panose="02000000000000000000" pitchFamily="2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383838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kern="1200" dirty="0">
                        <a:solidFill>
                          <a:schemeClr val="bg1"/>
                        </a:solidFill>
                        <a:latin typeface="Circe Bold" panose="020B0602020203020203" pitchFamily="34" charset="-52"/>
                        <a:ea typeface="+mn-ea"/>
                        <a:cs typeface="+mn-cs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1" kern="1200" dirty="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Трудозатраты,</a:t>
                      </a:r>
                      <a:br>
                        <a:rPr lang="ru-RU" sz="1200" b="1" kern="1200" dirty="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+mn-ea"/>
                          <a:cs typeface="+mn-cs"/>
                        </a:rPr>
                      </a:br>
                      <a:r>
                        <a:rPr lang="ru-RU" sz="1200" b="1" kern="1200" dirty="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чел-дней</a:t>
                      </a:r>
                    </a:p>
                  </a:txBody>
                  <a:tcPr anchor="ctr">
                    <a:solidFill>
                      <a:srgbClr val="383838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kern="1200" dirty="0">
                        <a:solidFill>
                          <a:schemeClr val="bg1"/>
                        </a:solidFill>
                        <a:latin typeface="Circe Bold" panose="020B0602020203020203" pitchFamily="34" charset="-52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5196537"/>
                  </a:ext>
                </a:extLst>
              </a:tr>
              <a:tr h="261986">
                <a:tc vMerge="1">
                  <a:txBody>
                    <a:bodyPr/>
                    <a:lstStyle/>
                    <a:p>
                      <a:endParaRPr lang="ru-RU" sz="1400" b="1" kern="1200" dirty="0">
                        <a:solidFill>
                          <a:schemeClr val="bg1"/>
                        </a:solidFill>
                        <a:latin typeface="Circe Bold" panose="020B0602020203020203" pitchFamily="34" charset="-52"/>
                        <a:ea typeface="+mn-ea"/>
                        <a:cs typeface="+mn-cs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400" b="1" kern="1200" dirty="0">
                        <a:solidFill>
                          <a:schemeClr val="bg1"/>
                        </a:solidFill>
                        <a:latin typeface="Circe Bold" panose="020B0602020203020203" pitchFamily="34" charset="-52"/>
                        <a:ea typeface="+mn-ea"/>
                        <a:cs typeface="+mn-cs"/>
                      </a:endParaRP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3</a:t>
                      </a:r>
                      <a:r>
                        <a:rPr lang="en-US" sz="1200" b="1" kern="1200" dirty="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D</a:t>
                      </a:r>
                      <a:r>
                        <a:rPr lang="ru-RU" sz="1200" b="1" kern="1200" dirty="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 модель</a:t>
                      </a:r>
                    </a:p>
                  </a:txBody>
                  <a:tcPr anchor="ctr">
                    <a:solidFill>
                      <a:srgbClr val="38383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400" b="1" kern="1200" dirty="0">
                        <a:solidFill>
                          <a:schemeClr val="bg1"/>
                        </a:solidFill>
                        <a:latin typeface="Circe Bold" panose="020B0602020203020203" pitchFamily="34" charset="-52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400" b="1" kern="1200" dirty="0">
                        <a:solidFill>
                          <a:schemeClr val="bg1"/>
                        </a:solidFill>
                        <a:latin typeface="Circe Bold" panose="020B0602020203020203" pitchFamily="34" charset="-52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2203877"/>
                  </a:ext>
                </a:extLst>
              </a:tr>
              <a:tr h="261986">
                <a:tc vMerge="1">
                  <a:txBody>
                    <a:bodyPr/>
                    <a:lstStyle/>
                    <a:p>
                      <a:endParaRPr lang="ru-RU" sz="1400" b="1" kern="1200" dirty="0">
                        <a:solidFill>
                          <a:schemeClr val="bg1"/>
                        </a:solidFill>
                        <a:latin typeface="Circe Bold" panose="020B0602020203020203" pitchFamily="34" charset="-52"/>
                        <a:ea typeface="+mn-ea"/>
                        <a:cs typeface="+mn-cs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400" b="1" kern="1200" dirty="0">
                        <a:solidFill>
                          <a:schemeClr val="bg1"/>
                        </a:solidFill>
                        <a:latin typeface="Circe Bold" panose="020B0602020203020203" pitchFamily="34" charset="-52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стерео</a:t>
                      </a:r>
                    </a:p>
                  </a:txBody>
                  <a:tcPr anchor="ctr">
                    <a:solidFill>
                      <a:srgbClr val="38383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векторная</a:t>
                      </a:r>
                    </a:p>
                  </a:txBody>
                  <a:tcPr anchor="ctr">
                    <a:solidFill>
                      <a:srgbClr val="38383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стерео</a:t>
                      </a:r>
                    </a:p>
                  </a:txBody>
                  <a:tcPr anchor="ctr">
                    <a:solidFill>
                      <a:srgbClr val="38383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векторная</a:t>
                      </a:r>
                    </a:p>
                  </a:txBody>
                  <a:tcPr anchor="ctr">
                    <a:solidFill>
                      <a:srgbClr val="38383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8517156"/>
                  </a:ext>
                </a:extLst>
              </a:tr>
              <a:tr h="261986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1" kern="1200" dirty="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Казань</a:t>
                      </a:r>
                    </a:p>
                  </a:txBody>
                  <a:tcPr anchor="ctr">
                    <a:solidFill>
                      <a:srgbClr val="38383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1" kern="1200" dirty="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574 000</a:t>
                      </a:r>
                    </a:p>
                  </a:txBody>
                  <a:tcPr anchor="ctr">
                    <a:solidFill>
                      <a:srgbClr val="38383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1" kern="1200" dirty="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86</a:t>
                      </a:r>
                    </a:p>
                  </a:txBody>
                  <a:tcPr anchor="ctr">
                    <a:solidFill>
                      <a:srgbClr val="38383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1" kern="1200" dirty="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46400 </a:t>
                      </a:r>
                    </a:p>
                  </a:txBody>
                  <a:tcPr anchor="ctr">
                    <a:solidFill>
                      <a:srgbClr val="38383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1" kern="1200" dirty="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anchor="ctr">
                    <a:solidFill>
                      <a:srgbClr val="38383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1" kern="1200" dirty="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12264</a:t>
                      </a:r>
                    </a:p>
                  </a:txBody>
                  <a:tcPr anchor="ctr">
                    <a:solidFill>
                      <a:srgbClr val="38383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4682485"/>
                  </a:ext>
                </a:extLst>
              </a:tr>
              <a:tr h="261986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1" kern="1200" dirty="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Ижевск</a:t>
                      </a:r>
                    </a:p>
                  </a:txBody>
                  <a:tcPr anchor="ctr">
                    <a:solidFill>
                      <a:srgbClr val="38383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1" kern="1200" dirty="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215 000</a:t>
                      </a:r>
                    </a:p>
                  </a:txBody>
                  <a:tcPr anchor="ctr">
                    <a:solidFill>
                      <a:srgbClr val="38383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1" kern="1200" dirty="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43</a:t>
                      </a:r>
                    </a:p>
                  </a:txBody>
                  <a:tcPr anchor="ctr">
                    <a:solidFill>
                      <a:srgbClr val="38383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1" kern="1200" dirty="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23600</a:t>
                      </a:r>
                    </a:p>
                  </a:txBody>
                  <a:tcPr anchor="ctr">
                    <a:solidFill>
                      <a:srgbClr val="38383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1" kern="1200" dirty="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anchor="ctr">
                    <a:solidFill>
                      <a:srgbClr val="38383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1" kern="1200" dirty="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 4515</a:t>
                      </a:r>
                    </a:p>
                  </a:txBody>
                  <a:tcPr anchor="ctr">
                    <a:solidFill>
                      <a:srgbClr val="38383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5842369"/>
                  </a:ext>
                </a:extLst>
              </a:tr>
              <a:tr h="261986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1" kern="1200" dirty="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Екатеринбург</a:t>
                      </a:r>
                    </a:p>
                  </a:txBody>
                  <a:tcPr anchor="ctr">
                    <a:solidFill>
                      <a:srgbClr val="38383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1" kern="1200" dirty="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1040 000</a:t>
                      </a:r>
                    </a:p>
                  </a:txBody>
                  <a:tcPr anchor="ctr">
                    <a:solidFill>
                      <a:srgbClr val="38383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1" kern="1200" dirty="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172</a:t>
                      </a:r>
                    </a:p>
                  </a:txBody>
                  <a:tcPr anchor="ctr">
                    <a:solidFill>
                      <a:srgbClr val="38383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1" kern="1200" dirty="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78600</a:t>
                      </a:r>
                    </a:p>
                  </a:txBody>
                  <a:tcPr anchor="ctr">
                    <a:solidFill>
                      <a:srgbClr val="38383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1" kern="1200" dirty="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anchor="ctr">
                    <a:solidFill>
                      <a:srgbClr val="38383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1" kern="1200" dirty="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21840</a:t>
                      </a:r>
                    </a:p>
                  </a:txBody>
                  <a:tcPr anchor="ctr">
                    <a:solidFill>
                      <a:srgbClr val="38383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2192276"/>
                  </a:ext>
                </a:extLst>
              </a:tr>
              <a:tr h="261986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1" kern="1200" dirty="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Тюмень</a:t>
                      </a:r>
                    </a:p>
                  </a:txBody>
                  <a:tcPr anchor="ctr">
                    <a:solidFill>
                      <a:srgbClr val="38383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1" kern="1200" dirty="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684000</a:t>
                      </a:r>
                    </a:p>
                  </a:txBody>
                  <a:tcPr anchor="ctr">
                    <a:solidFill>
                      <a:srgbClr val="38383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1" kern="1200" dirty="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102</a:t>
                      </a:r>
                    </a:p>
                  </a:txBody>
                  <a:tcPr anchor="ctr">
                    <a:solidFill>
                      <a:srgbClr val="38383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1" kern="1200" dirty="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45360</a:t>
                      </a:r>
                    </a:p>
                  </a:txBody>
                  <a:tcPr anchor="ctr">
                    <a:solidFill>
                      <a:srgbClr val="38383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1" kern="1200" dirty="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anchor="ctr">
                    <a:solidFill>
                      <a:srgbClr val="38383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1" kern="1200" dirty="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14364</a:t>
                      </a:r>
                    </a:p>
                  </a:txBody>
                  <a:tcPr anchor="ctr">
                    <a:solidFill>
                      <a:srgbClr val="38383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7442426"/>
                  </a:ext>
                </a:extLst>
              </a:tr>
              <a:tr h="636808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1" kern="1200" dirty="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Челябинск</a:t>
                      </a:r>
                    </a:p>
                  </a:txBody>
                  <a:tcPr anchor="ctr">
                    <a:solidFill>
                      <a:srgbClr val="38383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1" kern="1200" dirty="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503000</a:t>
                      </a:r>
                    </a:p>
                  </a:txBody>
                  <a:tcPr anchor="ctr">
                    <a:solidFill>
                      <a:srgbClr val="38383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1" kern="1200" dirty="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72</a:t>
                      </a:r>
                    </a:p>
                  </a:txBody>
                  <a:tcPr anchor="ctr">
                    <a:solidFill>
                      <a:srgbClr val="38383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1" kern="1200" dirty="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37800</a:t>
                      </a:r>
                    </a:p>
                  </a:txBody>
                  <a:tcPr anchor="ctr">
                    <a:solidFill>
                      <a:srgbClr val="38383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1" kern="1200" dirty="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anchor="ctr">
                    <a:solidFill>
                      <a:srgbClr val="38383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1" kern="1200" dirty="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10583</a:t>
                      </a:r>
                    </a:p>
                  </a:txBody>
                  <a:tcPr anchor="ctr">
                    <a:solidFill>
                      <a:srgbClr val="38383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3956497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34114812-B026-4FE4-BC52-69612F022C4A}"/>
              </a:ext>
            </a:extLst>
          </p:cNvPr>
          <p:cNvSpPr txBox="1"/>
          <p:nvPr/>
        </p:nvSpPr>
        <p:spPr>
          <a:xfrm>
            <a:off x="10194433" y="2763096"/>
            <a:ext cx="8704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Roboto" panose="02000000000000000000" pitchFamily="2" charset="0"/>
              </a:rPr>
              <a:t>Таблица 2</a:t>
            </a:r>
          </a:p>
        </p:txBody>
      </p:sp>
      <p:sp>
        <p:nvSpPr>
          <p:cNvPr id="12" name="Нижний колонтитул 2">
            <a:extLst>
              <a:ext uri="{FF2B5EF4-FFF2-40B4-BE49-F238E27FC236}">
                <a16:creationId xmlns:a16="http://schemas.microsoft.com/office/drawing/2014/main" id="{CABA6162-751E-451E-B37D-AD46F93D0C4A}"/>
              </a:ext>
            </a:extLst>
          </p:cNvPr>
          <p:cNvSpPr txBox="1">
            <a:spLocks/>
          </p:cNvSpPr>
          <p:nvPr/>
        </p:nvSpPr>
        <p:spPr>
          <a:xfrm>
            <a:off x="4038600" y="652362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>
                <a:solidFill>
                  <a:prstClr val="black">
                    <a:tint val="75000"/>
                  </a:prstClr>
                </a:solidFill>
                <a:latin typeface="Roboto"/>
              </a:rPr>
              <a:t>Казань   2024</a:t>
            </a:r>
          </a:p>
        </p:txBody>
      </p:sp>
    </p:spTree>
    <p:extLst>
      <p:ext uri="{BB962C8B-B14F-4D97-AF65-F5344CB8AC3E}">
        <p14:creationId xmlns:p14="http://schemas.microsoft.com/office/powerpoint/2010/main" val="35085076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5">
            <a:extLst>
              <a:ext uri="{FF2B5EF4-FFF2-40B4-BE49-F238E27FC236}">
                <a16:creationId xmlns:a16="http://schemas.microsoft.com/office/drawing/2014/main" id="{5B84D2A2-CEFA-4664-AE6B-56482321CB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79"/>
            <a:ext cx="12192000" cy="685877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D26EBC-AA9E-D359-2A78-0A1102AD3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44588"/>
            <a:ext cx="7025640" cy="781051"/>
          </a:xfrm>
        </p:spPr>
        <p:txBody>
          <a:bodyPr/>
          <a:lstStyle/>
          <a:p>
            <a:r>
              <a:rPr lang="ru-RU" sz="2800" b="1" dirty="0">
                <a:solidFill>
                  <a:srgbClr val="000000"/>
                </a:solidFill>
                <a:effectLst/>
                <a:ea typeface="Roboto" panose="02000000000000000000" pitchFamily="2" charset="0"/>
              </a:rPr>
              <a:t>          </a:t>
            </a:r>
            <a:endParaRPr lang="ru-RU" sz="2800" b="1" dirty="0">
              <a:solidFill>
                <a:srgbClr val="FD6F00"/>
              </a:solidFill>
              <a:effectLst/>
              <a:ea typeface="Roboto" panose="02000000000000000000" pitchFamily="2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D454F9F-5844-2379-BE25-63521FB09A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5822084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  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A966E1B-1FAA-2224-AB0B-FAD5CA9DD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E4350-8F95-4C80-82B5-B9587397149B}" type="slidenum">
              <a:rPr lang="ru-RU" smtClean="0"/>
              <a:t>2</a:t>
            </a:fld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1A81EA0-3E8D-1031-8573-C59FBE416FF5}"/>
              </a:ext>
            </a:extLst>
          </p:cNvPr>
          <p:cNvSpPr txBox="1"/>
          <p:nvPr/>
        </p:nvSpPr>
        <p:spPr>
          <a:xfrm>
            <a:off x="323635" y="542471"/>
            <a:ext cx="9788436" cy="5371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     </a:t>
            </a:r>
            <a:endParaRPr lang="ru-RU" sz="1800" b="1" dirty="0">
              <a:solidFill>
                <a:srgbClr val="FF0000"/>
              </a:solidFill>
              <a:effectLst/>
              <a:highlight>
                <a:srgbClr val="FFFFFF"/>
              </a:highlight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                                 </a:t>
            </a:r>
            <a:r>
              <a:rPr lang="ru-RU" sz="2400" b="1" dirty="0">
                <a:solidFill>
                  <a:srgbClr val="FD6F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ТРЕБОВАНИЯ К</a:t>
            </a:r>
            <a:r>
              <a:rPr lang="ru-RU" sz="2400" b="1" dirty="0">
                <a:solidFill>
                  <a:srgbClr val="FD6F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2400" b="1" dirty="0">
                <a:solidFill>
                  <a:srgbClr val="FD6F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ЦИФРОВОМУ ДВОЙНИКУ</a:t>
            </a:r>
            <a:r>
              <a:rPr lang="ru-RU" sz="2400" b="1" dirty="0">
                <a:solidFill>
                  <a:srgbClr val="FD6F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:</a:t>
            </a:r>
            <a:br>
              <a:rPr lang="ru-RU" sz="2400" b="1" dirty="0">
                <a:solidFill>
                  <a:srgbClr val="FD6F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ru-RU" sz="2400" b="1" dirty="0">
                <a:solidFill>
                  <a:srgbClr val="FD6F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1600" b="1" dirty="0">
                <a:solidFill>
                  <a:srgbClr val="FD6F00"/>
                </a:solidFill>
                <a:latin typeface="Roboto" panose="02000000000000000000" pitchFamily="2" charset="0"/>
              </a:rPr>
              <a:t>(виртуальная копия прошлого, текущего и будущего состояний своего физического аналога)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b="1" dirty="0">
              <a:latin typeface="Roboto" panose="02000000000000000000" pitchFamily="2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b="1" dirty="0">
                <a:latin typeface="Roboto" panose="02000000000000000000" pitchFamily="2" charset="0"/>
              </a:rPr>
              <a:t>- </a:t>
            </a:r>
            <a:r>
              <a:rPr lang="ru-RU" sz="2000" b="1" dirty="0">
                <a:latin typeface="Roboto" panose="02000000000000000000" pitchFamily="2" charset="0"/>
              </a:rPr>
              <a:t>ЕДИНОЕ ВИРТУАЛЬНОЕ ГЕОПРОСТРАНСТВЕННОЕ ПРЕДСТАВЛЕНИЕ   В РЕАЛЬНОМ ВРЕМЕНИ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2000" b="1" dirty="0">
              <a:latin typeface="Roboto" panose="02000000000000000000" pitchFamily="2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latin typeface="Roboto" panose="02000000000000000000" pitchFamily="2" charset="0"/>
              </a:rPr>
              <a:t>-  ДОЛЖЕН СОДЕРЖАТЬ ФУНКЦИЮ САМООЦЕНКИ, ОСНОВАННУЮ НА ПОСТОЯННЫХ ОБНОВЛЕНИЯХ, ЧТОБЫ ИМЕТЬ ВОЗМОЖНОСТЬ ПРИНИМАТЬ ОПТИМАЛЬНЫЕ РЕШЕНИЯ ПО ПРОЕКТИРОВАНИЮ, ПЛАНИРОВАНИЮ И ВМЕШАТЕЛЬСТВУ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endParaRPr lang="ru-RU" sz="2000" b="1" dirty="0">
              <a:latin typeface="Roboto" panose="02000000000000000000" pitchFamily="2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latin typeface="Roboto" panose="02000000000000000000" pitchFamily="2" charset="0"/>
              </a:rPr>
              <a:t>- ОБЕСПЕЧИВАТЬ МЕХАНИЗМ ВЗАИМОДЕЙСТВИЯ ТЕКУЩИХ  И ПРОЕКТНЫХ ДАННЫХ  ДЛЯ ОЦЕНКИ СЦЕНАРИЕВ «ЧТО, ЕСЛИ»</a:t>
            </a:r>
            <a:endParaRPr lang="ru-RU" sz="2800" b="1" dirty="0">
              <a:solidFill>
                <a:srgbClr val="FD6F0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B95009F4-EF64-4D57-BFBD-5351299694FB}"/>
              </a:ext>
            </a:extLst>
          </p:cNvPr>
          <p:cNvSpPr/>
          <p:nvPr/>
        </p:nvSpPr>
        <p:spPr>
          <a:xfrm>
            <a:off x="323635" y="1662283"/>
            <a:ext cx="10396917" cy="4331359"/>
          </a:xfrm>
          <a:prstGeom prst="rect">
            <a:avLst/>
          </a:prstGeom>
          <a:solidFill>
            <a:schemeClr val="bg2">
              <a:lumMod val="50000"/>
              <a:alpha val="21000"/>
            </a:schemeClr>
          </a:solidFill>
          <a:ln>
            <a:noFill/>
          </a:ln>
          <a:effectLst>
            <a:outerShdw blurRad="50800" dist="50800" sx="1000" sy="1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AE151A9-3A2B-4922-B463-E729C0D5B7C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79" t="13933" r="31739" b="77655"/>
          <a:stretch/>
        </p:blipFill>
        <p:spPr>
          <a:xfrm>
            <a:off x="9685537" y="479393"/>
            <a:ext cx="1535837" cy="355107"/>
          </a:xfrm>
          <a:prstGeom prst="rect">
            <a:avLst/>
          </a:prstGeom>
        </p:spPr>
      </p:pic>
      <p:sp>
        <p:nvSpPr>
          <p:cNvPr id="11" name="Нижний колонтитул 2">
            <a:extLst>
              <a:ext uri="{FF2B5EF4-FFF2-40B4-BE49-F238E27FC236}">
                <a16:creationId xmlns:a16="http://schemas.microsoft.com/office/drawing/2014/main" id="{93E69295-9F89-4846-92BE-673F76612C56}"/>
              </a:ext>
            </a:extLst>
          </p:cNvPr>
          <p:cNvSpPr txBox="1">
            <a:spLocks/>
          </p:cNvSpPr>
          <p:nvPr/>
        </p:nvSpPr>
        <p:spPr>
          <a:xfrm>
            <a:off x="3758046" y="6507847"/>
            <a:ext cx="4114800" cy="36512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Казань   2024</a:t>
            </a:r>
          </a:p>
        </p:txBody>
      </p:sp>
    </p:spTree>
    <p:extLst>
      <p:ext uri="{BB962C8B-B14F-4D97-AF65-F5344CB8AC3E}">
        <p14:creationId xmlns:p14="http://schemas.microsoft.com/office/powerpoint/2010/main" val="9200865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>
            <a:extLst>
              <a:ext uri="{FF2B5EF4-FFF2-40B4-BE49-F238E27FC236}">
                <a16:creationId xmlns:a16="http://schemas.microsoft.com/office/drawing/2014/main" id="{3530AFB8-84D2-48E0-BE45-28F5D98696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779"/>
          </a:xfrm>
          <a:prstGeom prst="rect">
            <a:avLst/>
          </a:prstGeom>
        </p:spPr>
      </p:pic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FB2FEE7D-D277-4E6E-B7D1-EB4AF67C01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2787" y="2107223"/>
            <a:ext cx="8130800" cy="728711"/>
          </a:xfrm>
        </p:spPr>
        <p:txBody>
          <a:bodyPr anchor="ctr">
            <a:noAutofit/>
          </a:bodyPr>
          <a:lstStyle/>
          <a:p>
            <a:pPr algn="l">
              <a:lnSpc>
                <a:spcPct val="100000"/>
              </a:lnSpc>
            </a:pPr>
            <a:r>
              <a:rPr lang="ru-RU" sz="4000" b="1" dirty="0"/>
              <a:t>БЛАГОДАРЮ ЗА ВНИМАНИЕ!</a:t>
            </a:r>
          </a:p>
        </p:txBody>
      </p:sp>
      <p:sp>
        <p:nvSpPr>
          <p:cNvPr id="10" name="Подзаголовок 2">
            <a:extLst>
              <a:ext uri="{FF2B5EF4-FFF2-40B4-BE49-F238E27FC236}">
                <a16:creationId xmlns:a16="http://schemas.microsoft.com/office/drawing/2014/main" id="{FF74EC49-4949-4B1D-A83A-1F408C54DA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6868" y="3066461"/>
            <a:ext cx="6649761" cy="725077"/>
          </a:xfrm>
        </p:spPr>
        <p:txBody>
          <a:bodyPr anchor="ctr">
            <a:noAutofit/>
          </a:bodyPr>
          <a:lstStyle/>
          <a:p>
            <a:pPr algn="l">
              <a:lnSpc>
                <a:spcPct val="100000"/>
              </a:lnSpc>
            </a:pPr>
            <a:r>
              <a:rPr lang="ru-RU" dirty="0">
                <a:solidFill>
                  <a:srgbClr val="FD6F00"/>
                </a:solidFill>
              </a:rPr>
              <a:t>Алябьев Александр Александрович,</a:t>
            </a:r>
            <a:br>
              <a:rPr lang="ru-RU" dirty="0">
                <a:solidFill>
                  <a:srgbClr val="FD6F00"/>
                </a:solidFill>
              </a:rPr>
            </a:br>
            <a:r>
              <a:rPr lang="ru-RU" dirty="0">
                <a:solidFill>
                  <a:srgbClr val="FD6F00"/>
                </a:solidFill>
              </a:rPr>
              <a:t>тел. 8-912-230-77-31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44014FCA-B832-4118-87FF-14755CCAC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E4350-8F95-4C80-82B5-B9587397149B}" type="slidenum">
              <a:rPr lang="ru-RU" smtClean="0"/>
              <a:t>20</a:t>
            </a:fld>
            <a:endParaRPr lang="ru-RU"/>
          </a:p>
        </p:txBody>
      </p:sp>
      <p:sp>
        <p:nvSpPr>
          <p:cNvPr id="7" name="Нижний колонтитул 2">
            <a:extLst>
              <a:ext uri="{FF2B5EF4-FFF2-40B4-BE49-F238E27FC236}">
                <a16:creationId xmlns:a16="http://schemas.microsoft.com/office/drawing/2014/main" id="{AF08A3BC-C751-4751-B5FE-42F84848ED6D}"/>
              </a:ext>
            </a:extLst>
          </p:cNvPr>
          <p:cNvSpPr txBox="1">
            <a:spLocks/>
          </p:cNvSpPr>
          <p:nvPr/>
        </p:nvSpPr>
        <p:spPr>
          <a:xfrm>
            <a:off x="4038600" y="652362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>
                <a:solidFill>
                  <a:prstClr val="black">
                    <a:tint val="75000"/>
                  </a:prstClr>
                </a:solidFill>
                <a:latin typeface="Roboto"/>
              </a:rPr>
              <a:t>Казань   2024</a:t>
            </a:r>
          </a:p>
        </p:txBody>
      </p:sp>
    </p:spTree>
    <p:extLst>
      <p:ext uri="{BB962C8B-B14F-4D97-AF65-F5344CB8AC3E}">
        <p14:creationId xmlns:p14="http://schemas.microsoft.com/office/powerpoint/2010/main" val="28670484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AB03502-8010-4C00-A0C1-3BD572307C6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BDC38EAB-D923-44E5-98D6-249908604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E4350-8F95-4C80-82B5-B9587397149B}" type="slidenum">
              <a:rPr lang="ru-RU" smtClean="0"/>
              <a:t>3</a:t>
            </a:fld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9267E79-60F6-4ABA-B34D-4808D2E39C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384" y="1621582"/>
            <a:ext cx="8733995" cy="5023338"/>
          </a:xfrm>
          <a:prstGeom prst="rect">
            <a:avLst/>
          </a:prstGeom>
          <a:solidFill>
            <a:srgbClr val="245487"/>
          </a:solidFill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BFF19BF-BE63-4D6C-9D82-D64A831CCC5C}"/>
              </a:ext>
            </a:extLst>
          </p:cNvPr>
          <p:cNvSpPr txBox="1"/>
          <p:nvPr/>
        </p:nvSpPr>
        <p:spPr>
          <a:xfrm>
            <a:off x="463829" y="299288"/>
            <a:ext cx="9346582" cy="1109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endParaRPr lang="ru-RU" sz="1400" b="1" dirty="0">
              <a:latin typeface="Circe ExtraBold" panose="020B0802020203020203" pitchFamily="34" charset="-52"/>
            </a:endParaRPr>
          </a:p>
          <a:p>
            <a:pPr>
              <a:lnSpc>
                <a:spcPct val="120000"/>
              </a:lnSpc>
            </a:pPr>
            <a:endParaRPr lang="ru-RU" sz="1400" b="1" dirty="0">
              <a:latin typeface="Circe ExtraBold" panose="020B0802020203020203" pitchFamily="34" charset="-52"/>
            </a:endParaRPr>
          </a:p>
          <a:p>
            <a:pPr>
              <a:lnSpc>
                <a:spcPct val="120000"/>
              </a:lnSpc>
            </a:pPr>
            <a:r>
              <a:rPr lang="ru-RU" sz="1400" b="1" dirty="0">
                <a:latin typeface="Circe ExtraBold" panose="020B0802020203020203" pitchFamily="34" charset="-52"/>
              </a:rPr>
              <a:t>СТРАТЕГИЯ  «АГРЕССИВНОЕ РАЗВИТИЕ ИНФРАСТРУКТУРЫ»</a:t>
            </a:r>
          </a:p>
          <a:p>
            <a:pPr>
              <a:lnSpc>
                <a:spcPct val="120000"/>
              </a:lnSpc>
            </a:pPr>
            <a:r>
              <a:rPr lang="ru-RU" sz="1400" b="1" dirty="0">
                <a:latin typeface="Circe Extra"/>
              </a:rPr>
              <a:t>ЗАМЕСТИТЕЛЬ ПРЕДСЕДАТЕЛЯ ПРАВИТЕЛЬСТВА РФ М.Ш. ХУСНУЛЛИН</a:t>
            </a:r>
            <a:endParaRPr lang="ru-RU" sz="1400" b="1" dirty="0">
              <a:latin typeface="Circe ExtraBold" panose="020B0802020203020203" pitchFamily="34" charset="-52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B6E2AD70-0768-45E0-9343-9B70C15CEDF0}"/>
              </a:ext>
            </a:extLst>
          </p:cNvPr>
          <p:cNvSpPr/>
          <p:nvPr/>
        </p:nvSpPr>
        <p:spPr>
          <a:xfrm>
            <a:off x="4167549" y="3811360"/>
            <a:ext cx="1944216" cy="381885"/>
          </a:xfrm>
          <a:prstGeom prst="rect">
            <a:avLst/>
          </a:prstGeom>
          <a:solidFill>
            <a:srgbClr val="245588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>
                <a:solidFill>
                  <a:srgbClr val="FF7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ИСПОЛЬЗУЕМ БПЛА И 3</a:t>
            </a:r>
            <a:r>
              <a:rPr lang="en-US" sz="1200" b="1" dirty="0">
                <a:solidFill>
                  <a:srgbClr val="FF7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 </a:t>
            </a:r>
            <a:r>
              <a:rPr lang="ru-RU" sz="1200" b="1" dirty="0">
                <a:solidFill>
                  <a:srgbClr val="FF7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МОДЕЛИРОВАНИЕ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312DB0AC-3519-45E3-A03D-70588FAC31BA}"/>
              </a:ext>
            </a:extLst>
          </p:cNvPr>
          <p:cNvSpPr/>
          <p:nvPr/>
        </p:nvSpPr>
        <p:spPr>
          <a:xfrm>
            <a:off x="6327789" y="5098657"/>
            <a:ext cx="1944216" cy="381885"/>
          </a:xfrm>
          <a:prstGeom prst="rect">
            <a:avLst/>
          </a:prstGeom>
          <a:solidFill>
            <a:srgbClr val="00569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>
                <a:solidFill>
                  <a:srgbClr val="FF7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СОЗДАН ЦИФРОВОЙ ДВОЙНИК СТРАНЫ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57159F11-DC42-4659-8B01-0F8DE5D4944A}"/>
              </a:ext>
            </a:extLst>
          </p:cNvPr>
          <p:cNvSpPr/>
          <p:nvPr/>
        </p:nvSpPr>
        <p:spPr>
          <a:xfrm>
            <a:off x="6327789" y="5687326"/>
            <a:ext cx="2343036" cy="720080"/>
          </a:xfrm>
          <a:prstGeom prst="rect">
            <a:avLst/>
          </a:prstGeom>
          <a:solidFill>
            <a:srgbClr val="00569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>
                <a:solidFill>
                  <a:srgbClr val="FF7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ПРОСТРАНСТВЕННЫЕ ДАННЫЕ АКТУАЛЬНЫ </a:t>
            </a:r>
            <a:br>
              <a:rPr lang="ru-RU" sz="1200" b="1" dirty="0">
                <a:solidFill>
                  <a:srgbClr val="FF7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b="1" dirty="0">
                <a:solidFill>
                  <a:srgbClr val="FF7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 РЕЖИМЕ </a:t>
            </a:r>
            <a:br>
              <a:rPr lang="ru-RU" sz="1200" b="1" dirty="0">
                <a:solidFill>
                  <a:srgbClr val="FF7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b="1" dirty="0">
                <a:solidFill>
                  <a:srgbClr val="FF7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РЕАЛЬНОГО ВРЕМЕНИ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A5DA7489-DDE1-45CE-A037-BE3C09285D7C}"/>
              </a:ext>
            </a:extLst>
          </p:cNvPr>
          <p:cNvSpPr/>
          <p:nvPr/>
        </p:nvSpPr>
        <p:spPr>
          <a:xfrm>
            <a:off x="11280576" y="6356351"/>
            <a:ext cx="360040" cy="338257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A71B74AD-35B1-471E-D934-E5F7F771892A}"/>
              </a:ext>
            </a:extLst>
          </p:cNvPr>
          <p:cNvSpPr/>
          <p:nvPr/>
        </p:nvSpPr>
        <p:spPr>
          <a:xfrm>
            <a:off x="463829" y="264881"/>
            <a:ext cx="5569889" cy="535531"/>
          </a:xfrm>
          <a:prstGeom prst="rect">
            <a:avLst/>
          </a:prstGeom>
          <a:solidFill>
            <a:srgbClr val="EEEEEE"/>
          </a:solidFill>
        </p:spPr>
        <p:txBody>
          <a:bodyPr wrap="square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ru-RU" sz="2400" b="1" dirty="0">
                <a:solidFill>
                  <a:srgbClr val="FD6F00"/>
                </a:solidFill>
                <a:latin typeface="Circe ExtraBold" panose="020B0802020203020203" pitchFamily="34" charset="-52"/>
              </a:rPr>
              <a:t> ПРЕДПОСЫЛКИ ДЛЯ РАЗРАБОТКИ</a:t>
            </a:r>
          </a:p>
        </p:txBody>
      </p:sp>
    </p:spTree>
    <p:extLst>
      <p:ext uri="{BB962C8B-B14F-4D97-AF65-F5344CB8AC3E}">
        <p14:creationId xmlns:p14="http://schemas.microsoft.com/office/powerpoint/2010/main" val="42387791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9E477153-F116-4559-9DC8-58763B7312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" y="0"/>
            <a:ext cx="12190615" cy="6858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823CA21-D2EB-EA36-9093-46F5A2E725F6}"/>
              </a:ext>
            </a:extLst>
          </p:cNvPr>
          <p:cNvSpPr txBox="1"/>
          <p:nvPr/>
        </p:nvSpPr>
        <p:spPr>
          <a:xfrm>
            <a:off x="594911" y="1855939"/>
            <a:ext cx="109947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  <a:ea typeface="+mn-ea"/>
                <a:cs typeface="Roboto" panose="02000000000000000000" pitchFamily="2" charset="0"/>
              </a:rPr>
              <a:t>ЕДИНООБРАЗНАЯ РЕАЛИСТИЧНАЯ, ВЫСОКОТОЧНАЯ, ИЗМЕРЯЕМАЯ</a:t>
            </a:r>
            <a:b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  <a:ea typeface="+mn-ea"/>
                <a:cs typeface="Roboto" panose="02000000000000000000" pitchFamily="2" charset="0"/>
              </a:rPr>
            </a:br>
            <a:r>
              <a:rPr kumimoji="0" lang="ru-RU" sz="2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  <a:ea typeface="+mn-ea"/>
                <a:cs typeface="Roboto" panose="02000000000000000000" pitchFamily="2" charset="0"/>
              </a:rPr>
              <a:t>3</a:t>
            </a: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  <a:ea typeface="+mn-ea"/>
                <a:cs typeface="Roboto" panose="02000000000000000000" pitchFamily="2" charset="0"/>
              </a:rPr>
              <a:t>D</a:t>
            </a:r>
            <a:r>
              <a:rPr kumimoji="0" lang="ru-RU" sz="2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  <a:ea typeface="+mn-ea"/>
                <a:cs typeface="Roboto" panose="02000000000000000000" pitchFamily="2" charset="0"/>
              </a:rPr>
              <a:t>  МОДЕЛЬ ТЕРРИТОРИИ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  <a:ea typeface="+mn-ea"/>
                <a:cs typeface="Roboto" panose="02000000000000000000" pitchFamily="2" charset="0"/>
              </a:rPr>
              <a:t>– БЕЗ ПОТЕРЬ, ИЗЪЯТИЙ И ОБОБЩЕНИЙ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75689BE7-8C6E-A095-C789-930F87F299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970" y="2825354"/>
            <a:ext cx="10894605" cy="3417174"/>
          </a:xfrm>
          <a:prstGeom prst="rect">
            <a:avLst/>
          </a:prstGeom>
        </p:spPr>
      </p:pic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7ABDD3B-DE2F-4A25-847E-47AB81CE0C77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3968935" y="6381571"/>
            <a:ext cx="4114800" cy="365129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Казань   2024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48EE920-D42F-4868-B36A-9E08845C973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10603" y="6356351"/>
            <a:ext cx="2743200" cy="365129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7CCE17-5F4F-41D2-AC81-335F65538E9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F401A88E-859D-4269-BFEA-61CAFDA5DC4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79" t="13933" r="31739" b="77655"/>
          <a:stretch/>
        </p:blipFill>
        <p:spPr>
          <a:xfrm>
            <a:off x="9685537" y="479393"/>
            <a:ext cx="1535837" cy="35510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35F4E48-9265-3565-DC03-9052688EB199}"/>
              </a:ext>
            </a:extLst>
          </p:cNvPr>
          <p:cNvSpPr txBox="1"/>
          <p:nvPr/>
        </p:nvSpPr>
        <p:spPr>
          <a:xfrm>
            <a:off x="594911" y="579104"/>
            <a:ext cx="121906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FD6F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ЧТО НЕОБХОДИМО СОГЛАСНО </a:t>
            </a:r>
            <a:b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FD6F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</a:b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FD6F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ЗАКОНОДАТЕЛЬСТВА РФ</a:t>
            </a:r>
          </a:p>
        </p:txBody>
      </p:sp>
    </p:spTree>
    <p:extLst>
      <p:ext uri="{BB962C8B-B14F-4D97-AF65-F5344CB8AC3E}">
        <p14:creationId xmlns:p14="http://schemas.microsoft.com/office/powerpoint/2010/main" val="5536013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6F69239E-059F-4063-A992-27310C92D7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" y="0"/>
            <a:ext cx="12190615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35F4E48-9265-3565-DC03-9052688EB199}"/>
              </a:ext>
            </a:extLst>
          </p:cNvPr>
          <p:cNvSpPr txBox="1"/>
          <p:nvPr/>
        </p:nvSpPr>
        <p:spPr>
          <a:xfrm>
            <a:off x="341403" y="457690"/>
            <a:ext cx="115857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FD6F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ТЕХНОЛОГИЧЕСКАЯ СХЕМА СОЗДАНИЯ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FD6F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ЦИФРОВОГО БЛИЗНЕЦА ГОРОДА </a:t>
            </a:r>
            <a:b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FD6F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</a:b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FD6F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ГОСТ Р 58854-2020 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AF8513F3-FBD6-F38A-8830-A6133BC96581}"/>
              </a:ext>
            </a:extLst>
          </p:cNvPr>
          <p:cNvSpPr/>
          <p:nvPr/>
        </p:nvSpPr>
        <p:spPr>
          <a:xfrm>
            <a:off x="1198320" y="2098387"/>
            <a:ext cx="4935951" cy="936604"/>
          </a:xfrm>
          <a:prstGeom prst="rect">
            <a:avLst/>
          </a:prstGeom>
          <a:solidFill>
            <a:srgbClr val="191919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sx="1000" sy="1000" algn="ctr" rotWithShape="0">
                  <a:srgbClr val="000000"/>
                </a:outerShdw>
              </a:effectLst>
              <a:uLnTx/>
              <a:uFillTx/>
              <a:latin typeface="Roboto"/>
              <a:ea typeface="+mn-ea"/>
              <a:cs typeface="+mn-cs"/>
            </a:endParaRP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46795090-293B-C8B6-005F-B097A3E88E46}"/>
              </a:ext>
            </a:extLst>
          </p:cNvPr>
          <p:cNvGraphicFramePr>
            <a:graphicFrameLocks noGrp="1"/>
          </p:cNvGraphicFramePr>
          <p:nvPr/>
        </p:nvGraphicFramePr>
        <p:xfrm>
          <a:off x="1678466" y="2814521"/>
          <a:ext cx="3858694" cy="655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586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1601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191919"/>
                          </a:solidFill>
                          <a:latin typeface="+mn-lt"/>
                        </a:rPr>
                        <a:t>ЦИФРОВАЯ</a:t>
                      </a:r>
                      <a:r>
                        <a:rPr lang="ru-RU" sz="1400" baseline="0" dirty="0">
                          <a:solidFill>
                            <a:srgbClr val="191919"/>
                          </a:solidFill>
                          <a:latin typeface="+mn-lt"/>
                        </a:rPr>
                        <a:t> </a:t>
                      </a:r>
                    </a:p>
                    <a:p>
                      <a:pPr algn="ctr"/>
                      <a:r>
                        <a:rPr lang="ru-RU" sz="1400" baseline="0" dirty="0">
                          <a:solidFill>
                            <a:srgbClr val="191919"/>
                          </a:solidFill>
                          <a:latin typeface="+mn-lt"/>
                        </a:rPr>
                        <a:t>АЭРОФОТОСЪЕМКА</a:t>
                      </a:r>
                    </a:p>
                    <a:p>
                      <a:pPr algn="ctr"/>
                      <a:r>
                        <a:rPr lang="ru-RU" sz="900" baseline="0" dirty="0">
                          <a:solidFill>
                            <a:srgbClr val="191919"/>
                          </a:solidFill>
                          <a:latin typeface="+mn-lt"/>
                        </a:rPr>
                        <a:t>ФОТОГРАММЕТРИЧЕСКАЯ ОБРАБОТКА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id="{0D5831DD-BBF0-F23B-FAE4-C68F97FA1F58}"/>
              </a:ext>
            </a:extLst>
          </p:cNvPr>
          <p:cNvGraphicFramePr>
            <a:graphicFrameLocks noGrp="1"/>
          </p:cNvGraphicFramePr>
          <p:nvPr/>
        </p:nvGraphicFramePr>
        <p:xfrm>
          <a:off x="7653245" y="2219326"/>
          <a:ext cx="4267527" cy="9375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675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37588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bg1"/>
                          </a:solidFill>
                          <a:latin typeface="+mn-lt"/>
                        </a:rPr>
                        <a:t>ОДИНОЧНАЯ СТЕРЕОМОДЕЛЬ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91919">
                        <a:alpha val="9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" name="Таблица 9">
            <a:extLst>
              <a:ext uri="{FF2B5EF4-FFF2-40B4-BE49-F238E27FC236}">
                <a16:creationId xmlns:a16="http://schemas.microsoft.com/office/drawing/2014/main" id="{F89B1EAE-51E8-F028-E98C-19FDC2887E63}"/>
              </a:ext>
            </a:extLst>
          </p:cNvPr>
          <p:cNvGraphicFramePr>
            <a:graphicFrameLocks noGrp="1"/>
          </p:cNvGraphicFramePr>
          <p:nvPr/>
        </p:nvGraphicFramePr>
        <p:xfrm>
          <a:off x="1199162" y="3649978"/>
          <a:ext cx="4935951" cy="8255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359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2550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+mn-lt"/>
                        </a:rPr>
                        <a:t>ПРИ СОЗДАНИИ ПОТЕРЯ ИНФОРМАТИВНОСТИ, ТОЧНОСТИ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+mn-lt"/>
                        </a:rPr>
                        <a:t>ТРЕБУЮТСЯ СУЩЕСТВЕННЫЕ ДОПОЛНИТЕЛЬНЫЕ ЗАТРАТЫ,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+mn-lt"/>
                        </a:rPr>
                        <a:t>ВЫСОКИЙ УРОВЕНЬ ПРОФЕССИАНАЛИЗМА ИСПОЛНИТЕЛЯ</a:t>
                      </a:r>
                    </a:p>
                  </a:txBody>
                  <a:tcPr marL="360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8B3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3" name="Таблица 12">
            <a:extLst>
              <a:ext uri="{FF2B5EF4-FFF2-40B4-BE49-F238E27FC236}">
                <a16:creationId xmlns:a16="http://schemas.microsoft.com/office/drawing/2014/main" id="{916211FE-35D6-1786-C528-9FCB3AC33033}"/>
              </a:ext>
            </a:extLst>
          </p:cNvPr>
          <p:cNvGraphicFramePr>
            <a:graphicFrameLocks noGrp="1"/>
          </p:cNvGraphicFramePr>
          <p:nvPr/>
        </p:nvGraphicFramePr>
        <p:xfrm>
          <a:off x="2967457" y="4836129"/>
          <a:ext cx="1532836" cy="12127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28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212779"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Roboto" panose="02000000000000000000" pitchFamily="2" charset="0"/>
                      </a:endParaRPr>
                    </a:p>
                  </a:txBody>
                  <a:tcPr marL="180000" marR="18000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3"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4" name="Таблица 13">
            <a:extLst>
              <a:ext uri="{FF2B5EF4-FFF2-40B4-BE49-F238E27FC236}">
                <a16:creationId xmlns:a16="http://schemas.microsoft.com/office/drawing/2014/main" id="{34CC807A-5D3B-EBAC-DB6B-5457071CA698}"/>
              </a:ext>
            </a:extLst>
          </p:cNvPr>
          <p:cNvGraphicFramePr>
            <a:graphicFrameLocks noGrp="1"/>
          </p:cNvGraphicFramePr>
          <p:nvPr/>
        </p:nvGraphicFramePr>
        <p:xfrm>
          <a:off x="7646415" y="3837410"/>
          <a:ext cx="4279503" cy="130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795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5403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ИНТЕГРАЦИЯ ОДИНОЧНЫХ СТЕРЕОМОДЕЛЕЙ  </a:t>
                      </a:r>
                      <a:br>
                        <a:rPr lang="ru-RU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 РЕАЛЬНУЮ  3</a:t>
                      </a:r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</a:t>
                      </a:r>
                      <a:r>
                        <a:rPr lang="ru-RU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-СТЕРЕОМОДЕЛЬ ТЕРИТОРИИ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ru-RU" sz="15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 ИНСОТ</a:t>
                      </a:r>
                    </a:p>
                  </a:txBody>
                  <a:tcPr marL="180000" marR="180000" marB="180000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7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6" name="Таблица 15">
            <a:extLst>
              <a:ext uri="{FF2B5EF4-FFF2-40B4-BE49-F238E27FC236}">
                <a16:creationId xmlns:a16="http://schemas.microsoft.com/office/drawing/2014/main" id="{D18A8F2D-FB73-6FDC-1C55-2479E24CECEA}"/>
              </a:ext>
            </a:extLst>
          </p:cNvPr>
          <p:cNvGraphicFramePr>
            <a:graphicFrameLocks noGrp="1"/>
          </p:cNvGraphicFramePr>
          <p:nvPr/>
        </p:nvGraphicFramePr>
        <p:xfrm>
          <a:off x="7646415" y="4800823"/>
          <a:ext cx="4274357" cy="15406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743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22841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3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БЕЗ ДОПОЛНИТЕЛЬНЫХ ЗАТРАТ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3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100% ИНФОРМАТИВНОСТЬ 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3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 см в ПЛАНЕ, 15-25 см по ВЫСОТЕ</a:t>
                      </a:r>
                    </a:p>
                  </a:txBody>
                  <a:tcPr marL="792000" marR="792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7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18" name="Прямая со стрелкой 17">
            <a:extLst>
              <a:ext uri="{FF2B5EF4-FFF2-40B4-BE49-F238E27FC236}">
                <a16:creationId xmlns:a16="http://schemas.microsoft.com/office/drawing/2014/main" id="{F146B25D-61BF-9F08-B106-76F896E3C0A5}"/>
              </a:ext>
            </a:extLst>
          </p:cNvPr>
          <p:cNvCxnSpPr>
            <a:cxnSpLocks/>
            <a:stCxn id="8" idx="2"/>
            <a:endCxn id="14" idx="0"/>
          </p:cNvCxnSpPr>
          <p:nvPr/>
        </p:nvCxnSpPr>
        <p:spPr>
          <a:xfrm flipH="1">
            <a:off x="9786166" y="3156914"/>
            <a:ext cx="842" cy="68049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>
            <a:extLst>
              <a:ext uri="{FF2B5EF4-FFF2-40B4-BE49-F238E27FC236}">
                <a16:creationId xmlns:a16="http://schemas.microsoft.com/office/drawing/2014/main" id="{C5338212-2E15-19C3-7219-F5B81F56552F}"/>
              </a:ext>
            </a:extLst>
          </p:cNvPr>
          <p:cNvCxnSpPr>
            <a:cxnSpLocks/>
            <a:stCxn id="8" idx="2"/>
          </p:cNvCxnSpPr>
          <p:nvPr/>
        </p:nvCxnSpPr>
        <p:spPr>
          <a:xfrm flipH="1">
            <a:off x="6115166" y="3156914"/>
            <a:ext cx="3671842" cy="84601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>
            <a:extLst>
              <a:ext uri="{FF2B5EF4-FFF2-40B4-BE49-F238E27FC236}">
                <a16:creationId xmlns:a16="http://schemas.microsoft.com/office/drawing/2014/main" id="{DFEEE2EB-A030-458B-D781-3D0C8209A2B9}"/>
              </a:ext>
            </a:extLst>
          </p:cNvPr>
          <p:cNvCxnSpPr>
            <a:cxnSpLocks/>
            <a:stCxn id="3" idx="3"/>
            <a:endCxn id="8" idx="1"/>
          </p:cNvCxnSpPr>
          <p:nvPr/>
        </p:nvCxnSpPr>
        <p:spPr>
          <a:xfrm>
            <a:off x="6134271" y="2566689"/>
            <a:ext cx="1518974" cy="12143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: усеченные противолежащие углы 21">
            <a:extLst>
              <a:ext uri="{FF2B5EF4-FFF2-40B4-BE49-F238E27FC236}">
                <a16:creationId xmlns:a16="http://schemas.microsoft.com/office/drawing/2014/main" id="{42B1FBFC-F635-8656-3FAA-5CFF5BE7F49F}"/>
              </a:ext>
            </a:extLst>
          </p:cNvPr>
          <p:cNvSpPr/>
          <p:nvPr/>
        </p:nvSpPr>
        <p:spPr>
          <a:xfrm>
            <a:off x="2936228" y="4529905"/>
            <a:ext cx="1532836" cy="178466"/>
          </a:xfrm>
          <a:prstGeom prst="snip2Diag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Ортофотоплан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23" name="Прямоугольник: усеченные противолежащие углы 22">
            <a:extLst>
              <a:ext uri="{FF2B5EF4-FFF2-40B4-BE49-F238E27FC236}">
                <a16:creationId xmlns:a16="http://schemas.microsoft.com/office/drawing/2014/main" id="{B4F4085A-E034-D5D7-9A71-1BD569B05B4E}"/>
              </a:ext>
            </a:extLst>
          </p:cNvPr>
          <p:cNvSpPr/>
          <p:nvPr/>
        </p:nvSpPr>
        <p:spPr>
          <a:xfrm>
            <a:off x="5236699" y="4533231"/>
            <a:ext cx="1540620" cy="178466"/>
          </a:xfrm>
          <a:prstGeom prst="snip2Diag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Меш-модель</a:t>
            </a:r>
          </a:p>
        </p:txBody>
      </p:sp>
      <p:cxnSp>
        <p:nvCxnSpPr>
          <p:cNvPr id="24" name="Прямая со стрелкой 23">
            <a:extLst>
              <a:ext uri="{FF2B5EF4-FFF2-40B4-BE49-F238E27FC236}">
                <a16:creationId xmlns:a16="http://schemas.microsoft.com/office/drawing/2014/main" id="{5761300A-7E0C-A359-2CD1-6E6758EBEBF1}"/>
              </a:ext>
            </a:extLst>
          </p:cNvPr>
          <p:cNvCxnSpPr>
            <a:cxnSpLocks/>
          </p:cNvCxnSpPr>
          <p:nvPr/>
        </p:nvCxnSpPr>
        <p:spPr>
          <a:xfrm>
            <a:off x="3756039" y="4373223"/>
            <a:ext cx="0" cy="178466"/>
          </a:xfrm>
          <a:prstGeom prst="straightConnector1">
            <a:avLst/>
          </a:prstGeom>
          <a:ln w="412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>
            <a:extLst>
              <a:ext uri="{FF2B5EF4-FFF2-40B4-BE49-F238E27FC236}">
                <a16:creationId xmlns:a16="http://schemas.microsoft.com/office/drawing/2014/main" id="{6A47E874-17C8-2046-B3E3-9464EB8F6A62}"/>
              </a:ext>
            </a:extLst>
          </p:cNvPr>
          <p:cNvCxnSpPr>
            <a:cxnSpLocks/>
          </p:cNvCxnSpPr>
          <p:nvPr/>
        </p:nvCxnSpPr>
        <p:spPr>
          <a:xfrm>
            <a:off x="1812622" y="4553579"/>
            <a:ext cx="0" cy="178466"/>
          </a:xfrm>
          <a:prstGeom prst="straightConnector1">
            <a:avLst/>
          </a:prstGeom>
          <a:ln w="412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>
            <a:extLst>
              <a:ext uri="{FF2B5EF4-FFF2-40B4-BE49-F238E27FC236}">
                <a16:creationId xmlns:a16="http://schemas.microsoft.com/office/drawing/2014/main" id="{9CE26F72-5088-E2E7-7B9E-5F6FE85ECCA7}"/>
              </a:ext>
            </a:extLst>
          </p:cNvPr>
          <p:cNvCxnSpPr>
            <a:cxnSpLocks/>
          </p:cNvCxnSpPr>
          <p:nvPr/>
        </p:nvCxnSpPr>
        <p:spPr>
          <a:xfrm>
            <a:off x="5799129" y="4361599"/>
            <a:ext cx="0" cy="168306"/>
          </a:xfrm>
          <a:prstGeom prst="straightConnector1">
            <a:avLst/>
          </a:prstGeom>
          <a:ln w="412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BB8826A0-0C1C-4B57-65B5-297BED26F2B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207" y="2172631"/>
            <a:ext cx="1501211" cy="587049"/>
          </a:xfrm>
          <a:prstGeom prst="rect">
            <a:avLst/>
          </a:prstGeom>
        </p:spPr>
      </p:pic>
      <p:sp>
        <p:nvSpPr>
          <p:cNvPr id="15" name="Номер слайда 14">
            <a:extLst>
              <a:ext uri="{FF2B5EF4-FFF2-40B4-BE49-F238E27FC236}">
                <a16:creationId xmlns:a16="http://schemas.microsoft.com/office/drawing/2014/main" id="{528A5634-163B-4C4F-9E5D-5DEDD2E28130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defPPr>
              <a:defRPr lang="ru-RU"/>
            </a:defPPr>
            <a:lvl1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9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7CCE17-5F4F-41D2-AC81-335F65538E90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Roboto" panose="02000000000000000000" pitchFamily="2" charset="0"/>
              <a:ea typeface="+mn-ea"/>
              <a:cs typeface="+mn-cs"/>
            </a:endParaRPr>
          </a:p>
        </p:txBody>
      </p:sp>
      <p:pic>
        <p:nvPicPr>
          <p:cNvPr id="28" name="Рисунок 27" descr="Изображение выглядит как текст, старый&#10;&#10;Автоматически созданное описание">
            <a:extLst>
              <a:ext uri="{FF2B5EF4-FFF2-40B4-BE49-F238E27FC236}">
                <a16:creationId xmlns:a16="http://schemas.microsoft.com/office/drawing/2014/main" id="{B237DF7A-E83D-4377-89B9-152A93CCC64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182" y="4771580"/>
            <a:ext cx="2801714" cy="1457013"/>
          </a:xfrm>
          <a:prstGeom prst="rect">
            <a:avLst/>
          </a:prstGeom>
        </p:spPr>
      </p:pic>
      <p:pic>
        <p:nvPicPr>
          <p:cNvPr id="29" name="Picture 2">
            <a:extLst>
              <a:ext uri="{FF2B5EF4-FFF2-40B4-BE49-F238E27FC236}">
                <a16:creationId xmlns:a16="http://schemas.microsoft.com/office/drawing/2014/main" id="{3F855371-5688-4EE2-8FAE-BBD9214B65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4759194"/>
            <a:ext cx="2320910" cy="14478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0" name="Прямоугольник: усеченные противолежащие углы 29">
            <a:extLst>
              <a:ext uri="{FF2B5EF4-FFF2-40B4-BE49-F238E27FC236}">
                <a16:creationId xmlns:a16="http://schemas.microsoft.com/office/drawing/2014/main" id="{761A5DFF-21E5-4171-9934-EA4C77036B22}"/>
              </a:ext>
            </a:extLst>
          </p:cNvPr>
          <p:cNvSpPr/>
          <p:nvPr/>
        </p:nvSpPr>
        <p:spPr>
          <a:xfrm>
            <a:off x="977304" y="4556659"/>
            <a:ext cx="1532836" cy="178466"/>
          </a:xfrm>
          <a:prstGeom prst="snip2Diag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3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D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вектор модель</a:t>
            </a:r>
          </a:p>
        </p:txBody>
      </p:sp>
      <p:cxnSp>
        <p:nvCxnSpPr>
          <p:cNvPr id="56" name="Прямая соединительная линия 55">
            <a:extLst>
              <a:ext uri="{FF2B5EF4-FFF2-40B4-BE49-F238E27FC236}">
                <a16:creationId xmlns:a16="http://schemas.microsoft.com/office/drawing/2014/main" id="{14FB90EB-44BC-F9F9-7B54-1A96DAA0AD11}"/>
              </a:ext>
            </a:extLst>
          </p:cNvPr>
          <p:cNvCxnSpPr>
            <a:cxnSpLocks/>
          </p:cNvCxnSpPr>
          <p:nvPr/>
        </p:nvCxnSpPr>
        <p:spPr>
          <a:xfrm>
            <a:off x="1228471" y="4888498"/>
            <a:ext cx="5354320" cy="1189252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>
            <a:extLst>
              <a:ext uri="{FF2B5EF4-FFF2-40B4-BE49-F238E27FC236}">
                <a16:creationId xmlns:a16="http://schemas.microsoft.com/office/drawing/2014/main" id="{83C99ED3-A014-CD30-4381-6FB40C7ECD53}"/>
              </a:ext>
            </a:extLst>
          </p:cNvPr>
          <p:cNvCxnSpPr>
            <a:cxnSpLocks/>
          </p:cNvCxnSpPr>
          <p:nvPr/>
        </p:nvCxnSpPr>
        <p:spPr>
          <a:xfrm flipV="1">
            <a:off x="1211777" y="4870046"/>
            <a:ext cx="5354320" cy="1136829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>
            <a:extLst>
              <a:ext uri="{FF2B5EF4-FFF2-40B4-BE49-F238E27FC236}">
                <a16:creationId xmlns:a16="http://schemas.microsoft.com/office/drawing/2014/main" id="{BA53C767-FA04-4DE2-A210-17CCF36248F1}"/>
              </a:ext>
            </a:extLst>
          </p:cNvPr>
          <p:cNvCxnSpPr>
            <a:cxnSpLocks/>
          </p:cNvCxnSpPr>
          <p:nvPr/>
        </p:nvCxnSpPr>
        <p:spPr>
          <a:xfrm>
            <a:off x="1811535" y="4373223"/>
            <a:ext cx="0" cy="178466"/>
          </a:xfrm>
          <a:prstGeom prst="straightConnector1">
            <a:avLst/>
          </a:prstGeom>
          <a:ln w="412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Нижний колонтитул 2">
            <a:extLst>
              <a:ext uri="{FF2B5EF4-FFF2-40B4-BE49-F238E27FC236}">
                <a16:creationId xmlns:a16="http://schemas.microsoft.com/office/drawing/2014/main" id="{9E3A8C20-9C50-4E44-8B5F-D7C2677C510F}"/>
              </a:ext>
            </a:extLst>
          </p:cNvPr>
          <p:cNvSpPr txBox="1">
            <a:spLocks/>
          </p:cNvSpPr>
          <p:nvPr/>
        </p:nvSpPr>
        <p:spPr>
          <a:xfrm>
            <a:off x="3968935" y="6381571"/>
            <a:ext cx="4114800" cy="36512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Казань   2024</a:t>
            </a:r>
          </a:p>
        </p:txBody>
      </p:sp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A386C82F-1F66-47D7-BE33-49E5E46D1B9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79" t="13933" r="31739" b="77655"/>
          <a:stretch/>
        </p:blipFill>
        <p:spPr>
          <a:xfrm>
            <a:off x="9685537" y="479393"/>
            <a:ext cx="1535837" cy="355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5760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E7DDEEA6-4849-433D-9684-00707305C7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" y="0"/>
            <a:ext cx="12190615" cy="6858000"/>
          </a:xfrm>
          <a:prstGeom prst="rect">
            <a:avLst/>
          </a:prstGeom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57DAF67F-74CD-4D6B-AA90-3DB1C59C22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CE4350-8F95-4C80-82B5-B9587397149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pic>
        <p:nvPicPr>
          <p:cNvPr id="4" name="Рисунок 3" descr="Изображение выглядит как текст, старый&#10;&#10;Автоматически созданное описание">
            <a:extLst>
              <a:ext uri="{FF2B5EF4-FFF2-40B4-BE49-F238E27FC236}">
                <a16:creationId xmlns:a16="http://schemas.microsoft.com/office/drawing/2014/main" id="{3816BF23-D7B7-4730-AEA0-30C23536E1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844" y="1016970"/>
            <a:ext cx="7878601" cy="525077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DB9464B-4E70-ED4F-3C76-73CA1846F1D0}"/>
              </a:ext>
            </a:extLst>
          </p:cNvPr>
          <p:cNvSpPr txBox="1"/>
          <p:nvPr/>
        </p:nvSpPr>
        <p:spPr>
          <a:xfrm>
            <a:off x="0" y="426718"/>
            <a:ext cx="11259262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  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FD6F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3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D6F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D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FD6F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D6F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MESH-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FD6F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МОДЕЛИ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FD6F00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9" name="Нижний колонтитул 2">
            <a:extLst>
              <a:ext uri="{FF2B5EF4-FFF2-40B4-BE49-F238E27FC236}">
                <a16:creationId xmlns:a16="http://schemas.microsoft.com/office/drawing/2014/main" id="{E93B03EF-FE4E-4982-851A-15F5408FC518}"/>
              </a:ext>
            </a:extLst>
          </p:cNvPr>
          <p:cNvSpPr txBox="1">
            <a:spLocks/>
          </p:cNvSpPr>
          <p:nvPr/>
        </p:nvSpPr>
        <p:spPr>
          <a:xfrm>
            <a:off x="3968935" y="6381571"/>
            <a:ext cx="4114800" cy="36512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Казань   2024</a:t>
            </a:r>
          </a:p>
        </p:txBody>
      </p:sp>
      <p:graphicFrame>
        <p:nvGraphicFramePr>
          <p:cNvPr id="11" name="Таблица 10">
            <a:extLst>
              <a:ext uri="{FF2B5EF4-FFF2-40B4-BE49-F238E27FC236}">
                <a16:creationId xmlns:a16="http://schemas.microsoft.com/office/drawing/2014/main" id="{7F7F6BFF-9F93-4A15-9B79-EA2D46B4A6BC}"/>
              </a:ext>
            </a:extLst>
          </p:cNvPr>
          <p:cNvGraphicFramePr>
            <a:graphicFrameLocks noGrp="1"/>
          </p:cNvGraphicFramePr>
          <p:nvPr/>
        </p:nvGraphicFramePr>
        <p:xfrm>
          <a:off x="8398909" y="1016970"/>
          <a:ext cx="3590626" cy="52507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906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250778">
                <a:tc>
                  <a:txBody>
                    <a:bodyPr/>
                    <a:lstStyle/>
                    <a:p>
                      <a:pPr algn="r"/>
                      <a:endParaRPr lang="ru-RU" sz="1500" b="0" kern="1200" dirty="0">
                        <a:solidFill>
                          <a:schemeClr val="lt1"/>
                        </a:solidFill>
                        <a:latin typeface="Circe Light" panose="020B0402020203020203" pitchFamily="34" charset="-52"/>
                        <a:ea typeface="+mn-ea"/>
                        <a:cs typeface="+mn-cs"/>
                      </a:endParaRPr>
                    </a:p>
                  </a:txBody>
                  <a:tcPr marL="360000" marR="360000" marT="360000" marB="360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EFE">
                        <a:alpha val="9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079D0823-4BC2-4DAC-B40C-B7BDDCFA53E7}"/>
              </a:ext>
            </a:extLst>
          </p:cNvPr>
          <p:cNvSpPr txBox="1"/>
          <p:nvPr/>
        </p:nvSpPr>
        <p:spPr>
          <a:xfrm>
            <a:off x="8460192" y="1179238"/>
            <a:ext cx="3468060" cy="5466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 w="3175">
                  <a:solidFill>
                    <a:prstClr val="black">
                      <a:lumMod val="50000"/>
                      <a:lumOff val="50000"/>
                    </a:prstClr>
                  </a:solidFill>
                </a:ln>
                <a:solidFill>
                  <a:srgbClr val="FD6F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Город Гусев, Калининградская область. </a:t>
            </a:r>
            <a:br>
              <a:rPr kumimoji="0" lang="ru-RU" sz="2000" b="1" i="0" u="none" strike="noStrike" kern="1200" cap="none" spc="0" normalizeH="0" baseline="0" noProof="0" dirty="0">
                <a:ln w="3175">
                  <a:solidFill>
                    <a:prstClr val="black">
                      <a:lumMod val="50000"/>
                      <a:lumOff val="50000"/>
                    </a:prstClr>
                  </a:solidFill>
                </a:ln>
                <a:solidFill>
                  <a:srgbClr val="FD6F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</a:br>
            <a:r>
              <a:rPr kumimoji="0" lang="ru-RU" sz="2000" b="1" i="0" u="none" strike="noStrike" kern="1200" cap="none" spc="0" normalizeH="0" baseline="0" noProof="0" dirty="0">
                <a:ln w="3175">
                  <a:solidFill>
                    <a:prstClr val="black">
                      <a:lumMod val="50000"/>
                      <a:lumOff val="50000"/>
                    </a:prstClr>
                  </a:solidFill>
                </a:ln>
                <a:solidFill>
                  <a:srgbClr val="FD6F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Отсутствуют трубопроводы, опора ЛЭП, ограждения.</a:t>
            </a:r>
            <a:r>
              <a:rPr kumimoji="0" lang="ru-RU" sz="2000" b="1" i="0" u="none" strike="noStrike" kern="1200" cap="none" spc="0" normalizeH="0" baseline="0" noProof="0" dirty="0">
                <a:ln w="3175">
                  <a:solidFill>
                    <a:prstClr val="black">
                      <a:lumMod val="50000"/>
                      <a:lumOff val="50000"/>
                    </a:prstClr>
                  </a:solidFill>
                </a:ln>
                <a:solidFill>
                  <a:srgbClr val="F57E2F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Аэрофотосъемка выполнена </a:t>
            </a:r>
            <a:r>
              <a:rPr kumimoji="0" lang="ru-RU" sz="2000" b="1" i="0" u="none" strike="noStrike" kern="1200" cap="none" spc="0" normalizeH="0" baseline="0" noProof="0" dirty="0" err="1">
                <a:ln w="3175">
                  <a:solidFill>
                    <a:prstClr val="black">
                      <a:lumMod val="50000"/>
                      <a:lumOff val="50000"/>
                    </a:prstClr>
                  </a:solidFill>
                </a:ln>
                <a:solidFill>
                  <a:srgbClr val="F57E2F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надирной</a:t>
            </a:r>
            <a:r>
              <a:rPr kumimoji="0" lang="ru-RU" sz="2000" b="1" i="0" u="none" strike="noStrike" kern="1200" cap="none" spc="0" normalizeH="0" baseline="0" noProof="0" dirty="0">
                <a:ln w="3175">
                  <a:solidFill>
                    <a:prstClr val="black">
                      <a:lumMod val="50000"/>
                      <a:lumOff val="50000"/>
                    </a:prstClr>
                  </a:solidFill>
                </a:ln>
                <a:solidFill>
                  <a:srgbClr val="F57E2F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камерой с перекрытием 60/70, и двумя наклонными камерами,       установленными под углом 30° с перекрытием 80/70    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F57E2F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FD6F00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1D5C935E-B500-4EFC-BB08-DFD6538DB55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79" t="13933" r="31739" b="77655"/>
          <a:stretch/>
        </p:blipFill>
        <p:spPr>
          <a:xfrm>
            <a:off x="9685537" y="479393"/>
            <a:ext cx="1535837" cy="355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9910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4A26021-90A8-495E-BC52-5920DC668A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" y="0"/>
            <a:ext cx="12190615" cy="6858000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CE4350-8F95-4C80-82B5-B9587397149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02C3216-1257-EF05-F9B0-451ED8CB5F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88972"/>
            <a:ext cx="10515600" cy="506737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63CFA00-A26D-4AAB-9A5D-867DB8D704F4}"/>
              </a:ext>
            </a:extLst>
          </p:cNvPr>
          <p:cNvSpPr txBox="1"/>
          <p:nvPr/>
        </p:nvSpPr>
        <p:spPr>
          <a:xfrm>
            <a:off x="838200" y="501650"/>
            <a:ext cx="70057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FD6F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Г. СТАМБУЛ, 3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D6F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D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FD6F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ВЕКТОРНАЯ МОДЕЛЬ, ЗДАНИЯ УРОВНЯ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D6F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LOD 2, LOD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FD6F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3 </a:t>
            </a:r>
          </a:p>
        </p:txBody>
      </p:sp>
      <p:sp>
        <p:nvSpPr>
          <p:cNvPr id="8" name="Нижний колонтитул 2">
            <a:extLst>
              <a:ext uri="{FF2B5EF4-FFF2-40B4-BE49-F238E27FC236}">
                <a16:creationId xmlns:a16="http://schemas.microsoft.com/office/drawing/2014/main" id="{03FAD250-8DE8-4C25-97D8-A9A4642D4F66}"/>
              </a:ext>
            </a:extLst>
          </p:cNvPr>
          <p:cNvSpPr txBox="1">
            <a:spLocks/>
          </p:cNvSpPr>
          <p:nvPr/>
        </p:nvSpPr>
        <p:spPr>
          <a:xfrm>
            <a:off x="3968935" y="6381571"/>
            <a:ext cx="4114800" cy="36512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Казань   2024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373D1D9-DF55-4705-8311-FE5FEFFC5EF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79" t="13933" r="31739" b="77655"/>
          <a:stretch/>
        </p:blipFill>
        <p:spPr>
          <a:xfrm>
            <a:off x="9685537" y="479393"/>
            <a:ext cx="1535837" cy="355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0517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196AB6C-CECB-4724-95D7-E2A6456447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" y="0"/>
            <a:ext cx="12190615" cy="6858000"/>
          </a:xfrm>
          <a:prstGeom prst="rect">
            <a:avLst/>
          </a:prstGeom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F5711D9C-327F-49DF-BFDC-E2414CD2E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CE4350-8F95-4C80-82B5-B9587397149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6053A02-8475-419E-AA61-2BE06AB499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177" y="1438426"/>
            <a:ext cx="11076192" cy="471328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5EFBB17-988B-4FE1-8F38-513C5C1D4632}"/>
              </a:ext>
            </a:extLst>
          </p:cNvPr>
          <p:cNvSpPr txBox="1"/>
          <p:nvPr/>
        </p:nvSpPr>
        <p:spPr>
          <a:xfrm>
            <a:off x="554177" y="705987"/>
            <a:ext cx="9515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FD6F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Г. НИЖНИЙ НОВГОРОД 3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D6F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D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FD6F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ВЕКТОРНАЯ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D6F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FD6F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МОДЕЛЬ УРОВНЯ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D6F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LOD 2,LOD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FD6F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3 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FB7303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                        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FB7303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                                                                      </a:t>
            </a:r>
          </a:p>
        </p:txBody>
      </p:sp>
      <p:sp>
        <p:nvSpPr>
          <p:cNvPr id="8" name="Нижний колонтитул 2">
            <a:extLst>
              <a:ext uri="{FF2B5EF4-FFF2-40B4-BE49-F238E27FC236}">
                <a16:creationId xmlns:a16="http://schemas.microsoft.com/office/drawing/2014/main" id="{41F2FEC4-7E1B-4D04-A78B-D44817067333}"/>
              </a:ext>
            </a:extLst>
          </p:cNvPr>
          <p:cNvSpPr txBox="1">
            <a:spLocks/>
          </p:cNvSpPr>
          <p:nvPr/>
        </p:nvSpPr>
        <p:spPr>
          <a:xfrm>
            <a:off x="3968935" y="6381571"/>
            <a:ext cx="4114800" cy="36512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Казань   2024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B373328-04C3-416F-B797-A0D4E8CB452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79" t="13933" r="31739" b="77655"/>
          <a:stretch/>
        </p:blipFill>
        <p:spPr>
          <a:xfrm>
            <a:off x="9685537" y="479393"/>
            <a:ext cx="1535837" cy="355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4990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D098DEE0-65CF-4F2F-A261-C84BB8F253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" y="0"/>
            <a:ext cx="12190615" cy="6858000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2EB5E2C1-E7AD-408C-BD59-A7637DB18AC7}"/>
              </a:ext>
            </a:extLst>
          </p:cNvPr>
          <p:cNvSpPr/>
          <p:nvPr/>
        </p:nvSpPr>
        <p:spPr>
          <a:xfrm>
            <a:off x="3486151" y="1498881"/>
            <a:ext cx="4934744" cy="646331"/>
          </a:xfrm>
          <a:prstGeom prst="rect">
            <a:avLst/>
          </a:prstGeom>
          <a:solidFill>
            <a:schemeClr val="bg1"/>
          </a:solidFill>
          <a:ln w="28575">
            <a:solidFill>
              <a:srgbClr val="FB7303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ru-RU" sz="1200" b="1" dirty="0">
                <a:latin typeface="Roboto" panose="02000000000000000000" pitchFamily="2" charset="0"/>
                <a:cs typeface="Roboto" panose="02000000000000000000" pitchFamily="2" charset="0"/>
              </a:rPr>
              <a:t>АЭРОФОТОСЪЕМКА БПЛА (</a:t>
            </a:r>
            <a:r>
              <a:rPr lang="en-US" sz="1200" b="1" dirty="0">
                <a:latin typeface="Roboto" panose="02000000000000000000" pitchFamily="2" charset="0"/>
                <a:cs typeface="Roboto" panose="02000000000000000000" pitchFamily="2" charset="0"/>
              </a:rPr>
              <a:t>S=315 </a:t>
            </a:r>
            <a:r>
              <a:rPr lang="ru-RU" sz="1200" b="1" dirty="0">
                <a:latin typeface="Roboto" panose="02000000000000000000" pitchFamily="2" charset="0"/>
                <a:cs typeface="Roboto" panose="02000000000000000000" pitchFamily="2" charset="0"/>
              </a:rPr>
              <a:t>км², 42 000 снимков)</a:t>
            </a:r>
          </a:p>
          <a:p>
            <a:pPr algn="ctr"/>
            <a:r>
              <a:rPr lang="ru-RU" sz="1200" b="1" dirty="0">
                <a:latin typeface="Roboto" panose="02000000000000000000" pitchFamily="2" charset="0"/>
                <a:cs typeface="Roboto" panose="02000000000000000000" pitchFamily="2" charset="0"/>
              </a:rPr>
              <a:t>детальность 5 см на местности,       </a:t>
            </a:r>
          </a:p>
          <a:p>
            <a:pPr algn="ctr"/>
            <a:r>
              <a:rPr lang="ru-RU" sz="1200" b="1" dirty="0">
                <a:latin typeface="Roboto" panose="02000000000000000000" pitchFamily="2" charset="0"/>
                <a:cs typeface="Roboto" panose="02000000000000000000" pitchFamily="2" charset="0"/>
              </a:rPr>
              <a:t>срок выполнения – 7 дней (2 БПЛА, бригада 2 исполнителя)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B2FEA5EA-ED4A-42D6-ABD5-66C28BF69B66}"/>
              </a:ext>
            </a:extLst>
          </p:cNvPr>
          <p:cNvSpPr/>
          <p:nvPr/>
        </p:nvSpPr>
        <p:spPr>
          <a:xfrm>
            <a:off x="673224" y="3255869"/>
            <a:ext cx="2129454" cy="859832"/>
          </a:xfrm>
          <a:prstGeom prst="rect">
            <a:avLst/>
          </a:pr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</a:rPr>
              <a:t>Двумерный ортофотоплан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5B833FB5-6131-4574-A9C8-6F168BBDF010}"/>
              </a:ext>
            </a:extLst>
          </p:cNvPr>
          <p:cNvSpPr/>
          <p:nvPr/>
        </p:nvSpPr>
        <p:spPr>
          <a:xfrm>
            <a:off x="2931408" y="3279399"/>
            <a:ext cx="3078480" cy="859830"/>
          </a:xfrm>
          <a:prstGeom prst="rect">
            <a:avLst/>
          </a:pr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</a:rPr>
              <a:t>3</a:t>
            </a:r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</a:rPr>
              <a:t>D    </a:t>
            </a: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</a:rPr>
              <a:t>векторная модель уровень </a:t>
            </a:r>
          </a:p>
          <a:p>
            <a:pPr algn="ctr"/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</a:rPr>
              <a:t>LOD 2 ,  LOD 3    </a:t>
            </a:r>
            <a:endParaRPr lang="ru-RU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" panose="02000000000000000000" pitchFamily="2" charset="0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43096432-8BB5-4818-9904-E705C5CFB349}"/>
              </a:ext>
            </a:extLst>
          </p:cNvPr>
          <p:cNvSpPr/>
          <p:nvPr/>
        </p:nvSpPr>
        <p:spPr>
          <a:xfrm>
            <a:off x="6355880" y="3314985"/>
            <a:ext cx="5486400" cy="1339035"/>
          </a:xfrm>
          <a:prstGeom prst="rect">
            <a:avLst/>
          </a:prstGeom>
          <a:solidFill>
            <a:srgbClr val="FB73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</a:rPr>
              <a:t>3</a:t>
            </a:r>
            <a:r>
              <a:rPr lang="en-US" sz="1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</a:rPr>
              <a:t>D</a:t>
            </a:r>
            <a:r>
              <a:rPr lang="ru-RU" sz="1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</a:rPr>
              <a:t>-стереомодель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</a:rPr>
              <a:t>Реальное объемное изображение объектов как в жизни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</a:rPr>
              <a:t>Трехмерные измерения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</a:rPr>
              <a:t>Точность – 10 см в плане, 17 см по высоте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</a:rPr>
              <a:t>Детальность 5 см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1C525BEE-181E-4851-BBA8-34BB70D06697}"/>
              </a:ext>
            </a:extLst>
          </p:cNvPr>
          <p:cNvSpPr/>
          <p:nvPr/>
        </p:nvSpPr>
        <p:spPr>
          <a:xfrm>
            <a:off x="6357744" y="4901293"/>
            <a:ext cx="5486400" cy="1200328"/>
          </a:xfrm>
          <a:prstGeom prst="rect">
            <a:avLst/>
          </a:prstGeom>
          <a:solidFill>
            <a:srgbClr val="FB73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</a:rPr>
              <a:t>Без дополнительных затрат</a:t>
            </a:r>
          </a:p>
          <a:p>
            <a:pPr algn="ctr"/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</a:rPr>
              <a:t>Сохранение 100% информативности и точности исходных данных</a:t>
            </a:r>
          </a:p>
          <a:p>
            <a:pPr algn="ctr"/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</a:rPr>
              <a:t>Не требует высокого профессионализма потребителя</a:t>
            </a:r>
          </a:p>
        </p:txBody>
      </p:sp>
      <p:cxnSp>
        <p:nvCxnSpPr>
          <p:cNvPr id="45" name="Прямая соединительная линия 44">
            <a:extLst>
              <a:ext uri="{FF2B5EF4-FFF2-40B4-BE49-F238E27FC236}">
                <a16:creationId xmlns:a16="http://schemas.microsoft.com/office/drawing/2014/main" id="{BDBEA690-ED81-4577-AD2D-AFB7D1AC15AF}"/>
              </a:ext>
            </a:extLst>
          </p:cNvPr>
          <p:cNvCxnSpPr>
            <a:cxnSpLocks/>
          </p:cNvCxnSpPr>
          <p:nvPr/>
        </p:nvCxnSpPr>
        <p:spPr>
          <a:xfrm>
            <a:off x="6158866" y="2145212"/>
            <a:ext cx="0" cy="644770"/>
          </a:xfrm>
          <a:prstGeom prst="line">
            <a:avLst/>
          </a:prstGeom>
          <a:ln w="38100">
            <a:solidFill>
              <a:srgbClr val="FB730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>
            <a:extLst>
              <a:ext uri="{FF2B5EF4-FFF2-40B4-BE49-F238E27FC236}">
                <a16:creationId xmlns:a16="http://schemas.microsoft.com/office/drawing/2014/main" id="{D6C336CE-332B-405F-B44E-8A6D37861734}"/>
              </a:ext>
            </a:extLst>
          </p:cNvPr>
          <p:cNvCxnSpPr>
            <a:cxnSpLocks/>
          </p:cNvCxnSpPr>
          <p:nvPr/>
        </p:nvCxnSpPr>
        <p:spPr>
          <a:xfrm>
            <a:off x="6158866" y="2748706"/>
            <a:ext cx="3169493" cy="7892"/>
          </a:xfrm>
          <a:prstGeom prst="line">
            <a:avLst/>
          </a:prstGeom>
          <a:ln w="38100">
            <a:solidFill>
              <a:srgbClr val="FB730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 стрелкой 58">
            <a:extLst>
              <a:ext uri="{FF2B5EF4-FFF2-40B4-BE49-F238E27FC236}">
                <a16:creationId xmlns:a16="http://schemas.microsoft.com/office/drawing/2014/main" id="{8607F902-3F11-4702-9283-ADC17C9089EF}"/>
              </a:ext>
            </a:extLst>
          </p:cNvPr>
          <p:cNvCxnSpPr>
            <a:cxnSpLocks/>
          </p:cNvCxnSpPr>
          <p:nvPr/>
        </p:nvCxnSpPr>
        <p:spPr>
          <a:xfrm>
            <a:off x="9328360" y="2735891"/>
            <a:ext cx="0" cy="525003"/>
          </a:xfrm>
          <a:prstGeom prst="straightConnector1">
            <a:avLst/>
          </a:prstGeom>
          <a:ln w="38100">
            <a:solidFill>
              <a:srgbClr val="FB730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>
            <a:extLst>
              <a:ext uri="{FF2B5EF4-FFF2-40B4-BE49-F238E27FC236}">
                <a16:creationId xmlns:a16="http://schemas.microsoft.com/office/drawing/2014/main" id="{96FD7847-32CB-49F7-A02E-67C40828366C}"/>
              </a:ext>
            </a:extLst>
          </p:cNvPr>
          <p:cNvCxnSpPr>
            <a:cxnSpLocks/>
          </p:cNvCxnSpPr>
          <p:nvPr/>
        </p:nvCxnSpPr>
        <p:spPr>
          <a:xfrm>
            <a:off x="1087756" y="2611004"/>
            <a:ext cx="4488180" cy="32177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 стрелкой 76">
            <a:extLst>
              <a:ext uri="{FF2B5EF4-FFF2-40B4-BE49-F238E27FC236}">
                <a16:creationId xmlns:a16="http://schemas.microsoft.com/office/drawing/2014/main" id="{AC2AED72-1E76-4380-BC88-0FF0EEEAA016}"/>
              </a:ext>
            </a:extLst>
          </p:cNvPr>
          <p:cNvCxnSpPr>
            <a:cxnSpLocks/>
          </p:cNvCxnSpPr>
          <p:nvPr/>
        </p:nvCxnSpPr>
        <p:spPr>
          <a:xfrm>
            <a:off x="4439409" y="2722556"/>
            <a:ext cx="0" cy="491400"/>
          </a:xfrm>
          <a:prstGeom prst="straightConnector1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я со стрелкой 77">
            <a:extLst>
              <a:ext uri="{FF2B5EF4-FFF2-40B4-BE49-F238E27FC236}">
                <a16:creationId xmlns:a16="http://schemas.microsoft.com/office/drawing/2014/main" id="{2D7A1D20-D247-4C17-81F3-D38DFDE39098}"/>
              </a:ext>
            </a:extLst>
          </p:cNvPr>
          <p:cNvCxnSpPr>
            <a:cxnSpLocks/>
          </p:cNvCxnSpPr>
          <p:nvPr/>
        </p:nvCxnSpPr>
        <p:spPr>
          <a:xfrm>
            <a:off x="1700690" y="2710122"/>
            <a:ext cx="0" cy="530961"/>
          </a:xfrm>
          <a:prstGeom prst="straightConnector1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Прямоугольник 92">
            <a:extLst>
              <a:ext uri="{FF2B5EF4-FFF2-40B4-BE49-F238E27FC236}">
                <a16:creationId xmlns:a16="http://schemas.microsoft.com/office/drawing/2014/main" id="{20AAEE58-38F2-429B-B364-47937948143C}"/>
              </a:ext>
            </a:extLst>
          </p:cNvPr>
          <p:cNvSpPr/>
          <p:nvPr/>
        </p:nvSpPr>
        <p:spPr>
          <a:xfrm>
            <a:off x="801433" y="2654126"/>
            <a:ext cx="2172599" cy="2889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b="1" dirty="0">
                <a:solidFill>
                  <a:schemeClr val="tx1"/>
                </a:solidFill>
              </a:rPr>
              <a:t>83 </a:t>
            </a:r>
            <a:r>
              <a:rPr lang="ru-RU" b="1" dirty="0" err="1">
                <a:solidFill>
                  <a:schemeClr val="tx1"/>
                </a:solidFill>
              </a:rPr>
              <a:t>технико</a:t>
            </a:r>
            <a:r>
              <a:rPr lang="ru-RU" b="1" dirty="0">
                <a:solidFill>
                  <a:schemeClr val="tx1"/>
                </a:solidFill>
              </a:rPr>
              <a:t>  дня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4" name="Прямоугольник 93">
            <a:extLst>
              <a:ext uri="{FF2B5EF4-FFF2-40B4-BE49-F238E27FC236}">
                <a16:creationId xmlns:a16="http://schemas.microsoft.com/office/drawing/2014/main" id="{BF02E0B0-A0C9-43B9-98D9-BFF0F728A1D8}"/>
              </a:ext>
            </a:extLst>
          </p:cNvPr>
          <p:cNvSpPr/>
          <p:nvPr/>
        </p:nvSpPr>
        <p:spPr>
          <a:xfrm>
            <a:off x="3241555" y="2652611"/>
            <a:ext cx="2332524" cy="3229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3800 </a:t>
            </a:r>
            <a:r>
              <a:rPr lang="ru-RU" b="1" dirty="0" err="1">
                <a:solidFill>
                  <a:schemeClr val="tx1"/>
                </a:solidFill>
              </a:rPr>
              <a:t>технико</a:t>
            </a:r>
            <a:r>
              <a:rPr lang="ru-RU" b="1" dirty="0">
                <a:solidFill>
                  <a:schemeClr val="tx1"/>
                </a:solidFill>
              </a:rPr>
              <a:t> дней</a:t>
            </a:r>
          </a:p>
        </p:txBody>
      </p:sp>
      <p:cxnSp>
        <p:nvCxnSpPr>
          <p:cNvPr id="31" name="Прямая со стрелкой 30">
            <a:extLst>
              <a:ext uri="{FF2B5EF4-FFF2-40B4-BE49-F238E27FC236}">
                <a16:creationId xmlns:a16="http://schemas.microsoft.com/office/drawing/2014/main" id="{C7E8D380-0E75-447A-9820-F54DE1F1A843}"/>
              </a:ext>
            </a:extLst>
          </p:cNvPr>
          <p:cNvCxnSpPr>
            <a:cxnSpLocks/>
          </p:cNvCxnSpPr>
          <p:nvPr/>
        </p:nvCxnSpPr>
        <p:spPr>
          <a:xfrm>
            <a:off x="9389320" y="4581053"/>
            <a:ext cx="0" cy="320240"/>
          </a:xfrm>
          <a:prstGeom prst="straightConnector1">
            <a:avLst/>
          </a:prstGeom>
          <a:ln w="38100">
            <a:solidFill>
              <a:srgbClr val="FB730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A87C079A-4D38-4542-BADF-460DCC726BC5}"/>
              </a:ext>
            </a:extLst>
          </p:cNvPr>
          <p:cNvSpPr/>
          <p:nvPr/>
        </p:nvSpPr>
        <p:spPr>
          <a:xfrm>
            <a:off x="8525436" y="2789982"/>
            <a:ext cx="1965872" cy="2889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7 </a:t>
            </a:r>
            <a:r>
              <a:rPr lang="ru-RU" b="1" dirty="0" err="1">
                <a:solidFill>
                  <a:schemeClr val="tx1"/>
                </a:solidFill>
              </a:rPr>
              <a:t>технико</a:t>
            </a:r>
            <a:r>
              <a:rPr lang="ru-RU" b="1" dirty="0">
                <a:solidFill>
                  <a:schemeClr val="tx1"/>
                </a:solidFill>
              </a:rPr>
              <a:t> дней</a:t>
            </a:r>
          </a:p>
        </p:txBody>
      </p: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id="{5281A427-03C1-4AC9-8495-ED75FED94523}"/>
              </a:ext>
            </a:extLst>
          </p:cNvPr>
          <p:cNvSpPr/>
          <p:nvPr/>
        </p:nvSpPr>
        <p:spPr>
          <a:xfrm>
            <a:off x="691039" y="4344565"/>
            <a:ext cx="2111639" cy="1705893"/>
          </a:xfrm>
          <a:prstGeom prst="rect">
            <a:avLst/>
          </a:pr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</a:rPr>
              <a:t>Нет пространственного отображения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</a:rPr>
              <a:t>Перспективные искажения </a:t>
            </a:r>
          </a:p>
        </p:txBody>
      </p:sp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id="{EA5E2D6F-91B9-458F-8A73-A9E9A31D2CE4}"/>
              </a:ext>
            </a:extLst>
          </p:cNvPr>
          <p:cNvSpPr/>
          <p:nvPr/>
        </p:nvSpPr>
        <p:spPr>
          <a:xfrm>
            <a:off x="2931408" y="4344565"/>
            <a:ext cx="3078480" cy="1741733"/>
          </a:xfrm>
          <a:prstGeom prst="rect">
            <a:avLst/>
          </a:pr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</a:rPr>
              <a:t> Потеря отображения элементов      местности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</a:rPr>
              <a:t> Большие трудозатраты создания</a:t>
            </a:r>
          </a:p>
        </p:txBody>
      </p:sp>
      <p:sp>
        <p:nvSpPr>
          <p:cNvPr id="3" name="Номер слайда 1">
            <a:extLst>
              <a:ext uri="{FF2B5EF4-FFF2-40B4-BE49-F238E27FC236}">
                <a16:creationId xmlns:a16="http://schemas.microsoft.com/office/drawing/2014/main" id="{2E0DD647-73DA-62EA-DD82-143619A86BD6}"/>
              </a:ext>
            </a:extLst>
          </p:cNvPr>
          <p:cNvSpPr txBox="1">
            <a:spLocks/>
          </p:cNvSpPr>
          <p:nvPr/>
        </p:nvSpPr>
        <p:spPr>
          <a:xfrm>
            <a:off x="9360243" y="641619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FCE4350-8F95-4C80-82B5-B9587397149B}" type="slidenum">
              <a:rPr lang="ru-RU" smtClean="0"/>
              <a:pPr/>
              <a:t>9</a:t>
            </a:fld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9E2E8FA-E9BE-4BAF-BFF7-BDB10B0FB587}"/>
              </a:ext>
            </a:extLst>
          </p:cNvPr>
          <p:cNvSpPr txBox="1"/>
          <p:nvPr/>
        </p:nvSpPr>
        <p:spPr>
          <a:xfrm>
            <a:off x="673224" y="330506"/>
            <a:ext cx="1053033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2000" b="1" dirty="0">
                <a:latin typeface="Roboto" panose="02000000000000000000" pitchFamily="2" charset="0"/>
              </a:rPr>
              <a:t>СРАВНЕНИЕ ТРУДОЗАТРАТ СОЗДАНИЯ </a:t>
            </a:r>
            <a:br>
              <a:rPr lang="ru-RU" sz="2000" b="1" dirty="0">
                <a:latin typeface="Roboto" panose="02000000000000000000" pitchFamily="2" charset="0"/>
              </a:rPr>
            </a:br>
            <a:r>
              <a:rPr lang="ru-RU" sz="2000" b="1" dirty="0">
                <a:latin typeface="Roboto" panose="02000000000000000000" pitchFamily="2" charset="0"/>
              </a:rPr>
              <a:t>ГЕОПРОСТРАНСТВЕННЫХ ДАННЫХ </a:t>
            </a:r>
          </a:p>
          <a:p>
            <a:pPr>
              <a:lnSpc>
                <a:spcPct val="120000"/>
              </a:lnSpc>
            </a:pPr>
            <a:r>
              <a:rPr lang="ru-RU" sz="2000" b="1" dirty="0">
                <a:latin typeface="Roboto" panose="02000000000000000000" pitchFamily="2" charset="0"/>
              </a:rPr>
              <a:t>ИЖЕВСК, ПЛОЩАДЬ 315 КВ.КМ</a:t>
            </a:r>
          </a:p>
          <a:p>
            <a:endParaRPr lang="ru-RU" dirty="0"/>
          </a:p>
        </p:txBody>
      </p:sp>
      <p:sp>
        <p:nvSpPr>
          <p:cNvPr id="30" name="Нижний колонтитул 2">
            <a:extLst>
              <a:ext uri="{FF2B5EF4-FFF2-40B4-BE49-F238E27FC236}">
                <a16:creationId xmlns:a16="http://schemas.microsoft.com/office/drawing/2014/main" id="{35B5D031-F995-410A-9B7C-A2BBE1BDE362}"/>
              </a:ext>
            </a:extLst>
          </p:cNvPr>
          <p:cNvSpPr txBox="1">
            <a:spLocks/>
          </p:cNvSpPr>
          <p:nvPr/>
        </p:nvSpPr>
        <p:spPr>
          <a:xfrm>
            <a:off x="3968935" y="6381571"/>
            <a:ext cx="4114800" cy="36512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/>
              <a:t>Казань   2024</a:t>
            </a:r>
          </a:p>
        </p:txBody>
      </p:sp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8BE8B9F1-F482-4C33-BCE2-2F74848C942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79" t="13933" r="31739" b="77655"/>
          <a:stretch/>
        </p:blipFill>
        <p:spPr>
          <a:xfrm>
            <a:off x="9685537" y="479393"/>
            <a:ext cx="1535837" cy="355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79944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Другая 2">
      <a:majorFont>
        <a:latin typeface="Roboto"/>
        <a:ea typeface=""/>
        <a:cs typeface=""/>
      </a:majorFont>
      <a:minorFont>
        <a:latin typeface="Roboto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7557</TotalTime>
  <Words>1628</Words>
  <Application>Microsoft Office PowerPoint</Application>
  <PresentationFormat>Широкоэкранный</PresentationFormat>
  <Paragraphs>339</Paragraphs>
  <Slides>20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20</vt:i4>
      </vt:variant>
    </vt:vector>
  </HeadingPairs>
  <TitlesOfParts>
    <vt:vector size="28" baseType="lpstr">
      <vt:lpstr>Arial</vt:lpstr>
      <vt:lpstr>Calibri</vt:lpstr>
      <vt:lpstr>Circe Extra</vt:lpstr>
      <vt:lpstr>Circe ExtraBold</vt:lpstr>
      <vt:lpstr>Circe Light</vt:lpstr>
      <vt:lpstr>Roboto</vt:lpstr>
      <vt:lpstr>Тема Office</vt:lpstr>
      <vt:lpstr>1_Тема Office</vt:lpstr>
      <vt:lpstr>Презентация PowerPoint</vt:lpstr>
      <vt:lpstr>      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</vt:lpstr>
      <vt:lpstr>Презентация PowerPoint</vt:lpstr>
      <vt:lpstr>   ПО ИНСОТ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БЛАГОДАРЮ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Струнина Елена</dc:creator>
  <cp:lastModifiedBy>Струнина Елена Николаевна</cp:lastModifiedBy>
  <cp:revision>749</cp:revision>
  <cp:lastPrinted>2022-06-03T10:08:21Z</cp:lastPrinted>
  <dcterms:created xsi:type="dcterms:W3CDTF">2022-04-25T05:16:42Z</dcterms:created>
  <dcterms:modified xsi:type="dcterms:W3CDTF">2024-08-22T07:26:09Z</dcterms:modified>
</cp:coreProperties>
</file>