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144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25B8A2E-F593-4E38-B4CD-D41AD07F9B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4F11B30-67E3-460D-8189-2D326DE7DB0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1A16F-8A20-47C6-B80E-C41C7940111D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D62D68F-1D37-412C-B463-876DBC293E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E879E-4E1F-4283-8918-8DC1244A6DA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A34BFF-CBDB-4E42-86C3-10A81B54B6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0296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04A45-7A68-412A-9A80-5A32EA11BC8C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F28AA-5646-48AF-B27B-5AAD57938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6587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2B3A25-0AF9-4F9F-A1FB-C48142B079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7D7A812-1CF8-4FFC-B5FE-5A1B896AF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0E62BE-78B2-4F43-AAD4-D0B850FB2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85CF0-9B42-41D9-B188-995984B5ED90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A600B1-B031-446D-9F8C-CD88FCF4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34607E-0561-4D21-8F1A-155BFF057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696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5C37CA-DF55-45F4-B30F-4639EA454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81ED17-8E6A-4D44-8750-15E1EFFB1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E37104-CE42-423B-BB00-3F1B0B397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4634B-562D-418A-BA67-32C4BE262BEB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316F68-E45B-4308-9359-1FB90FE95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3CB901-B8E2-43DC-87DD-BC4AB84D5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914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58001A3-4268-42A5-9F27-43EC49B8FD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95A43B-9409-4ABC-BDEC-CE589A86B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BAB22C-D8D5-4A50-A7C0-E6DA97E6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DE50E-94B8-4C88-8288-D59CCBF45A54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9318D9-8AD3-4E71-9ACF-EB0852FCA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46C4BA-66B9-4BA3-B52D-AE613ED58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737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58488-8406-470F-AD1B-399CE554A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A5C426-1CF0-4802-99ED-B56C04810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D1FD06-3A64-4862-AD2E-39B179E41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94A41-5710-43E1-88C5-DEF65A7A0048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99FE12-2688-40EF-9220-701B666A0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7D81A-E720-45E1-A95B-AE120183E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587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F71FA-7FDF-4F57-BB99-47534800A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F77565-9C37-4834-9808-9B4081802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DC660A-2B54-4826-BA21-BF739F109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62E1-9BA4-42BF-8903-A6BC79FFF923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2934D2-C663-4503-8CF3-368DE77A8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98D5-604E-48CF-8C49-A978CB5CD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85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CAA0B-9D21-4250-A1E4-7E0621250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80A778-DE9D-4BB5-B0B8-B2858F7A90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5FE51A-69CD-43B7-82B2-10C41665E1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6885FC-5493-408C-817E-4F00AD00B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E83A-0A54-4EBE-9DD2-A26883ED4E93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D67B6B-EF09-42E1-9004-D6C80DA78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10CD2E-6C69-4CA4-924E-57B91E8DE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888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0A00A3-49A7-4646-AEF0-12ADB6904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592375-12B6-4C99-9BE5-6318ACFE1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FB4919-B307-49C9-870D-44FA20F3B9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3C17D1-9B04-4A72-AB77-3C8BD0E71D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29B7730-A28E-4C2D-A49F-F9CD950543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21B96A7-EF61-4A9A-A986-3DEBF9732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E0011-27A6-4088-B5A9-A0372F8A911A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88F2D78-5DBE-428F-B5C1-E1610400C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866DFE-9D69-4989-BBF6-EB3835FA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499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C23CD7-2EE3-42F5-AC22-0BFE43244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B00D861-D521-4809-A290-280393FEB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777A3-0894-44FB-8CA8-2519EDD2B4DA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B083693-C7B1-42A4-8C95-F4091AFB0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A3C237F-590C-4FF4-A958-BFFF36D6D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879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A9D2DEE-DD90-4818-9B85-C3B446EDE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3E856-0D18-41B8-A287-CB8BFD7389AD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63ADD40-1CD5-4F81-ABC9-73804B438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1628E7-BE05-4154-9A30-ECFAB1515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718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82EE1C-0E7A-4A7B-A7EE-5D9175637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0159F5-5931-45E5-8822-E19EA707D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AE2ED1-2EF7-4F95-B3D1-284C586166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321765-5495-4213-B2E5-669186AD5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836E3-EEE5-471A-8F9C-69EABF7BC26C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358D16-A7DE-471C-BA40-9AF05C969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3B1A05-9414-4F47-B50E-29EE5FFC1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414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15654-A90B-41EA-9B2E-32F5503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B46ECE0-AE34-4464-A789-08C43F5A03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89D535-A1D0-4D02-BEFC-4CC107418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25ECE9-1173-41C0-A210-7E03D4A94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805C1-C1F2-4925-A79D-2648D98CFA28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1F0FC6-0FD4-480E-8064-F483F2769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28E1D0-F18B-42C0-BE60-8BBEB4AEC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773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5C863A-6AF2-48F8-8FAB-A7649BD4B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2B7D02-C8C3-41C1-B72F-A9E6A8176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A289A1-39DA-4351-9C0D-56953FB6FD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2D60A-E197-4C93-8E30-9BD0BB862292}" type="datetime1">
              <a:rPr lang="en-US" smtClean="0"/>
              <a:t>8/28/2023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56ECDF-CA67-432A-B13C-8CE99FD00B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48349D-808C-4408-8204-5DDFB0F7A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054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alenadrobinina@yandex.ru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BF090E-5D57-442C-8CCD-114569A03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85"/>
            <a:ext cx="12195175" cy="6856215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C50B89A-70CA-4CA6-878C-B1B0E93C3F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09394"/>
            <a:ext cx="9144000" cy="1134898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МЕТОДОВ КЛАССИФИКАЦИИ СПУТНИКОВЫХ ИЗОБРАЖЕНИЙ В РЕШЕНИИ ВОПРОСОВ УСТАНОВЛЕНИЯ ГРАНИЦ ЗЕМЕЛЬ РАЗЛИЧНОГО НАЗНАЧЕНИЯ</a:t>
            </a: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74401975-8099-418E-B209-509326AD8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2930"/>
            <a:ext cx="8991600" cy="964870"/>
          </a:xfrm>
        </p:spPr>
        <p:txBody>
          <a:bodyPr>
            <a:normAutofit fontScale="85000" lnSpcReduction="20000"/>
          </a:bodyPr>
          <a:lstStyle/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Елена Викторовна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Дробинина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Кирилл Александрович Пенкин</a:t>
            </a:r>
          </a:p>
          <a:p>
            <a:pPr algn="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DB8DAB-3D35-4AB0-A3C3-8A01F58CB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95638" y="181170"/>
            <a:ext cx="3122736" cy="702616"/>
          </a:xfrm>
          <a:prstGeom prst="rect">
            <a:avLst/>
          </a:prstGeom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BCF81679-22C1-4957-AA28-3CC2720B8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9766" y="5962926"/>
            <a:ext cx="394190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100" dirty="0">
                <a:latin typeface="Times New Roman" pitchFamily="18" charset="0"/>
              </a:rPr>
              <a:t>г. Казань</a:t>
            </a:r>
          </a:p>
          <a:p>
            <a:pPr algn="ctr"/>
            <a:r>
              <a:rPr lang="ru-RU" sz="2100" dirty="0">
                <a:latin typeface="Times New Roman" pitchFamily="18" charset="0"/>
              </a:rPr>
              <a:t>31 августа -1 сентября 2023 года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8E6835-A889-4188-BA19-3F6ED0FE0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8962" y="230517"/>
            <a:ext cx="2459876" cy="6039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75205E-CE19-4170-B15A-AFD0EFE13230}"/>
              </a:ext>
            </a:extLst>
          </p:cNvPr>
          <p:cNvSpPr txBox="1"/>
          <p:nvPr/>
        </p:nvSpPr>
        <p:spPr>
          <a:xfrm>
            <a:off x="426027" y="1132424"/>
            <a:ext cx="113399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ХII Международная научно-практическая конференция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«Актуальные вопросы геодезии и геоинформационных систем»</a:t>
            </a:r>
          </a:p>
        </p:txBody>
      </p:sp>
    </p:spTree>
    <p:extLst>
      <p:ext uri="{BB962C8B-B14F-4D97-AF65-F5344CB8AC3E}">
        <p14:creationId xmlns:p14="http://schemas.microsoft.com/office/powerpoint/2010/main" val="2877077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A5E62CD0-C352-4A9C-8104-F81DDA42B4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2" y="8905"/>
            <a:ext cx="12192001" cy="6858001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556C1-04EE-42CE-A31A-99EC39242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35" y="365126"/>
            <a:ext cx="10985665" cy="501774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Сравнительная таблица распространения площадей выделенных зон развития лесной растительности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EBAE711E-5513-4BE5-A0F6-F751105EB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135" y="1056904"/>
            <a:ext cx="10985665" cy="5120059"/>
          </a:xfrm>
        </p:spPr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15">
            <a:extLst>
              <a:ext uri="{FF2B5EF4-FFF2-40B4-BE49-F238E27FC236}">
                <a16:creationId xmlns:a16="http://schemas.microsoft.com/office/drawing/2014/main" id="{2A9FEA20-FF86-4C70-8D6C-22C669391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3182" y="5994400"/>
            <a:ext cx="402773" cy="365125"/>
          </a:xfrm>
        </p:spPr>
        <p:txBody>
          <a:bodyPr/>
          <a:lstStyle/>
          <a:p>
            <a:fld id="{69E57DC2-970A-4B3E-BB1C-7A09969E49DF}" type="slidenum">
              <a:rPr lang="en-US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C88493A5-8E9D-416D-8C8A-C44486B857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263148"/>
              </p:ext>
            </p:extLst>
          </p:nvPr>
        </p:nvGraphicFramePr>
        <p:xfrm>
          <a:off x="1911927" y="1136972"/>
          <a:ext cx="8265622" cy="49706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94705">
                  <a:extLst>
                    <a:ext uri="{9D8B030D-6E8A-4147-A177-3AD203B41FA5}">
                      <a16:colId xmlns:a16="http://schemas.microsoft.com/office/drawing/2014/main" val="2429607703"/>
                    </a:ext>
                  </a:extLst>
                </a:gridCol>
                <a:gridCol w="2016812">
                  <a:extLst>
                    <a:ext uri="{9D8B030D-6E8A-4147-A177-3AD203B41FA5}">
                      <a16:colId xmlns:a16="http://schemas.microsoft.com/office/drawing/2014/main" val="1516294724"/>
                    </a:ext>
                  </a:extLst>
                </a:gridCol>
                <a:gridCol w="2754105">
                  <a:extLst>
                    <a:ext uri="{9D8B030D-6E8A-4147-A177-3AD203B41FA5}">
                      <a16:colId xmlns:a16="http://schemas.microsoft.com/office/drawing/2014/main" val="2607423408"/>
                    </a:ext>
                  </a:extLst>
                </a:gridCol>
              </a:tblGrid>
              <a:tr h="3665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 почвенно-растительного покрова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зоны, км</a:t>
                      </a:r>
                      <a:r>
                        <a:rPr lang="ru-RU" sz="12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Процент от площади лесного фонда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0159435"/>
                  </a:ext>
                </a:extLst>
              </a:tr>
              <a:tr h="35333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Алгоритм CART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95705"/>
                  </a:ext>
                </a:extLst>
              </a:tr>
              <a:tr h="3533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другие типы почвенно-растительного покрова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57862661"/>
                  </a:ext>
                </a:extLst>
              </a:tr>
              <a:tr h="3533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лесная растительность</a:t>
                      </a:r>
                      <a:endParaRPr lang="ru-RU" sz="1100" b="1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1107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90%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3750704"/>
                  </a:ext>
                </a:extLst>
              </a:tr>
              <a:tr h="3533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лесная растительность за пределами лесничеств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24%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080613"/>
                  </a:ext>
                </a:extLst>
              </a:tr>
              <a:tr h="35333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Метод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random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forest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524332"/>
                  </a:ext>
                </a:extLst>
              </a:tr>
              <a:tr h="3533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другие типы почвенно-растительного покрова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11%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9731543"/>
                  </a:ext>
                </a:extLst>
              </a:tr>
              <a:tr h="3533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лесная растительность</a:t>
                      </a:r>
                      <a:endParaRPr lang="ru-RU" sz="1100" b="1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1094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89%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46784753"/>
                  </a:ext>
                </a:extLst>
              </a:tr>
              <a:tr h="3533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лесная растительность за пределами лесничеств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281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23%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04193183"/>
                  </a:ext>
                </a:extLst>
              </a:tr>
              <a:tr h="35333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Модель ESA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074332"/>
                  </a:ext>
                </a:extLst>
              </a:tr>
              <a:tr h="3533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другие типы почвенно-растительного покрова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6001848"/>
                  </a:ext>
                </a:extLst>
              </a:tr>
              <a:tr h="3533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лесная растительность</a:t>
                      </a:r>
                      <a:endParaRPr lang="ru-RU" sz="1100" b="1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1147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93%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86185860"/>
                  </a:ext>
                </a:extLst>
              </a:tr>
              <a:tr h="3533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лесная растительность за пределами лесничеств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321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26%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98896243"/>
                  </a:ext>
                </a:extLst>
              </a:tr>
              <a:tr h="3533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Суммарная площадь земель лесного фонда района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1229</a:t>
                      </a: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230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7346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A5E62CD0-C352-4A9C-8104-F81DDA42B4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1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556C1-04EE-42CE-A31A-99EC39242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35" y="365126"/>
            <a:ext cx="10985665" cy="50177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64A5475-1FF7-4805-8ECC-632B2FAE8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355" y="2526609"/>
            <a:ext cx="3240000" cy="38038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4CD742-F504-403A-93DA-FD7A862C6A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3"/>
          <a:stretch/>
        </p:blipFill>
        <p:spPr>
          <a:xfrm>
            <a:off x="4292019" y="2526609"/>
            <a:ext cx="3240000" cy="38201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DD9F6E1-8F88-4591-A79B-11B955748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2484" y="2526609"/>
            <a:ext cx="3240000" cy="382176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CA29D29-EEFD-42DF-8B97-18724E3283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8023" y="1725897"/>
            <a:ext cx="3303814" cy="754131"/>
          </a:xfrm>
          <a:prstGeom prst="rect">
            <a:avLst/>
          </a:prstGeom>
        </p:spPr>
      </p:pic>
      <p:sp>
        <p:nvSpPr>
          <p:cNvPr id="19" name="Номер слайда 15">
            <a:extLst>
              <a:ext uri="{FF2B5EF4-FFF2-40B4-BE49-F238E27FC236}">
                <a16:creationId xmlns:a16="http://schemas.microsoft.com/office/drawing/2014/main" id="{D2408AAF-A5AB-4333-8447-FE46ECFCF752}"/>
              </a:ext>
            </a:extLst>
          </p:cNvPr>
          <p:cNvSpPr txBox="1">
            <a:spLocks/>
          </p:cNvSpPr>
          <p:nvPr/>
        </p:nvSpPr>
        <p:spPr>
          <a:xfrm>
            <a:off x="11603182" y="5994400"/>
            <a:ext cx="402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E57DC2-970A-4B3E-BB1C-7A09969E49DF}" type="slidenum">
              <a:rPr lang="en-US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E84F43-F131-486E-BDDF-56F1A8D27645}"/>
              </a:ext>
            </a:extLst>
          </p:cNvPr>
          <p:cNvSpPr txBox="1"/>
          <p:nvPr/>
        </p:nvSpPr>
        <p:spPr>
          <a:xfrm>
            <a:off x="368135" y="987233"/>
            <a:ext cx="869539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Получены типовые растровые модели местности, описывающие категорию последней: водная поверхность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леса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(woods)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луговые пространства и сельхозугодья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(fields)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населенные пункты и дороги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(urban)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Данные модели отличаются непрерывным покрытием, однако следует заметить, что качество итогового растра напрямую зависит от чистоты образцов обучающей выборки.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0243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A5E62CD0-C352-4A9C-8104-F81DDA42B4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2" y="8905"/>
            <a:ext cx="12192001" cy="6858001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556C1-04EE-42CE-A31A-99EC39242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35" y="365126"/>
            <a:ext cx="10985665" cy="50177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</a:p>
        </p:txBody>
      </p:sp>
      <p:sp>
        <p:nvSpPr>
          <p:cNvPr id="19" name="Номер слайда 15">
            <a:extLst>
              <a:ext uri="{FF2B5EF4-FFF2-40B4-BE49-F238E27FC236}">
                <a16:creationId xmlns:a16="http://schemas.microsoft.com/office/drawing/2014/main" id="{D2408AAF-A5AB-4333-8447-FE46ECFCF752}"/>
              </a:ext>
            </a:extLst>
          </p:cNvPr>
          <p:cNvSpPr txBox="1">
            <a:spLocks/>
          </p:cNvSpPr>
          <p:nvPr/>
        </p:nvSpPr>
        <p:spPr>
          <a:xfrm>
            <a:off x="11603182" y="5994400"/>
            <a:ext cx="402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E57DC2-970A-4B3E-BB1C-7A09969E49DF}" type="slidenum">
              <a:rPr lang="en-US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6BE2DC84-4CBC-40BB-912D-1E3024077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1154" y="1056903"/>
            <a:ext cx="11332028" cy="5120059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применением алгоритма </a:t>
            </a:r>
            <a:r>
              <a:rPr lang="ru-RU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среде GEE точность выделения лесных участков несколько выше, чем с применением алгоритма </a:t>
            </a:r>
            <a:r>
              <a:rPr lang="ru-RU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random</a:t>
            </a:r>
            <a:r>
              <a:rPr lang="ru-RU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forest</a:t>
            </a:r>
            <a:r>
              <a:rPr lang="ru-RU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плагина </a:t>
            </a:r>
            <a:r>
              <a:rPr lang="ru-RU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Semi-Automatic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 мнению авторов, это может быть связано с тем, что в обучающих кластерах оказались несоответствующие покрытию пиксели.</a:t>
            </a:r>
          </a:p>
          <a:p>
            <a:pPr>
              <a:lnSpc>
                <a:spcPct val="120000"/>
              </a:lnSpc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преимуществу использования облачной платформы стоит отнести скорость и успешность выполнения алгоритма для осуществления классификации на уровне городского округа и даже региона, в целом. Это объясняется тем, что все расчеты ведутся на серверах Google, вследствие чего производительность выше, и позволяет выполнять расчеты для больших площадей, что во втором варианте ограничивается мощностью персонального компьютера пользователя и может занять долгое время, при этом сократив производительность других программ.</a:t>
            </a:r>
          </a:p>
          <a:p>
            <a:pPr>
              <a:lnSpc>
                <a:spcPct val="120000"/>
              </a:lnSpc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выбранного масштабного уровня типизацию местности можно проводить с использованием модели ESA/</a:t>
            </a:r>
            <a:r>
              <a:rPr lang="ru-RU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WorldCover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/v200, точность которой в данном случае не уступает первым двум методам. Во-первых, это связано с тем, что в качестве исходных данных во всех трех методах использованы </a:t>
            </a:r>
            <a:r>
              <a:rPr lang="ru-RU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высокодетальные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спутниковые изображения Sentinel-2, во-вторых, по мнению авторов, точность первых двух методов не превышает точность существующей модели ESA/</a:t>
            </a:r>
            <a:r>
              <a:rPr lang="ru-RU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WorldCover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/v200 по причине относительно низкой плотности точек или групп пикселов обучающих кластеров. Так, при крупномасштабных исследованиях рекомендуется уточнять модель посредством увеличения обучающей выборки с минимизацией выделения посторонних объектов в контуре обучающего кластера.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541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A5E62CD0-C352-4A9C-8104-F81DDA42B4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2" y="8905"/>
            <a:ext cx="12192001" cy="6858001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556C1-04EE-42CE-A31A-99EC39242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35" y="365126"/>
            <a:ext cx="10985665" cy="50177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EBAE711E-5513-4BE5-A0F6-F751105EB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135" y="1056904"/>
            <a:ext cx="10985665" cy="5120059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выбранного масштабного уровня – регионального - все три варианта классификации подходят для типизации местности.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преимуществам подхода полу-автоматизированной оценки площадей распространения земель различного назначения следует отнести:</a:t>
            </a:r>
          </a:p>
          <a:p>
            <a:pPr lvl="1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оперативность получения тематической информации;</a:t>
            </a:r>
          </a:p>
          <a:p>
            <a:pPr lvl="1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ее объективность как действительной картины состояния изучаемой территории;</a:t>
            </a:r>
          </a:p>
          <a:p>
            <a:pPr lvl="1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ее использование в мониторинговых целях благодаря возможности периодичного получения;</a:t>
            </a:r>
          </a:p>
          <a:p>
            <a:pPr lvl="1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хорошую обзорность.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15">
            <a:extLst>
              <a:ext uri="{FF2B5EF4-FFF2-40B4-BE49-F238E27FC236}">
                <a16:creationId xmlns:a16="http://schemas.microsoft.com/office/drawing/2014/main" id="{B3FA86EE-392F-44A8-B16F-4434781B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3182" y="5994400"/>
            <a:ext cx="402773" cy="365125"/>
          </a:xfrm>
        </p:spPr>
        <p:txBody>
          <a:bodyPr/>
          <a:lstStyle/>
          <a:p>
            <a:fld id="{69E57DC2-970A-4B3E-BB1C-7A09969E49DF}" type="slidenum">
              <a:rPr lang="en-US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034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A5E62CD0-C352-4A9C-8104-F81DDA42B4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2" y="8905"/>
            <a:ext cx="12192001" cy="6858001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556C1-04EE-42CE-A31A-99EC39242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35" y="365126"/>
            <a:ext cx="10985665" cy="287683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EBAE711E-5513-4BE5-A0F6-F751105EB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135" y="4946073"/>
            <a:ext cx="10985665" cy="1230890"/>
          </a:xfrm>
        </p:spPr>
        <p:txBody>
          <a:bodyPr/>
          <a:lstStyle/>
          <a:p>
            <a:pPr algn="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+7 (909) 727 24 63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alenadrobinina@yandex.ru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https://t.me/alena_drobinina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849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A5E62CD0-C352-4A9C-8104-F81DDA42B4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2" y="8905"/>
            <a:ext cx="12192001" cy="6858001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556C1-04EE-42CE-A31A-99EC39242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35" y="365126"/>
            <a:ext cx="10985665" cy="50177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работы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EBAE711E-5513-4BE5-A0F6-F751105EB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135" y="866900"/>
            <a:ext cx="10985665" cy="5310063"/>
          </a:xfrm>
        </p:spPr>
        <p:txBody>
          <a:bodyPr>
            <a:normAutofit/>
          </a:bodyPr>
          <a:lstStyle/>
          <a:p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Темпы освоения территорий и введения земель в промышленный или сельскохозяйственный оборот с каждым годом все увеличиваются. При этом остро встает вопрос </a:t>
            </a:r>
            <a: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оперативной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оценки типов почвенно-растительного покрова местности, определения площадей земель различного назначения. Все развивающаяся область </a:t>
            </a:r>
            <a: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геоинформационных систем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использование </a:t>
            </a:r>
            <a: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машинного обучения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позволяет проводить такую оценку с использованием данных дистанционного зондирования Земли (ДЗЗ) в короткие сроки.</a:t>
            </a: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CB667E09-C5EF-4AA9-844C-531C90A53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1937" y="5994400"/>
            <a:ext cx="284018" cy="365125"/>
          </a:xfrm>
        </p:spPr>
        <p:txBody>
          <a:bodyPr/>
          <a:lstStyle/>
          <a:p>
            <a:fld id="{69E57DC2-970A-4B3E-BB1C-7A09969E49DF}" type="slidenum">
              <a:rPr lang="en-US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891367-80F0-4258-9FB4-B7064C595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228" y="3675414"/>
            <a:ext cx="2226622" cy="22266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5F734E-3BBC-4620-A37F-9A6600D05113}"/>
              </a:ext>
            </a:extLst>
          </p:cNvPr>
          <p:cNvSpPr txBox="1"/>
          <p:nvPr/>
        </p:nvSpPr>
        <p:spPr>
          <a:xfrm>
            <a:off x="9155382" y="5902036"/>
            <a:ext cx="285057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https://filearchive.cnews.ru/img/book/2022/05/27/ktsueitskei.png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591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A5E62CD0-C352-4A9C-8104-F81DDA42B4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2" y="8905"/>
            <a:ext cx="12192001" cy="6858001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556C1-04EE-42CE-A31A-99EC39242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35" y="365126"/>
            <a:ext cx="10985665" cy="50177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Целевое назначение работы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EBAE711E-5513-4BE5-A0F6-F751105EB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135" y="1056904"/>
            <a:ext cx="10985665" cy="5120059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предпринята попытка рассмотреть методы классификации спутниковых изображений в решении вопросов установления границ земель различного назначения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15">
            <a:extLst>
              <a:ext uri="{FF2B5EF4-FFF2-40B4-BE49-F238E27FC236}">
                <a16:creationId xmlns:a16="http://schemas.microsoft.com/office/drawing/2014/main" id="{79F5F7AB-421E-4D4B-86B1-FD933094FE1C}"/>
              </a:ext>
            </a:extLst>
          </p:cNvPr>
          <p:cNvSpPr txBox="1">
            <a:spLocks/>
          </p:cNvSpPr>
          <p:nvPr/>
        </p:nvSpPr>
        <p:spPr>
          <a:xfrm>
            <a:off x="11721937" y="5994400"/>
            <a:ext cx="2840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E57DC2-970A-4B3E-BB1C-7A09969E49DF}" type="slidenum">
              <a:rPr lang="en-US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3F3880-B516-43F3-A055-144155CD1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084" y="3013091"/>
            <a:ext cx="3240000" cy="31645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9CC055-DB6E-4BFA-BDC1-82986F206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645" y="2946929"/>
            <a:ext cx="3240000" cy="32269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2E698D-7AEE-4946-9EE7-AF585CE5A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2293" y="4858809"/>
            <a:ext cx="2133600" cy="11525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00123B82-D547-4CB6-8CB2-E747E96E3AB0}"/>
              </a:ext>
            </a:extLst>
          </p:cNvPr>
          <p:cNvSpPr/>
          <p:nvPr/>
        </p:nvSpPr>
        <p:spPr>
          <a:xfrm>
            <a:off x="4709511" y="3948545"/>
            <a:ext cx="907473" cy="193964"/>
          </a:xfrm>
          <a:prstGeom prst="rightArrow">
            <a:avLst>
              <a:gd name="adj1" fmla="val 50000"/>
              <a:gd name="adj2" fmla="val 1785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EDC5C6-524E-450D-9751-8D9ED3510C13}"/>
              </a:ext>
            </a:extLst>
          </p:cNvPr>
          <p:cNvSpPr txBox="1"/>
          <p:nvPr/>
        </p:nvSpPr>
        <p:spPr>
          <a:xfrm>
            <a:off x="969817" y="2367392"/>
            <a:ext cx="345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Спутниковое изображение в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RGB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каналах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F06097-4271-456E-8ACF-A9CBAEE649FA}"/>
              </a:ext>
            </a:extLst>
          </p:cNvPr>
          <p:cNvSpPr txBox="1"/>
          <p:nvPr/>
        </p:nvSpPr>
        <p:spPr>
          <a:xfrm>
            <a:off x="5770898" y="2366760"/>
            <a:ext cx="345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Классифицированное изображение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4CD4D2-B2F2-48E9-9123-06568E1EA7E4}"/>
              </a:ext>
            </a:extLst>
          </p:cNvPr>
          <p:cNvSpPr txBox="1"/>
          <p:nvPr/>
        </p:nvSpPr>
        <p:spPr>
          <a:xfrm>
            <a:off x="9366912" y="4117476"/>
            <a:ext cx="2133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Классы и их обозначения</a:t>
            </a:r>
          </a:p>
        </p:txBody>
      </p:sp>
    </p:spTree>
    <p:extLst>
      <p:ext uri="{BB962C8B-B14F-4D97-AF65-F5344CB8AC3E}">
        <p14:creationId xmlns:p14="http://schemas.microsoft.com/office/powerpoint/2010/main" val="327229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A5E62CD0-C352-4A9C-8104-F81DDA42B4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2" y="8905"/>
            <a:ext cx="12192001" cy="6858001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556C1-04EE-42CE-A31A-99EC39242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35" y="365126"/>
            <a:ext cx="10985665" cy="50177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исследования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EBAE711E-5513-4BE5-A0F6-F751105EB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136" y="1056904"/>
            <a:ext cx="4543300" cy="5120059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демонстрации выбрана территория Режевского городского округа Свердловской области, площадь которого составляет 1949,37 км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15">
            <a:extLst>
              <a:ext uri="{FF2B5EF4-FFF2-40B4-BE49-F238E27FC236}">
                <a16:creationId xmlns:a16="http://schemas.microsoft.com/office/drawing/2014/main" id="{FE2FEACA-1DF6-490B-A417-0888C22C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1937" y="5994400"/>
            <a:ext cx="284018" cy="365125"/>
          </a:xfrm>
        </p:spPr>
        <p:txBody>
          <a:bodyPr/>
          <a:lstStyle/>
          <a:p>
            <a:fld id="{69E57DC2-970A-4B3E-BB1C-7A09969E49DF}" type="slidenum">
              <a:rPr lang="en-US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424B1C-6351-45AA-96CF-BA3CEAA9A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249" y="691779"/>
            <a:ext cx="5576771" cy="53026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1852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A5E62CD0-C352-4A9C-8104-F81DDA42B4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2" y="8905"/>
            <a:ext cx="12192001" cy="6858001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556C1-04EE-42CE-A31A-99EC39242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35" y="365126"/>
            <a:ext cx="10985665" cy="50177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Входные данные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EBAE711E-5513-4BE5-A0F6-F751105EB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135" y="866900"/>
            <a:ext cx="8266901" cy="5310063"/>
          </a:xfrm>
        </p:spPr>
        <p:txBody>
          <a:bodyPr>
            <a:normAutofit/>
          </a:bodyPr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мультиспектральные космические снимки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Sentinel‑2 MSI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(англ.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MultiSpectralInstrument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Level-2A – данные с проведенной атмосферной коррекцией) летнего периода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16.05.2022 – 15.09.2022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облачностью не более 20 %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почвенно-растительного покрова Европейского космического агентства – «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ESA/</a:t>
            </a:r>
            <a:r>
              <a:rPr lang="ru-RU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WorldCover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/v200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которая представляет собой глобальную карту почвенно-растительного покрова на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 с разрешением 10 м на основе данных Sentinel-1 и Sentinel-2</a:t>
            </a:r>
          </a:p>
        </p:txBody>
      </p:sp>
      <p:sp>
        <p:nvSpPr>
          <p:cNvPr id="6" name="Номер слайда 15">
            <a:extLst>
              <a:ext uri="{FF2B5EF4-FFF2-40B4-BE49-F238E27FC236}">
                <a16:creationId xmlns:a16="http://schemas.microsoft.com/office/drawing/2014/main" id="{648014BC-D112-4704-90E3-4048300AC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1937" y="5994400"/>
            <a:ext cx="284018" cy="365125"/>
          </a:xfrm>
        </p:spPr>
        <p:txBody>
          <a:bodyPr/>
          <a:lstStyle/>
          <a:p>
            <a:fld id="{69E57DC2-970A-4B3E-BB1C-7A09969E49DF}" type="slidenum">
              <a:rPr lang="en-US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AB4BB3-F3AB-45C5-AE49-BC1B5C0BA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327" y="4726499"/>
            <a:ext cx="4032664" cy="15210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5DCB4D-82CB-48D4-8994-954C58FD7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036" y="189325"/>
            <a:ext cx="3271752" cy="34267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6918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A5E62CD0-C352-4A9C-8104-F81DDA42B4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2" y="8905"/>
            <a:ext cx="12192001" cy="6858001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556C1-04EE-42CE-A31A-99EC39242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35" y="365126"/>
            <a:ext cx="10985665" cy="501774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CART (Classification and Regression Tree) </a:t>
            </a:r>
            <a:endParaRPr lang="ru-RU" sz="28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EBAE711E-5513-4BE5-A0F6-F751105EB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136" y="866900"/>
            <a:ext cx="4065320" cy="531006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осуществлялась на облачной платформе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Earth Engine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алгоритма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 (Classification and Regression Tree)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серверах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15">
            <a:extLst>
              <a:ext uri="{FF2B5EF4-FFF2-40B4-BE49-F238E27FC236}">
                <a16:creationId xmlns:a16="http://schemas.microsoft.com/office/drawing/2014/main" id="{E4FBD485-C1E1-4790-BEB1-52B65E476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1937" y="5994400"/>
            <a:ext cx="284018" cy="365125"/>
          </a:xfrm>
        </p:spPr>
        <p:txBody>
          <a:bodyPr/>
          <a:lstStyle/>
          <a:p>
            <a:fld id="{69E57DC2-970A-4B3E-BB1C-7A09969E49DF}" type="slidenum">
              <a:rPr lang="en-US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FE1AC2-F402-4C33-BFB2-A91F3515B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961" y="866900"/>
            <a:ext cx="7461169" cy="53400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8159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A5E62CD0-C352-4A9C-8104-F81DDA42B4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2" y="8905"/>
            <a:ext cx="12192001" cy="6858001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556C1-04EE-42CE-A31A-99EC39242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35" y="365126"/>
            <a:ext cx="10985665" cy="50177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«Случайный лес» (</a:t>
            </a:r>
            <a:r>
              <a:rPr lang="en-US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random forest) </a:t>
            </a:r>
            <a:endParaRPr lang="ru-RU" sz="28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EBAE711E-5513-4BE5-A0F6-F751105EB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269" y="772216"/>
            <a:ext cx="2944222" cy="834912"/>
          </a:xfrm>
        </p:spPr>
        <p:txBody>
          <a:bodyPr>
            <a:normAutofit fontScale="62500" lnSpcReduction="20000"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effectLst/>
              </a:rPr>
              <a:t>Semi-Automatic Classification Plugin for QGIS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15">
            <a:extLst>
              <a:ext uri="{FF2B5EF4-FFF2-40B4-BE49-F238E27FC236}">
                <a16:creationId xmlns:a16="http://schemas.microsoft.com/office/drawing/2014/main" id="{26D6EDDD-99B9-4523-9B44-7558FD77E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1937" y="5994400"/>
            <a:ext cx="284018" cy="365125"/>
          </a:xfrm>
        </p:spPr>
        <p:txBody>
          <a:bodyPr/>
          <a:lstStyle/>
          <a:p>
            <a:fld id="{69E57DC2-970A-4B3E-BB1C-7A09969E49DF}" type="slidenum">
              <a:rPr lang="en-US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8199C6-20A7-488A-BA45-3DD837EA9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615" y="871973"/>
            <a:ext cx="5813009" cy="49291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579962-9FD9-49C1-ABF5-47A4CF836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69" y="3179618"/>
            <a:ext cx="2672297" cy="30891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9EA458-C861-41E1-8CF8-0CC0E16AE33E}"/>
              </a:ext>
            </a:extLst>
          </p:cNvPr>
          <p:cNvSpPr txBox="1"/>
          <p:nvPr/>
        </p:nvSpPr>
        <p:spPr>
          <a:xfrm>
            <a:off x="6355747" y="5801096"/>
            <a:ext cx="345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Режевской ГО. Каналы: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4C72ED-AF9C-4AB8-9DDE-AA594DEB220C}"/>
              </a:ext>
            </a:extLst>
          </p:cNvPr>
          <p:cNvSpPr txBox="1"/>
          <p:nvPr/>
        </p:nvSpPr>
        <p:spPr>
          <a:xfrm>
            <a:off x="1212754" y="2489675"/>
            <a:ext cx="2195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 кластеры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F1693F4-5ECF-4452-AF31-3BF3817D1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55" y="999072"/>
            <a:ext cx="502230" cy="50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90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A5E62CD0-C352-4A9C-8104-F81DDA42B4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1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556C1-04EE-42CE-A31A-99EC39242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35" y="365126"/>
            <a:ext cx="10985665" cy="501774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почвенно-растительного покрова Европейского космического агентства – «ESA/</a:t>
            </a:r>
            <a:r>
              <a:rPr lang="ru-RU" sz="28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WorldCover</a:t>
            </a:r>
            <a:r>
              <a:rPr lang="ru-RU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/v200»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EBAE711E-5513-4BE5-A0F6-F751105EB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135" y="1056904"/>
            <a:ext cx="10985665" cy="5120059"/>
          </a:xfrm>
        </p:spPr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15">
            <a:extLst>
              <a:ext uri="{FF2B5EF4-FFF2-40B4-BE49-F238E27FC236}">
                <a16:creationId xmlns:a16="http://schemas.microsoft.com/office/drawing/2014/main" id="{4FC2F267-35C5-4FDC-9B7B-503441E93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1937" y="5994400"/>
            <a:ext cx="284018" cy="365125"/>
          </a:xfrm>
        </p:spPr>
        <p:txBody>
          <a:bodyPr/>
          <a:lstStyle/>
          <a:p>
            <a:fld id="{69E57DC2-970A-4B3E-BB1C-7A09969E49DF}" type="slidenum">
              <a:rPr lang="en-US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71EA23-2378-4DD0-9E7C-A4C2BAC82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020" y="1056904"/>
            <a:ext cx="6847926" cy="49374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902588-E1D2-4475-89C8-6BAFE8B9D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533" y="3865562"/>
            <a:ext cx="3871912" cy="21288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213316-9B5A-4949-A021-A22E0ED7A194}"/>
              </a:ext>
            </a:extLst>
          </p:cNvPr>
          <p:cNvSpPr txBox="1"/>
          <p:nvPr/>
        </p:nvSpPr>
        <p:spPr>
          <a:xfrm>
            <a:off x="1094990" y="3453532"/>
            <a:ext cx="3234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41C7CF-FB5C-4496-B6FD-27208A0FBAE4}"/>
              </a:ext>
            </a:extLst>
          </p:cNvPr>
          <p:cNvSpPr txBox="1"/>
          <p:nvPr/>
        </p:nvSpPr>
        <p:spPr>
          <a:xfrm>
            <a:off x="1561273" y="1047360"/>
            <a:ext cx="345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на Свердловскую область</a:t>
            </a:r>
          </a:p>
        </p:txBody>
      </p:sp>
    </p:spTree>
    <p:extLst>
      <p:ext uri="{BB962C8B-B14F-4D97-AF65-F5344CB8AC3E}">
        <p14:creationId xmlns:p14="http://schemas.microsoft.com/office/powerpoint/2010/main" val="2282287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A5E62CD0-C352-4A9C-8104-F81DDA42B4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2" y="8905"/>
            <a:ext cx="12192001" cy="6858001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556C1-04EE-42CE-A31A-99EC39242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35" y="365126"/>
            <a:ext cx="10985665" cy="50177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Векторизация построенных моделей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EBAE711E-5513-4BE5-A0F6-F751105EB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1154" y="1056903"/>
            <a:ext cx="7106402" cy="5120059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оконтуривания лесов заключалась в следующем:</a:t>
            </a:r>
          </a:p>
          <a:p>
            <a:pPr lvl="1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полученный растр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бинаризовался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методом переклассификации;</a:t>
            </a:r>
          </a:p>
          <a:p>
            <a:pPr lvl="1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модель векторизовалась и</a:t>
            </a:r>
          </a:p>
          <a:p>
            <a:pPr lvl="1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рассчитывались площади, отведенные под леса: внутри контура лесничеств, за их пределами;</a:t>
            </a:r>
          </a:p>
          <a:p>
            <a:pPr lvl="1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посчитаны площади других типов почвенно-растительного покрова в пределах лесничеств.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15">
            <a:extLst>
              <a:ext uri="{FF2B5EF4-FFF2-40B4-BE49-F238E27FC236}">
                <a16:creationId xmlns:a16="http://schemas.microsoft.com/office/drawing/2014/main" id="{F6FE2D7C-2CF8-4569-A3EB-601A81671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1937" y="5994400"/>
            <a:ext cx="284018" cy="365125"/>
          </a:xfrm>
        </p:spPr>
        <p:txBody>
          <a:bodyPr/>
          <a:lstStyle/>
          <a:p>
            <a:fld id="{69E57DC2-970A-4B3E-BB1C-7A09969E49DF}" type="slidenum">
              <a:rPr lang="en-US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en-US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BDD87B-5350-4B38-B7B7-9E2A2866A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403" y="1056904"/>
            <a:ext cx="4621461" cy="38734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3F137D-DEBE-4E2E-BD76-A4AD2FC09B54}"/>
              </a:ext>
            </a:extLst>
          </p:cNvPr>
          <p:cNvSpPr txBox="1"/>
          <p:nvPr/>
        </p:nvSpPr>
        <p:spPr>
          <a:xfrm>
            <a:off x="7294419" y="4999638"/>
            <a:ext cx="4427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Режевской ГО.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Бинаризованный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растр</a:t>
            </a:r>
          </a:p>
        </p:txBody>
      </p:sp>
    </p:spTree>
    <p:extLst>
      <p:ext uri="{BB962C8B-B14F-4D97-AF65-F5344CB8AC3E}">
        <p14:creationId xmlns:p14="http://schemas.microsoft.com/office/powerpoint/2010/main" val="38464533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</TotalTime>
  <Words>838</Words>
  <Application>Microsoft Office PowerPoint</Application>
  <PresentationFormat>Широкоэкранный</PresentationFormat>
  <Paragraphs>110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СРАВНЕНИЕ МЕТОДОВ КЛАССИФИКАЦИИ СПУТНИКОВЫХ ИЗОБРАЖЕНИЙ В РЕШЕНИИ ВОПРОСОВ УСТАНОВЛЕНИЯ ГРАНИЦ ЗЕМЕЛЬ РАЗЛИЧНОГО НАЗНАЧЕНИЯ</vt:lpstr>
      <vt:lpstr>Актуальность работы</vt:lpstr>
      <vt:lpstr>Целевое назначение работы</vt:lpstr>
      <vt:lpstr>Объект исследования</vt:lpstr>
      <vt:lpstr>Входные данные</vt:lpstr>
      <vt:lpstr>CART (Classification and Regression Tree) </vt:lpstr>
      <vt:lpstr>«Случайный лес» (random forest) </vt:lpstr>
      <vt:lpstr>Модель почвенно-растительного покрова Европейского космического агентства – «ESA/WorldCover/v200»</vt:lpstr>
      <vt:lpstr>Векторизация построенных моделей</vt:lpstr>
      <vt:lpstr>Сравнительная таблица распространения площадей выделенных зон развития лесной растительности</vt:lpstr>
      <vt:lpstr>Результаты</vt:lpstr>
      <vt:lpstr>Результаты</vt:lpstr>
      <vt:lpstr>Выводы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Drobinina</dc:creator>
  <cp:lastModifiedBy>Drobinina</cp:lastModifiedBy>
  <cp:revision>33</cp:revision>
  <dcterms:created xsi:type="dcterms:W3CDTF">2023-08-26T12:22:42Z</dcterms:created>
  <dcterms:modified xsi:type="dcterms:W3CDTF">2023-08-28T12:12:05Z</dcterms:modified>
</cp:coreProperties>
</file>