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58" r:id="rId5"/>
    <p:sldId id="260" r:id="rId6"/>
    <p:sldId id="265" r:id="rId7"/>
    <p:sldId id="274" r:id="rId8"/>
    <p:sldId id="270" r:id="rId9"/>
    <p:sldId id="272" r:id="rId10"/>
    <p:sldId id="269" r:id="rId11"/>
    <p:sldId id="266" r:id="rId12"/>
    <p:sldId id="268" r:id="rId13"/>
    <p:sldId id="264" r:id="rId14"/>
    <p:sldId id="2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822"/>
    <a:srgbClr val="1B365D"/>
    <a:srgbClr val="101820"/>
    <a:srgbClr val="516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2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7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1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2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4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99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35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56524-1C91-4FC0-B52B-D69D07B5D441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7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0340" y="839966"/>
            <a:ext cx="83158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2800" dirty="0">
              <a:solidFill>
                <a:srgbClr val="F938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 Narrow"/>
            </a:endParaRPr>
          </a:p>
          <a:p>
            <a:pPr lvl="0" algn="ctr"/>
            <a:endParaRPr lang="ru-RU" sz="2800" dirty="0">
              <a:solidFill>
                <a:srgbClr val="F938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 Narrow"/>
            </a:endParaRPr>
          </a:p>
          <a:p>
            <a:pPr lvl="0" algn="ctr"/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 Narrow"/>
              </a:rPr>
              <a:t>К ВОПРОСУ ОПРЕДЕЛНИЯ ГЕОМЕТРИИ РЕЛЬСОВОЙ КОЛЕИ ЖЕЛЕЗНОДОРОЖНОГО ПУТИ МЕТОДОМ ЦИФРОВОЙ ФОТОГРАММЕТРИИ</a:t>
            </a:r>
          </a:p>
        </p:txBody>
      </p:sp>
      <p:sp>
        <p:nvSpPr>
          <p:cNvPr id="3" name="Google Shape;95;p1"/>
          <p:cNvSpPr txBox="1"/>
          <p:nvPr/>
        </p:nvSpPr>
        <p:spPr>
          <a:xfrm>
            <a:off x="1621766" y="5702791"/>
            <a:ext cx="9068838" cy="1107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Ниязгулов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Филюз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Хайдарович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старший преподаватель, РУТ (МИИТ)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Кривоус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Андрей Владиславович, ассистент, РУТ (МИИТ)</a:t>
            </a:r>
          </a:p>
        </p:txBody>
      </p:sp>
    </p:spTree>
    <p:extLst>
      <p:ext uri="{BB962C8B-B14F-4D97-AF65-F5344CB8AC3E}">
        <p14:creationId xmlns:p14="http://schemas.microsoft.com/office/powerpoint/2010/main" val="450467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BFFE4-D462-7DA4-43AE-1620BF9F5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05"/>
            <a:ext cx="10515600" cy="64448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Окно измерений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31092" y="1931551"/>
            <a:ext cx="8756822" cy="41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0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8E981-5BCD-6B98-6971-D598C436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78" y="276727"/>
            <a:ext cx="9956321" cy="1636293"/>
          </a:xfrm>
        </p:spPr>
        <p:txBody>
          <a:bodyPr>
            <a:normAutofit/>
          </a:bodyPr>
          <a:lstStyle/>
          <a:p>
            <a:r>
              <a:rPr lang="ru-RU" sz="2400" b="1" dirty="0"/>
              <a:t>Сравнительные средние квадратические погрешности определения ширины колеи железнодорожного пути различными методами, мм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Объект 4">
                <a:extLst>
                  <a:ext uri="{FF2B5EF4-FFF2-40B4-BE49-F238E27FC236}">
                    <a16:creationId xmlns:a16="http://schemas.microsoft.com/office/drawing/2014/main" id="{878629F2-2B8D-4A2E-A047-AA5F41DF079F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836465176"/>
                  </p:ext>
                </p:extLst>
              </p:nvPr>
            </p:nvGraphicFramePr>
            <p:xfrm>
              <a:off x="1397479" y="1913020"/>
              <a:ext cx="10420710" cy="466825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80256">
                      <a:extLst>
                        <a:ext uri="{9D8B030D-6E8A-4147-A177-3AD203B41FA5}">
                          <a16:colId xmlns:a16="http://schemas.microsoft.com/office/drawing/2014/main" val="2863698810"/>
                        </a:ext>
                      </a:extLst>
                    </a:gridCol>
                    <a:gridCol w="592915">
                      <a:extLst>
                        <a:ext uri="{9D8B030D-6E8A-4147-A177-3AD203B41FA5}">
                          <a16:colId xmlns:a16="http://schemas.microsoft.com/office/drawing/2014/main" val="3413311655"/>
                        </a:ext>
                      </a:extLst>
                    </a:gridCol>
                    <a:gridCol w="592915">
                      <a:extLst>
                        <a:ext uri="{9D8B030D-6E8A-4147-A177-3AD203B41FA5}">
                          <a16:colId xmlns:a16="http://schemas.microsoft.com/office/drawing/2014/main" val="2995863264"/>
                        </a:ext>
                      </a:extLst>
                    </a:gridCol>
                    <a:gridCol w="588752">
                      <a:extLst>
                        <a:ext uri="{9D8B030D-6E8A-4147-A177-3AD203B41FA5}">
                          <a16:colId xmlns:a16="http://schemas.microsoft.com/office/drawing/2014/main" val="2346422503"/>
                        </a:ext>
                      </a:extLst>
                    </a:gridCol>
                    <a:gridCol w="588752">
                      <a:extLst>
                        <a:ext uri="{9D8B030D-6E8A-4147-A177-3AD203B41FA5}">
                          <a16:colId xmlns:a16="http://schemas.microsoft.com/office/drawing/2014/main" val="3425994234"/>
                        </a:ext>
                      </a:extLst>
                    </a:gridCol>
                    <a:gridCol w="588752">
                      <a:extLst>
                        <a:ext uri="{9D8B030D-6E8A-4147-A177-3AD203B41FA5}">
                          <a16:colId xmlns:a16="http://schemas.microsoft.com/office/drawing/2014/main" val="2105387057"/>
                        </a:ext>
                      </a:extLst>
                    </a:gridCol>
                    <a:gridCol w="1336655">
                      <a:extLst>
                        <a:ext uri="{9D8B030D-6E8A-4147-A177-3AD203B41FA5}">
                          <a16:colId xmlns:a16="http://schemas.microsoft.com/office/drawing/2014/main" val="2613610055"/>
                        </a:ext>
                      </a:extLst>
                    </a:gridCol>
                    <a:gridCol w="647003">
                      <a:extLst>
                        <a:ext uri="{9D8B030D-6E8A-4147-A177-3AD203B41FA5}">
                          <a16:colId xmlns:a16="http://schemas.microsoft.com/office/drawing/2014/main" val="619551091"/>
                        </a:ext>
                      </a:extLst>
                    </a:gridCol>
                    <a:gridCol w="647003">
                      <a:extLst>
                        <a:ext uri="{9D8B030D-6E8A-4147-A177-3AD203B41FA5}">
                          <a16:colId xmlns:a16="http://schemas.microsoft.com/office/drawing/2014/main" val="2607956135"/>
                        </a:ext>
                      </a:extLst>
                    </a:gridCol>
                    <a:gridCol w="1336655">
                      <a:extLst>
                        <a:ext uri="{9D8B030D-6E8A-4147-A177-3AD203B41FA5}">
                          <a16:colId xmlns:a16="http://schemas.microsoft.com/office/drawing/2014/main" val="3818172446"/>
                        </a:ext>
                      </a:extLst>
                    </a:gridCol>
                    <a:gridCol w="1321052">
                      <a:extLst>
                        <a:ext uri="{9D8B030D-6E8A-4147-A177-3AD203B41FA5}">
                          <a16:colId xmlns:a16="http://schemas.microsoft.com/office/drawing/2014/main" val="1484997100"/>
                        </a:ext>
                      </a:extLst>
                    </a:gridCol>
                  </a:tblGrid>
                  <a:tr h="451668">
                    <a:tc gridSpan="1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Методы определения ширины колеи железнодорожного пути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4156760"/>
                      </a:ext>
                    </a:extLst>
                  </a:tr>
                  <a:tr h="415453">
                    <a:tc row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800" kern="0" dirty="0">
                              <a:effectLst/>
                            </a:rPr>
                            <a:t> </a:t>
                          </a:r>
                          <a:endParaRPr lang="ru-RU" sz="9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800" kern="0" dirty="0">
                              <a:effectLst/>
                            </a:rPr>
                            <a:t> </a:t>
                          </a:r>
                          <a:endParaRPr lang="ru-RU" sz="9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800" kern="0" dirty="0">
                              <a:effectLst/>
                            </a:rPr>
                            <a:t> </a:t>
                          </a:r>
                          <a:endParaRPr lang="ru-RU" sz="9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Наименование технических средств измерений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 rowSpan="5"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Путейский шаблон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 vert="vert270"/>
                    </a:tc>
                    <a:tc rowSpan="5"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Путеизмерительная тележка </a:t>
                          </a:r>
                          <a:r>
                            <a:rPr lang="en-US" sz="1600" kern="0" dirty="0">
                              <a:effectLst/>
                            </a:rPr>
                            <a:t>Gedo (Trimble)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 vert="vert270"/>
                    </a:tc>
                    <a:tc gridSpan="8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Цифровая фотограмметрия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340773"/>
                      </a:ext>
                    </a:extLst>
                  </a:tr>
                  <a:tr h="102052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Аэросъемка с </a:t>
                          </a:r>
                          <a:r>
                            <a:rPr lang="ru-RU" sz="1600" kern="0" dirty="0" err="1">
                              <a:effectLst/>
                            </a:rPr>
                            <a:t>гексакоптера</a:t>
                          </a:r>
                          <a:r>
                            <a:rPr lang="ru-RU" sz="1600" kern="0" dirty="0">
                              <a:effectLst/>
                            </a:rPr>
                            <a:t> с использованием камеры </a:t>
                          </a:r>
                          <a:r>
                            <a:rPr lang="en-US" sz="1600" kern="0" dirty="0">
                              <a:effectLst/>
                            </a:rPr>
                            <a:t>Hasselblad HA</a:t>
                          </a:r>
                          <a:r>
                            <a:rPr lang="ru-RU" sz="1600" kern="0" dirty="0">
                              <a:effectLst/>
                            </a:rPr>
                            <a:t>4</a:t>
                          </a:r>
                          <a:r>
                            <a:rPr lang="en-US" sz="1600" kern="0" dirty="0">
                              <a:effectLst/>
                            </a:rPr>
                            <a:t>D</a:t>
                          </a:r>
                          <a:r>
                            <a:rPr lang="ru-RU" sz="1600" kern="0" dirty="0">
                              <a:effectLst/>
                            </a:rPr>
                            <a:t>-60, обработка снимков на ЦФС 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Аэросъемка с «ГЕОСКАН 401» с использованием камеры </a:t>
                          </a:r>
                          <a:r>
                            <a:rPr lang="en-US" sz="1600" kern="0" dirty="0">
                              <a:effectLst/>
                            </a:rPr>
                            <a:t>Sony DSC</a:t>
                          </a:r>
                          <a:r>
                            <a:rPr lang="ru-RU" sz="1600" kern="0" dirty="0">
                              <a:effectLst/>
                            </a:rPr>
                            <a:t>-</a:t>
                          </a:r>
                          <a:r>
                            <a:rPr lang="en-US" sz="1600" kern="0" dirty="0">
                              <a:effectLst/>
                            </a:rPr>
                            <a:t>RX</a:t>
                          </a:r>
                          <a:r>
                            <a:rPr lang="ru-RU" sz="1600" kern="0" dirty="0">
                              <a:effectLst/>
                            </a:rPr>
                            <a:t>1</a:t>
                          </a:r>
                          <a:r>
                            <a:rPr lang="en-US" sz="1600" kern="0" dirty="0">
                              <a:effectLst/>
                            </a:rPr>
                            <a:t>RM</a:t>
                          </a:r>
                          <a:r>
                            <a:rPr lang="ru-RU" sz="1600" kern="0" dirty="0">
                              <a:effectLst/>
                            </a:rPr>
                            <a:t>2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7949227"/>
                      </a:ext>
                    </a:extLst>
                  </a:tr>
                  <a:tr h="798308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PHOTOMOD</a:t>
                          </a:r>
                          <a:r>
                            <a:rPr lang="ru-RU" sz="1600" kern="0">
                              <a:effectLst/>
                            </a:rPr>
                            <a:t> 6.5.2764</a:t>
                          </a:r>
                          <a14:m>
                            <m:oMath xmlns:m="http://schemas.openxmlformats.org/officeDocument/2006/math">
                              <m:r>
                                <a:rPr lang="ru-RU" sz="1600" kern="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ru-RU" sz="1600" kern="0">
                              <a:effectLst/>
                            </a:rPr>
                            <a:t>64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 err="1">
                              <a:effectLst/>
                            </a:rPr>
                            <a:t>Agisoft</a:t>
                          </a:r>
                          <a:r>
                            <a:rPr lang="en-US" sz="1600" kern="0" dirty="0">
                              <a:effectLst/>
                            </a:rPr>
                            <a:t> </a:t>
                          </a:r>
                          <a:r>
                            <a:rPr lang="en-US" sz="1600" kern="0" dirty="0" err="1">
                              <a:effectLst/>
                            </a:rPr>
                            <a:t>Metashape</a:t>
                          </a:r>
                          <a:r>
                            <a:rPr lang="en-US" sz="1600" kern="0" dirty="0">
                              <a:effectLst/>
                            </a:rPr>
                            <a:t> Professional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PHOTOMOD</a:t>
                          </a:r>
                          <a:r>
                            <a:rPr lang="ru-RU" sz="1600" kern="0">
                              <a:effectLst/>
                            </a:rPr>
                            <a:t> 6.5.2764</a:t>
                          </a:r>
                          <a14:m>
                            <m:oMath xmlns:m="http://schemas.openxmlformats.org/officeDocument/2006/math">
                              <m:r>
                                <a:rPr lang="ru-RU" sz="1600" kern="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ru-RU" sz="1600" kern="0">
                              <a:effectLst/>
                            </a:rPr>
                            <a:t>64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 err="1">
                              <a:effectLst/>
                            </a:rPr>
                            <a:t>Agisoft</a:t>
                          </a:r>
                          <a:r>
                            <a:rPr lang="en-US" sz="1600" kern="0" dirty="0">
                              <a:effectLst/>
                            </a:rPr>
                            <a:t> </a:t>
                          </a:r>
                          <a:r>
                            <a:rPr lang="en-US" sz="1600" kern="0" dirty="0" err="1">
                              <a:effectLst/>
                            </a:rPr>
                            <a:t>Metashape</a:t>
                          </a:r>
                          <a:r>
                            <a:rPr lang="en-US" sz="1600" kern="0" dirty="0">
                              <a:effectLst/>
                            </a:rPr>
                            <a:t> Professional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extLst>
                      <a:ext uri="{0D108BD9-81ED-4DB2-BD59-A6C34878D82A}">
                        <a16:rowId xmlns:a16="http://schemas.microsoft.com/office/drawing/2014/main" val="3832503790"/>
                      </a:ext>
                    </a:extLst>
                  </a:tr>
                  <a:tr h="44764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8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Высоты фотографирования, м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2104730"/>
                      </a:ext>
                    </a:extLst>
                  </a:tr>
                  <a:tr h="32290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23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28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23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28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28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9034095"/>
                      </a:ext>
                    </a:extLst>
                  </a:tr>
                  <a:tr h="4134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Путейский шаблон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 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>
                              <a:effectLst/>
                            </a:rPr>
                            <a:t>0.43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1.16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1.25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1.37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1.24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>
                              <a:effectLst/>
                            </a:rPr>
                            <a:t>1.27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>
                              <a:effectLst/>
                            </a:rPr>
                            <a:t>1.05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1.50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>
                              <a:effectLst/>
                            </a:rPr>
                            <a:t>1.67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extLst>
                      <a:ext uri="{0D108BD9-81ED-4DB2-BD59-A6C34878D82A}">
                        <a16:rowId xmlns:a16="http://schemas.microsoft.com/office/drawing/2014/main" val="1751046666"/>
                      </a:ext>
                    </a:extLst>
                  </a:tr>
                  <a:tr h="7983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Путеизмерительная тележка </a:t>
                          </a:r>
                          <a:r>
                            <a:rPr lang="en-US" sz="1600" kern="0" dirty="0">
                              <a:effectLst/>
                            </a:rPr>
                            <a:t>Gedo (Trimble)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0.43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 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1.15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1.26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1.30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>
                              <a:effectLst/>
                            </a:rPr>
                            <a:t>1.22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1.35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>
                              <a:effectLst/>
                            </a:rPr>
                            <a:t>1.12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1.48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>
                              <a:effectLst/>
                            </a:rPr>
                            <a:t>1.68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extLst>
                      <a:ext uri="{0D108BD9-81ED-4DB2-BD59-A6C34878D82A}">
                        <a16:rowId xmlns:a16="http://schemas.microsoft.com/office/drawing/2014/main" val="4967250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Объект 4">
                <a:extLst>
                  <a:ext uri="{FF2B5EF4-FFF2-40B4-BE49-F238E27FC236}">
                    <a16:creationId xmlns:a16="http://schemas.microsoft.com/office/drawing/2014/main" id="{878629F2-2B8D-4A2E-A047-AA5F41DF079F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836465176"/>
                  </p:ext>
                </p:extLst>
              </p:nvPr>
            </p:nvGraphicFramePr>
            <p:xfrm>
              <a:off x="1397479" y="1913020"/>
              <a:ext cx="10420710" cy="466825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80256">
                      <a:extLst>
                        <a:ext uri="{9D8B030D-6E8A-4147-A177-3AD203B41FA5}">
                          <a16:colId xmlns:a16="http://schemas.microsoft.com/office/drawing/2014/main" val="2863698810"/>
                        </a:ext>
                      </a:extLst>
                    </a:gridCol>
                    <a:gridCol w="592915">
                      <a:extLst>
                        <a:ext uri="{9D8B030D-6E8A-4147-A177-3AD203B41FA5}">
                          <a16:colId xmlns:a16="http://schemas.microsoft.com/office/drawing/2014/main" val="3413311655"/>
                        </a:ext>
                      </a:extLst>
                    </a:gridCol>
                    <a:gridCol w="592915">
                      <a:extLst>
                        <a:ext uri="{9D8B030D-6E8A-4147-A177-3AD203B41FA5}">
                          <a16:colId xmlns:a16="http://schemas.microsoft.com/office/drawing/2014/main" val="2995863264"/>
                        </a:ext>
                      </a:extLst>
                    </a:gridCol>
                    <a:gridCol w="588752">
                      <a:extLst>
                        <a:ext uri="{9D8B030D-6E8A-4147-A177-3AD203B41FA5}">
                          <a16:colId xmlns:a16="http://schemas.microsoft.com/office/drawing/2014/main" val="2346422503"/>
                        </a:ext>
                      </a:extLst>
                    </a:gridCol>
                    <a:gridCol w="588752">
                      <a:extLst>
                        <a:ext uri="{9D8B030D-6E8A-4147-A177-3AD203B41FA5}">
                          <a16:colId xmlns:a16="http://schemas.microsoft.com/office/drawing/2014/main" val="3425994234"/>
                        </a:ext>
                      </a:extLst>
                    </a:gridCol>
                    <a:gridCol w="588752">
                      <a:extLst>
                        <a:ext uri="{9D8B030D-6E8A-4147-A177-3AD203B41FA5}">
                          <a16:colId xmlns:a16="http://schemas.microsoft.com/office/drawing/2014/main" val="2105387057"/>
                        </a:ext>
                      </a:extLst>
                    </a:gridCol>
                    <a:gridCol w="1336655">
                      <a:extLst>
                        <a:ext uri="{9D8B030D-6E8A-4147-A177-3AD203B41FA5}">
                          <a16:colId xmlns:a16="http://schemas.microsoft.com/office/drawing/2014/main" val="2613610055"/>
                        </a:ext>
                      </a:extLst>
                    </a:gridCol>
                    <a:gridCol w="647003">
                      <a:extLst>
                        <a:ext uri="{9D8B030D-6E8A-4147-A177-3AD203B41FA5}">
                          <a16:colId xmlns:a16="http://schemas.microsoft.com/office/drawing/2014/main" val="619551091"/>
                        </a:ext>
                      </a:extLst>
                    </a:gridCol>
                    <a:gridCol w="647003">
                      <a:extLst>
                        <a:ext uri="{9D8B030D-6E8A-4147-A177-3AD203B41FA5}">
                          <a16:colId xmlns:a16="http://schemas.microsoft.com/office/drawing/2014/main" val="2607956135"/>
                        </a:ext>
                      </a:extLst>
                    </a:gridCol>
                    <a:gridCol w="1336655">
                      <a:extLst>
                        <a:ext uri="{9D8B030D-6E8A-4147-A177-3AD203B41FA5}">
                          <a16:colId xmlns:a16="http://schemas.microsoft.com/office/drawing/2014/main" val="3818172446"/>
                        </a:ext>
                      </a:extLst>
                    </a:gridCol>
                    <a:gridCol w="1321052">
                      <a:extLst>
                        <a:ext uri="{9D8B030D-6E8A-4147-A177-3AD203B41FA5}">
                          <a16:colId xmlns:a16="http://schemas.microsoft.com/office/drawing/2014/main" val="1484997100"/>
                        </a:ext>
                      </a:extLst>
                    </a:gridCol>
                  </a:tblGrid>
                  <a:tr h="451668">
                    <a:tc gridSpan="1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Методы определения ширины колеи железнодорожного пути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4156760"/>
                      </a:ext>
                    </a:extLst>
                  </a:tr>
                  <a:tr h="415453">
                    <a:tc row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800" kern="0" dirty="0">
                              <a:effectLst/>
                            </a:rPr>
                            <a:t> </a:t>
                          </a:r>
                          <a:endParaRPr lang="ru-RU" sz="9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800" kern="0" dirty="0">
                              <a:effectLst/>
                            </a:rPr>
                            <a:t> </a:t>
                          </a:r>
                          <a:endParaRPr lang="ru-RU" sz="9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800" kern="0" dirty="0">
                              <a:effectLst/>
                            </a:rPr>
                            <a:t> </a:t>
                          </a:r>
                          <a:endParaRPr lang="ru-RU" sz="9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Наименование технических средств измерений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 rowSpan="5"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Путейский шаблон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 vert="vert270"/>
                    </a:tc>
                    <a:tc rowSpan="5"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Путеизмерительная тележка </a:t>
                          </a:r>
                          <a:r>
                            <a:rPr lang="en-US" sz="1600" kern="0" dirty="0">
                              <a:effectLst/>
                            </a:rPr>
                            <a:t>Gedo (Trimble)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 vert="vert270"/>
                    </a:tc>
                    <a:tc gridSpan="8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Цифровая фотограмметрия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340773"/>
                      </a:ext>
                    </a:extLst>
                  </a:tr>
                  <a:tr h="102052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Аэросъемка с </a:t>
                          </a:r>
                          <a:r>
                            <a:rPr lang="ru-RU" sz="1600" kern="0" dirty="0" err="1">
                              <a:effectLst/>
                            </a:rPr>
                            <a:t>гексакоптера</a:t>
                          </a:r>
                          <a:r>
                            <a:rPr lang="ru-RU" sz="1600" kern="0" dirty="0">
                              <a:effectLst/>
                            </a:rPr>
                            <a:t> с использованием камеры </a:t>
                          </a:r>
                          <a:r>
                            <a:rPr lang="en-US" sz="1600" kern="0" dirty="0">
                              <a:effectLst/>
                            </a:rPr>
                            <a:t>Hasselblad HA</a:t>
                          </a:r>
                          <a:r>
                            <a:rPr lang="ru-RU" sz="1600" kern="0" dirty="0">
                              <a:effectLst/>
                            </a:rPr>
                            <a:t>4</a:t>
                          </a:r>
                          <a:r>
                            <a:rPr lang="en-US" sz="1600" kern="0" dirty="0">
                              <a:effectLst/>
                            </a:rPr>
                            <a:t>D</a:t>
                          </a:r>
                          <a:r>
                            <a:rPr lang="ru-RU" sz="1600" kern="0" dirty="0">
                              <a:effectLst/>
                            </a:rPr>
                            <a:t>-60, обработка снимков на ЦФС 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Аэросъемка с «ГЕОСКАН 401» с использованием камеры </a:t>
                          </a:r>
                          <a:r>
                            <a:rPr lang="en-US" sz="1600" kern="0" dirty="0">
                              <a:effectLst/>
                            </a:rPr>
                            <a:t>Sony DSC</a:t>
                          </a:r>
                          <a:r>
                            <a:rPr lang="ru-RU" sz="1600" kern="0" dirty="0">
                              <a:effectLst/>
                            </a:rPr>
                            <a:t>-</a:t>
                          </a:r>
                          <a:r>
                            <a:rPr lang="en-US" sz="1600" kern="0" dirty="0">
                              <a:effectLst/>
                            </a:rPr>
                            <a:t>RX</a:t>
                          </a:r>
                          <a:r>
                            <a:rPr lang="ru-RU" sz="1600" kern="0" dirty="0">
                              <a:effectLst/>
                            </a:rPr>
                            <a:t>1</a:t>
                          </a:r>
                          <a:r>
                            <a:rPr lang="en-US" sz="1600" kern="0" dirty="0">
                              <a:effectLst/>
                            </a:rPr>
                            <a:t>RM</a:t>
                          </a:r>
                          <a:r>
                            <a:rPr lang="ru-RU" sz="1600" kern="0" dirty="0">
                              <a:effectLst/>
                            </a:rPr>
                            <a:t>2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7949227"/>
                      </a:ext>
                    </a:extLst>
                  </a:tr>
                  <a:tr h="798308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5861" marR="55861" marT="0" marB="0">
                        <a:blipFill>
                          <a:blip r:embed="rId2"/>
                          <a:stretch>
                            <a:fillRect l="-190690" t="-243511" r="-300690" b="-25038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 err="1">
                              <a:effectLst/>
                            </a:rPr>
                            <a:t>Agisoft</a:t>
                          </a:r>
                          <a:r>
                            <a:rPr lang="en-US" sz="1600" kern="0" dirty="0">
                              <a:effectLst/>
                            </a:rPr>
                            <a:t> </a:t>
                          </a:r>
                          <a:r>
                            <a:rPr lang="en-US" sz="1600" kern="0" dirty="0" err="1">
                              <a:effectLst/>
                            </a:rPr>
                            <a:t>Metashape</a:t>
                          </a:r>
                          <a:r>
                            <a:rPr lang="en-US" sz="1600" kern="0" dirty="0">
                              <a:effectLst/>
                            </a:rPr>
                            <a:t> Professional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5861" marR="55861" marT="0" marB="0">
                        <a:blipFill>
                          <a:blip r:embed="rId2"/>
                          <a:stretch>
                            <a:fillRect l="-582192" t="-243511" r="-100913" b="-2503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 err="1">
                              <a:effectLst/>
                            </a:rPr>
                            <a:t>Agisoft</a:t>
                          </a:r>
                          <a:r>
                            <a:rPr lang="en-US" sz="1600" kern="0" dirty="0">
                              <a:effectLst/>
                            </a:rPr>
                            <a:t> </a:t>
                          </a:r>
                          <a:r>
                            <a:rPr lang="en-US" sz="1600" kern="0" dirty="0" err="1">
                              <a:effectLst/>
                            </a:rPr>
                            <a:t>Metashape</a:t>
                          </a:r>
                          <a:r>
                            <a:rPr lang="en-US" sz="1600" kern="0" dirty="0">
                              <a:effectLst/>
                            </a:rPr>
                            <a:t> Professional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extLst>
                      <a:ext uri="{0D108BD9-81ED-4DB2-BD59-A6C34878D82A}">
                        <a16:rowId xmlns:a16="http://schemas.microsoft.com/office/drawing/2014/main" val="3832503790"/>
                      </a:ext>
                    </a:extLst>
                  </a:tr>
                  <a:tr h="44764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8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Высоты фотографирования, м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2104730"/>
                      </a:ext>
                    </a:extLst>
                  </a:tr>
                  <a:tr h="32290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23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28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23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28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28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9034095"/>
                      </a:ext>
                    </a:extLst>
                  </a:tr>
                  <a:tr h="4134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Путейский шаблон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 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>
                              <a:effectLst/>
                            </a:rPr>
                            <a:t>0.43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1.16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1.25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1.37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1.24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>
                              <a:effectLst/>
                            </a:rPr>
                            <a:t>1.27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>
                              <a:effectLst/>
                            </a:rPr>
                            <a:t>1.05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1.50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>
                              <a:effectLst/>
                            </a:rPr>
                            <a:t>1.67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extLst>
                      <a:ext uri="{0D108BD9-81ED-4DB2-BD59-A6C34878D82A}">
                        <a16:rowId xmlns:a16="http://schemas.microsoft.com/office/drawing/2014/main" val="1751046666"/>
                      </a:ext>
                    </a:extLst>
                  </a:tr>
                  <a:tr h="7983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Путеизмерительная тележка </a:t>
                          </a:r>
                          <a:r>
                            <a:rPr lang="en-US" sz="1600" kern="0" dirty="0">
                              <a:effectLst/>
                            </a:rPr>
                            <a:t>Gedo (Trimble)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0.43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 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1.15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1.26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1.30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>
                              <a:effectLst/>
                            </a:rPr>
                            <a:t>1.22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1.35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>
                              <a:effectLst/>
                            </a:rPr>
                            <a:t>1.12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1.48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>
                              <a:effectLst/>
                            </a:rPr>
                            <a:t>1.68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861" marR="55861" marT="0" marB="0"/>
                    </a:tc>
                    <a:extLst>
                      <a:ext uri="{0D108BD9-81ED-4DB2-BD59-A6C34878D82A}">
                        <a16:rowId xmlns:a16="http://schemas.microsoft.com/office/drawing/2014/main" val="49672506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5200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6FA72-FF63-8B7B-04A6-5F92968A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26" y="396815"/>
            <a:ext cx="9973574" cy="1293873"/>
          </a:xfrm>
        </p:spPr>
        <p:txBody>
          <a:bodyPr>
            <a:normAutofit/>
          </a:bodyPr>
          <a:lstStyle/>
          <a:p>
            <a:r>
              <a:rPr lang="ru-RU" sz="2000" b="1" dirty="0"/>
              <a:t>Сравнительные средние квадратические погрешности определения возвышений рельсов железнодорожной колеи различными методами, мм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Объект 5">
                <a:extLst>
                  <a:ext uri="{FF2B5EF4-FFF2-40B4-BE49-F238E27FC236}">
                    <a16:creationId xmlns:a16="http://schemas.microsoft.com/office/drawing/2014/main" id="{3E31754A-5DC8-8253-E2DA-8E86093A8BB1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00589563"/>
                  </p:ext>
                </p:extLst>
              </p:nvPr>
            </p:nvGraphicFramePr>
            <p:xfrm>
              <a:off x="1380221" y="1852863"/>
              <a:ext cx="10351702" cy="484692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64517">
                      <a:extLst>
                        <a:ext uri="{9D8B030D-6E8A-4147-A177-3AD203B41FA5}">
                          <a16:colId xmlns:a16="http://schemas.microsoft.com/office/drawing/2014/main" val="363409091"/>
                        </a:ext>
                      </a:extLst>
                    </a:gridCol>
                    <a:gridCol w="603234">
                      <a:extLst>
                        <a:ext uri="{9D8B030D-6E8A-4147-A177-3AD203B41FA5}">
                          <a16:colId xmlns:a16="http://schemas.microsoft.com/office/drawing/2014/main" val="882884561"/>
                        </a:ext>
                      </a:extLst>
                    </a:gridCol>
                    <a:gridCol w="723881">
                      <a:extLst>
                        <a:ext uri="{9D8B030D-6E8A-4147-A177-3AD203B41FA5}">
                          <a16:colId xmlns:a16="http://schemas.microsoft.com/office/drawing/2014/main" val="3202702639"/>
                        </a:ext>
                      </a:extLst>
                    </a:gridCol>
                    <a:gridCol w="592833">
                      <a:extLst>
                        <a:ext uri="{9D8B030D-6E8A-4147-A177-3AD203B41FA5}">
                          <a16:colId xmlns:a16="http://schemas.microsoft.com/office/drawing/2014/main" val="609824102"/>
                        </a:ext>
                      </a:extLst>
                    </a:gridCol>
                    <a:gridCol w="592833">
                      <a:extLst>
                        <a:ext uri="{9D8B030D-6E8A-4147-A177-3AD203B41FA5}">
                          <a16:colId xmlns:a16="http://schemas.microsoft.com/office/drawing/2014/main" val="3208285180"/>
                        </a:ext>
                      </a:extLst>
                    </a:gridCol>
                    <a:gridCol w="592833">
                      <a:extLst>
                        <a:ext uri="{9D8B030D-6E8A-4147-A177-3AD203B41FA5}">
                          <a16:colId xmlns:a16="http://schemas.microsoft.com/office/drawing/2014/main" val="2709142853"/>
                        </a:ext>
                      </a:extLst>
                    </a:gridCol>
                    <a:gridCol w="592833">
                      <a:extLst>
                        <a:ext uri="{9D8B030D-6E8A-4147-A177-3AD203B41FA5}">
                          <a16:colId xmlns:a16="http://schemas.microsoft.com/office/drawing/2014/main" val="3406262441"/>
                        </a:ext>
                      </a:extLst>
                    </a:gridCol>
                    <a:gridCol w="1031738">
                      <a:extLst>
                        <a:ext uri="{9D8B030D-6E8A-4147-A177-3AD203B41FA5}">
                          <a16:colId xmlns:a16="http://schemas.microsoft.com/office/drawing/2014/main" val="833554763"/>
                        </a:ext>
                      </a:extLst>
                    </a:gridCol>
                    <a:gridCol w="592833">
                      <a:extLst>
                        <a:ext uri="{9D8B030D-6E8A-4147-A177-3AD203B41FA5}">
                          <a16:colId xmlns:a16="http://schemas.microsoft.com/office/drawing/2014/main" val="1012665687"/>
                        </a:ext>
                      </a:extLst>
                    </a:gridCol>
                    <a:gridCol w="592833">
                      <a:extLst>
                        <a:ext uri="{9D8B030D-6E8A-4147-A177-3AD203B41FA5}">
                          <a16:colId xmlns:a16="http://schemas.microsoft.com/office/drawing/2014/main" val="1175595620"/>
                        </a:ext>
                      </a:extLst>
                    </a:gridCol>
                    <a:gridCol w="1185667">
                      <a:extLst>
                        <a:ext uri="{9D8B030D-6E8A-4147-A177-3AD203B41FA5}">
                          <a16:colId xmlns:a16="http://schemas.microsoft.com/office/drawing/2014/main" val="617050848"/>
                        </a:ext>
                      </a:extLst>
                    </a:gridCol>
                    <a:gridCol w="1185667">
                      <a:extLst>
                        <a:ext uri="{9D8B030D-6E8A-4147-A177-3AD203B41FA5}">
                          <a16:colId xmlns:a16="http://schemas.microsoft.com/office/drawing/2014/main" val="3150303564"/>
                        </a:ext>
                      </a:extLst>
                    </a:gridCol>
                  </a:tblGrid>
                  <a:tr h="341551">
                    <a:tc gridSpan="1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Методы определения возвышений рельсов железнодорожного пути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6589296"/>
                      </a:ext>
                    </a:extLst>
                  </a:tr>
                  <a:tr h="305560">
                    <a:tc row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 </a:t>
                          </a:r>
                          <a:endParaRPr lang="ru-RU" sz="16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 </a:t>
                          </a:r>
                          <a:endParaRPr lang="ru-RU" sz="16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 </a:t>
                          </a:r>
                          <a:endParaRPr lang="ru-RU" sz="16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Наименование технических средств измерений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Нивелирования</a:t>
                          </a:r>
                          <a:endParaRPr lang="ru-RU" sz="16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0" dirty="0">
                              <a:effectLst/>
                            </a:rPr>
                            <a:t>II</a:t>
                          </a:r>
                          <a:r>
                            <a:rPr lang="ru-RU" sz="1600" kern="0" dirty="0">
                              <a:effectLst/>
                            </a:rPr>
                            <a:t> класса</a:t>
                          </a:r>
                          <a:endParaRPr lang="ru-RU" sz="1600" kern="100" dirty="0">
                            <a:effectLst/>
                          </a:endParaRPr>
                        </a:p>
                        <a:p>
                          <a:pPr marL="71755" marR="7175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 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/>
                    </a:tc>
                    <a:tc rowSpan="5"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Путейский шаблон</a:t>
                          </a:r>
                          <a:endParaRPr lang="ru-RU" sz="1600" kern="100" dirty="0">
                            <a:effectLst/>
                          </a:endParaRPr>
                        </a:p>
                        <a:p>
                          <a:pPr marL="71755" marR="7175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 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/>
                    </a:tc>
                    <a:tc rowSpan="5"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Путеизмерительная тележка </a:t>
                          </a:r>
                          <a:r>
                            <a:rPr lang="en-US" sz="1600" kern="0">
                              <a:effectLst/>
                            </a:rPr>
                            <a:t>Gedo (Trimble)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/>
                    </a:tc>
                    <a:tc gridSpan="8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Цифровая фотограмметрия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1013686"/>
                      </a:ext>
                    </a:extLst>
                  </a:tr>
                  <a:tr h="96504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Аэросъемка с </a:t>
                          </a:r>
                          <a:r>
                            <a:rPr lang="ru-RU" sz="1600" kern="0" dirty="0" err="1">
                              <a:effectLst/>
                            </a:rPr>
                            <a:t>гексакоптера</a:t>
                          </a:r>
                          <a:r>
                            <a:rPr lang="ru-RU" sz="1600" kern="0" dirty="0">
                              <a:effectLst/>
                            </a:rPr>
                            <a:t> с использованием камеры </a:t>
                          </a:r>
                          <a:r>
                            <a:rPr lang="en-US" sz="1600" kern="0" dirty="0">
                              <a:effectLst/>
                            </a:rPr>
                            <a:t>Hasselblad HA</a:t>
                          </a:r>
                          <a:r>
                            <a:rPr lang="ru-RU" sz="1600" kern="0" dirty="0">
                              <a:effectLst/>
                            </a:rPr>
                            <a:t>4</a:t>
                          </a:r>
                          <a:r>
                            <a:rPr lang="en-US" sz="1600" kern="0" dirty="0">
                              <a:effectLst/>
                            </a:rPr>
                            <a:t>D</a:t>
                          </a:r>
                          <a:r>
                            <a:rPr lang="ru-RU" sz="1600" kern="0" dirty="0">
                              <a:effectLst/>
                            </a:rPr>
                            <a:t>-60, обработка снимков на ЦФС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Аэросъемка с «ГЕОСКАН 401» с использованием камеры </a:t>
                          </a:r>
                          <a:r>
                            <a:rPr lang="en-US" sz="1600" kern="0">
                              <a:effectLst/>
                            </a:rPr>
                            <a:t>Sony DSC</a:t>
                          </a:r>
                          <a:r>
                            <a:rPr lang="ru-RU" sz="1600" kern="0">
                              <a:effectLst/>
                            </a:rPr>
                            <a:t>-</a:t>
                          </a:r>
                          <a:r>
                            <a:rPr lang="en-US" sz="1600" kern="0">
                              <a:effectLst/>
                            </a:rPr>
                            <a:t>RX</a:t>
                          </a:r>
                          <a:r>
                            <a:rPr lang="ru-RU" sz="1600" kern="0">
                              <a:effectLst/>
                            </a:rPr>
                            <a:t>1</a:t>
                          </a:r>
                          <a:r>
                            <a:rPr lang="en-US" sz="1600" kern="0">
                              <a:effectLst/>
                            </a:rPr>
                            <a:t>RM</a:t>
                          </a:r>
                          <a:r>
                            <a:rPr lang="ru-RU" sz="1600" kern="0">
                              <a:effectLst/>
                            </a:rPr>
                            <a:t>2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4821689"/>
                      </a:ext>
                    </a:extLst>
                  </a:tr>
                  <a:tr h="72106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>
                              <a:effectLst/>
                            </a:rPr>
                            <a:t>PHOTOMOD</a:t>
                          </a:r>
                          <a:r>
                            <a:rPr lang="ru-RU" sz="1600" kern="0" dirty="0">
                              <a:effectLst/>
                            </a:rPr>
                            <a:t> 6.5.2764</a:t>
                          </a:r>
                          <a14:m>
                            <m:oMath xmlns:m="http://schemas.openxmlformats.org/officeDocument/2006/math">
                              <m:r>
                                <a:rPr lang="ru-RU" sz="1600" kern="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ru-RU" sz="1600" kern="0" dirty="0">
                              <a:effectLst/>
                            </a:rPr>
                            <a:t>64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Agisoft Metashape Professional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PHOTOMOD</a:t>
                          </a:r>
                          <a:r>
                            <a:rPr lang="ru-RU" sz="1600" kern="0">
                              <a:effectLst/>
                            </a:rPr>
                            <a:t> 6.5.2764</a:t>
                          </a:r>
                          <a14:m>
                            <m:oMath xmlns:m="http://schemas.openxmlformats.org/officeDocument/2006/math">
                              <m:r>
                                <a:rPr lang="ru-RU" sz="1600" kern="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ru-RU" sz="1600" kern="0">
                              <a:effectLst/>
                            </a:rPr>
                            <a:t>64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Agisoft Metashape Professional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7275283"/>
                      </a:ext>
                    </a:extLst>
                  </a:tr>
                  <a:tr h="27985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8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Высоты фотографирования, м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8246942"/>
                      </a:ext>
                    </a:extLst>
                  </a:tr>
                  <a:tr h="35624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23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28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35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23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28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28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4551402"/>
                      </a:ext>
                    </a:extLst>
                  </a:tr>
                  <a:tr h="5720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Нивелирования</a:t>
                          </a:r>
                          <a:endParaRPr lang="ru-RU" sz="16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>
                              <a:effectLst/>
                            </a:rPr>
                            <a:t>II</a:t>
                          </a:r>
                          <a:r>
                            <a:rPr lang="ru-RU" sz="1600" kern="0" dirty="0">
                              <a:effectLst/>
                            </a:rPr>
                            <a:t> класса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 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1,04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0,44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3,90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3,05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3,76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3,27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3,45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3,69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3,48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4,05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40289833"/>
                      </a:ext>
                    </a:extLst>
                  </a:tr>
                  <a:tr h="3775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Путейский шаблон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1,04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 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0</a:t>
                          </a:r>
                          <a:r>
                            <a:rPr lang="ru-RU" sz="1600" kern="0">
                              <a:effectLst/>
                            </a:rPr>
                            <a:t>,95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3,96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2,83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3,42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3,23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3,44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3,94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3,55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4,16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1222764"/>
                      </a:ext>
                    </a:extLst>
                  </a:tr>
                  <a:tr h="7210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Путеизмерительная тележка </a:t>
                          </a:r>
                          <a:r>
                            <a:rPr lang="en-US" sz="1600" kern="0" dirty="0">
                              <a:effectLst/>
                            </a:rPr>
                            <a:t>Gedo (Trimble)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 </a:t>
                          </a:r>
                          <a:endParaRPr lang="ru-RU" sz="16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0,44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 </a:t>
                          </a:r>
                          <a:endParaRPr lang="ru-RU" sz="1600" kern="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0,95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 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 </a:t>
                          </a:r>
                          <a:endParaRPr lang="ru-RU" sz="1600" kern="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3,87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 </a:t>
                          </a:r>
                          <a:endParaRPr lang="ru-RU" sz="1600" kern="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2,91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 </a:t>
                          </a:r>
                          <a:endParaRPr lang="ru-RU" sz="1600" kern="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3,49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 </a:t>
                          </a:r>
                          <a:endParaRPr lang="ru-RU" sz="1600" kern="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3,01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 </a:t>
                          </a:r>
                          <a:endParaRPr lang="ru-RU" sz="1600" kern="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3,18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 </a:t>
                          </a:r>
                          <a:endParaRPr lang="ru-RU" sz="16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3,51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 </a:t>
                          </a:r>
                          <a:endParaRPr lang="ru-RU" sz="16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3,28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 </a:t>
                          </a:r>
                          <a:endParaRPr lang="ru-RU" sz="16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3,91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2464899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Объект 5">
                <a:extLst>
                  <a:ext uri="{FF2B5EF4-FFF2-40B4-BE49-F238E27FC236}">
                    <a16:creationId xmlns:a16="http://schemas.microsoft.com/office/drawing/2014/main" id="{3E31754A-5DC8-8253-E2DA-8E86093A8BB1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00589563"/>
                  </p:ext>
                </p:extLst>
              </p:nvPr>
            </p:nvGraphicFramePr>
            <p:xfrm>
              <a:off x="1380221" y="1852863"/>
              <a:ext cx="10351702" cy="484692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64517">
                      <a:extLst>
                        <a:ext uri="{9D8B030D-6E8A-4147-A177-3AD203B41FA5}">
                          <a16:colId xmlns:a16="http://schemas.microsoft.com/office/drawing/2014/main" val="363409091"/>
                        </a:ext>
                      </a:extLst>
                    </a:gridCol>
                    <a:gridCol w="603234">
                      <a:extLst>
                        <a:ext uri="{9D8B030D-6E8A-4147-A177-3AD203B41FA5}">
                          <a16:colId xmlns:a16="http://schemas.microsoft.com/office/drawing/2014/main" val="882884561"/>
                        </a:ext>
                      </a:extLst>
                    </a:gridCol>
                    <a:gridCol w="723881">
                      <a:extLst>
                        <a:ext uri="{9D8B030D-6E8A-4147-A177-3AD203B41FA5}">
                          <a16:colId xmlns:a16="http://schemas.microsoft.com/office/drawing/2014/main" val="3202702639"/>
                        </a:ext>
                      </a:extLst>
                    </a:gridCol>
                    <a:gridCol w="592833">
                      <a:extLst>
                        <a:ext uri="{9D8B030D-6E8A-4147-A177-3AD203B41FA5}">
                          <a16:colId xmlns:a16="http://schemas.microsoft.com/office/drawing/2014/main" val="609824102"/>
                        </a:ext>
                      </a:extLst>
                    </a:gridCol>
                    <a:gridCol w="592833">
                      <a:extLst>
                        <a:ext uri="{9D8B030D-6E8A-4147-A177-3AD203B41FA5}">
                          <a16:colId xmlns:a16="http://schemas.microsoft.com/office/drawing/2014/main" val="3208285180"/>
                        </a:ext>
                      </a:extLst>
                    </a:gridCol>
                    <a:gridCol w="592833">
                      <a:extLst>
                        <a:ext uri="{9D8B030D-6E8A-4147-A177-3AD203B41FA5}">
                          <a16:colId xmlns:a16="http://schemas.microsoft.com/office/drawing/2014/main" val="2709142853"/>
                        </a:ext>
                      </a:extLst>
                    </a:gridCol>
                    <a:gridCol w="592833">
                      <a:extLst>
                        <a:ext uri="{9D8B030D-6E8A-4147-A177-3AD203B41FA5}">
                          <a16:colId xmlns:a16="http://schemas.microsoft.com/office/drawing/2014/main" val="3406262441"/>
                        </a:ext>
                      </a:extLst>
                    </a:gridCol>
                    <a:gridCol w="1031738">
                      <a:extLst>
                        <a:ext uri="{9D8B030D-6E8A-4147-A177-3AD203B41FA5}">
                          <a16:colId xmlns:a16="http://schemas.microsoft.com/office/drawing/2014/main" val="833554763"/>
                        </a:ext>
                      </a:extLst>
                    </a:gridCol>
                    <a:gridCol w="592833">
                      <a:extLst>
                        <a:ext uri="{9D8B030D-6E8A-4147-A177-3AD203B41FA5}">
                          <a16:colId xmlns:a16="http://schemas.microsoft.com/office/drawing/2014/main" val="1012665687"/>
                        </a:ext>
                      </a:extLst>
                    </a:gridCol>
                    <a:gridCol w="592833">
                      <a:extLst>
                        <a:ext uri="{9D8B030D-6E8A-4147-A177-3AD203B41FA5}">
                          <a16:colId xmlns:a16="http://schemas.microsoft.com/office/drawing/2014/main" val="1175595620"/>
                        </a:ext>
                      </a:extLst>
                    </a:gridCol>
                    <a:gridCol w="1185667">
                      <a:extLst>
                        <a:ext uri="{9D8B030D-6E8A-4147-A177-3AD203B41FA5}">
                          <a16:colId xmlns:a16="http://schemas.microsoft.com/office/drawing/2014/main" val="617050848"/>
                        </a:ext>
                      </a:extLst>
                    </a:gridCol>
                    <a:gridCol w="1185667">
                      <a:extLst>
                        <a:ext uri="{9D8B030D-6E8A-4147-A177-3AD203B41FA5}">
                          <a16:colId xmlns:a16="http://schemas.microsoft.com/office/drawing/2014/main" val="3150303564"/>
                        </a:ext>
                      </a:extLst>
                    </a:gridCol>
                  </a:tblGrid>
                  <a:tr h="341551">
                    <a:tc gridSpan="1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Методы определения возвышений рельсов железнодорожного пути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6589296"/>
                      </a:ext>
                    </a:extLst>
                  </a:tr>
                  <a:tr h="305560">
                    <a:tc row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 </a:t>
                          </a:r>
                          <a:endParaRPr lang="ru-RU" sz="16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 </a:t>
                          </a:r>
                          <a:endParaRPr lang="ru-RU" sz="16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 </a:t>
                          </a:r>
                          <a:endParaRPr lang="ru-RU" sz="16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Наименование технических средств измерений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Нивелирования</a:t>
                          </a:r>
                          <a:endParaRPr lang="ru-RU" sz="16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0" dirty="0">
                              <a:effectLst/>
                            </a:rPr>
                            <a:t>II</a:t>
                          </a:r>
                          <a:r>
                            <a:rPr lang="ru-RU" sz="1600" kern="0" dirty="0">
                              <a:effectLst/>
                            </a:rPr>
                            <a:t> класса</a:t>
                          </a:r>
                          <a:endParaRPr lang="ru-RU" sz="1600" kern="100" dirty="0">
                            <a:effectLst/>
                          </a:endParaRPr>
                        </a:p>
                        <a:p>
                          <a:pPr marL="71755" marR="7175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 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/>
                    </a:tc>
                    <a:tc rowSpan="5"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Путейский шаблон</a:t>
                          </a:r>
                          <a:endParaRPr lang="ru-RU" sz="1600" kern="100" dirty="0">
                            <a:effectLst/>
                          </a:endParaRPr>
                        </a:p>
                        <a:p>
                          <a:pPr marL="71755" marR="7175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 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/>
                    </a:tc>
                    <a:tc rowSpan="5"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Путеизмерительная тележка </a:t>
                          </a:r>
                          <a:r>
                            <a:rPr lang="en-US" sz="1600" kern="0">
                              <a:effectLst/>
                            </a:rPr>
                            <a:t>Gedo (Trimble)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/>
                    </a:tc>
                    <a:tc gridSpan="8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Цифровая фотограмметрия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1013686"/>
                      </a:ext>
                    </a:extLst>
                  </a:tr>
                  <a:tr h="103206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Аэросъемка с </a:t>
                          </a:r>
                          <a:r>
                            <a:rPr lang="ru-RU" sz="1600" kern="0" dirty="0" err="1">
                              <a:effectLst/>
                            </a:rPr>
                            <a:t>гексакоптера</a:t>
                          </a:r>
                          <a:r>
                            <a:rPr lang="ru-RU" sz="1600" kern="0" dirty="0">
                              <a:effectLst/>
                            </a:rPr>
                            <a:t> с использованием камеры </a:t>
                          </a:r>
                          <a:r>
                            <a:rPr lang="en-US" sz="1600" kern="0" dirty="0">
                              <a:effectLst/>
                            </a:rPr>
                            <a:t>Hasselblad HA</a:t>
                          </a:r>
                          <a:r>
                            <a:rPr lang="ru-RU" sz="1600" kern="0" dirty="0">
                              <a:effectLst/>
                            </a:rPr>
                            <a:t>4</a:t>
                          </a:r>
                          <a:r>
                            <a:rPr lang="en-US" sz="1600" kern="0" dirty="0">
                              <a:effectLst/>
                            </a:rPr>
                            <a:t>D</a:t>
                          </a:r>
                          <a:r>
                            <a:rPr lang="ru-RU" sz="1600" kern="0" dirty="0">
                              <a:effectLst/>
                            </a:rPr>
                            <a:t>-60, обработка снимков на ЦФС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Аэросъемка с «ГЕОСКАН 401» с использованием камеры </a:t>
                          </a:r>
                          <a:r>
                            <a:rPr lang="en-US" sz="1600" kern="0">
                              <a:effectLst/>
                            </a:rPr>
                            <a:t>Sony DSC</a:t>
                          </a:r>
                          <a:r>
                            <a:rPr lang="ru-RU" sz="1600" kern="0">
                              <a:effectLst/>
                            </a:rPr>
                            <a:t>-</a:t>
                          </a:r>
                          <a:r>
                            <a:rPr lang="en-US" sz="1600" kern="0">
                              <a:effectLst/>
                            </a:rPr>
                            <a:t>RX</a:t>
                          </a:r>
                          <a:r>
                            <a:rPr lang="ru-RU" sz="1600" kern="0">
                              <a:effectLst/>
                            </a:rPr>
                            <a:t>1</a:t>
                          </a:r>
                          <a:r>
                            <a:rPr lang="en-US" sz="1600" kern="0">
                              <a:effectLst/>
                            </a:rPr>
                            <a:t>RM</a:t>
                          </a:r>
                          <a:r>
                            <a:rPr lang="ru-RU" sz="1600" kern="0">
                              <a:effectLst/>
                            </a:rPr>
                            <a:t>2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4821689"/>
                      </a:ext>
                    </a:extLst>
                  </a:tr>
                  <a:tr h="771144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24315" t="-224409" r="-259247" b="-32598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Agisoft Metashape Professional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75773" t="-224409" r="-102577" b="-325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Agisoft Metashape Professional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7275283"/>
                      </a:ext>
                    </a:extLst>
                  </a:tr>
                  <a:tr h="27985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8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Высоты фотографирования, м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8246942"/>
                      </a:ext>
                    </a:extLst>
                  </a:tr>
                  <a:tr h="35624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23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28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35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23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28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28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4551402"/>
                      </a:ext>
                    </a:extLst>
                  </a:tr>
                  <a:tr h="6118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Нивелирования</a:t>
                          </a:r>
                          <a:endParaRPr lang="ru-RU" sz="16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>
                              <a:effectLst/>
                            </a:rPr>
                            <a:t>II</a:t>
                          </a:r>
                          <a:r>
                            <a:rPr lang="ru-RU" sz="1600" kern="0" dirty="0">
                              <a:effectLst/>
                            </a:rPr>
                            <a:t> класса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 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1,04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0,44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3,90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3,05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3,76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3,27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3,45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3,69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3,48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4,05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40289833"/>
                      </a:ext>
                    </a:extLst>
                  </a:tr>
                  <a:tr h="3775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Путейский шаблон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1,04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 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0</a:t>
                          </a:r>
                          <a:r>
                            <a:rPr lang="ru-RU" sz="1600" kern="0">
                              <a:effectLst/>
                            </a:rPr>
                            <a:t>,95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3,96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2,83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3,42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3,23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3,44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3,94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3,55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4,16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1222764"/>
                      </a:ext>
                    </a:extLst>
                  </a:tr>
                  <a:tr h="77114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Путеизмерительная тележка </a:t>
                          </a:r>
                          <a:r>
                            <a:rPr lang="en-US" sz="1600" kern="0" dirty="0">
                              <a:effectLst/>
                            </a:rPr>
                            <a:t>Gedo (Trimble)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 </a:t>
                          </a:r>
                          <a:endParaRPr lang="ru-RU" sz="16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0,44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 </a:t>
                          </a:r>
                          <a:endParaRPr lang="ru-RU" sz="1600" kern="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0,95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 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 </a:t>
                          </a:r>
                          <a:endParaRPr lang="ru-RU" sz="1600" kern="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3,87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 </a:t>
                          </a:r>
                          <a:endParaRPr lang="ru-RU" sz="1600" kern="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2,91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 </a:t>
                          </a:r>
                          <a:endParaRPr lang="ru-RU" sz="1600" kern="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3,49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 </a:t>
                          </a:r>
                          <a:endParaRPr lang="ru-RU" sz="1600" kern="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3,01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 </a:t>
                          </a:r>
                          <a:endParaRPr lang="ru-RU" sz="1600" kern="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>
                              <a:effectLst/>
                            </a:rPr>
                            <a:t>3,18</a:t>
                          </a:r>
                          <a:endParaRPr lang="ru-RU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 </a:t>
                          </a:r>
                          <a:endParaRPr lang="ru-RU" sz="16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3,51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 </a:t>
                          </a:r>
                          <a:endParaRPr lang="ru-RU" sz="16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3,28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 </a:t>
                          </a:r>
                          <a:endParaRPr lang="ru-RU" sz="1600" kern="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kern="0" dirty="0">
                              <a:effectLst/>
                            </a:rPr>
                            <a:t>3,91</a:t>
                          </a:r>
                          <a:endParaRPr lang="ru-RU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246489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68032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EB57D-6BEA-3FB0-1725-6DCFA8F7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4832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8D6F072-5ED5-C3C2-996C-C5F346DA9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275347"/>
            <a:ext cx="10515600" cy="52698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экспериментальных работ позволяют делать вывод о том, что современные методы цифровой фотограмметрии могут быть использованы для решения широкого круга задач в железнодорожном транспорте: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и диагностики железнодорожного пути;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информацию для разработки проектов реконструкции и капитального ремонта объектов железнодорожного транспорта;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постановке в проектное положение железнодорожного пути при реконструкции и капитальном ремонте;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неровностей железнодорожной колеи;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инвентаризации объектов недвижимости в полосе отвода железных дорог;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решении задач экологии и охраны окружающей среды;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моделировании объектов инфраструктуры железнодорожного транспорта и т.д.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71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idx="12"/>
          </p:nvPr>
        </p:nvSpPr>
        <p:spPr>
          <a:xfrm>
            <a:off x="11647055" y="6453331"/>
            <a:ext cx="544945" cy="413905"/>
          </a:xfrm>
          <a:solidFill>
            <a:srgbClr val="1B365D"/>
          </a:solidFill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 smtClean="0">
                <a:solidFill>
                  <a:schemeClr val="bg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3143793"/>
            <a:ext cx="10515600" cy="22555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rgbClr val="1B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8665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2974" y="672861"/>
            <a:ext cx="10092905" cy="5780470"/>
          </a:xfrm>
        </p:spPr>
        <p:txBody>
          <a:bodyPr>
            <a:normAutofit lnSpcReduction="10000"/>
          </a:bodyPr>
          <a:lstStyle/>
          <a:p>
            <a:pPr marL="0" lvl="2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10182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Актуальность работы: </a:t>
            </a:r>
            <a:r>
              <a:rPr lang="ru-RU" sz="2400" dirty="0">
                <a:solidFill>
                  <a:srgbClr val="10182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связи с переходом страны на цифровую экономику, а железнодорожной отрасли на концепцию «Цифровая железная дорога» возникает необходимость представления всей инфраструктуры железных дорог в цифровом виде. В этой связи необходима разработка методов и технологий получения информации о состоянии ж/д пути в цифровом виде – в виде непрерывного координатно-цифрового описания пути в единой системе координат.</a:t>
            </a:r>
          </a:p>
          <a:p>
            <a:pPr marL="0" lvl="2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10182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Цифровые фотограмметрические методы, как методы координатно-цифрового описания объектов широко применяют при изысканиях, мониторинге инфраструктуры и решении других задач железных дорог. Однако, отсутствуют результаты исследований мониторинга геометрии рельсовой колеи железнодорожного пути с использованием метода фотограмметрии. </a:t>
            </a:r>
            <a:endParaRPr lang="ru-RU" sz="2400" b="1" kern="100" dirty="0">
              <a:solidFill>
                <a:srgbClr val="10182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lvl="2" indent="0">
              <a:lnSpc>
                <a:spcPct val="300000"/>
              </a:lnSpc>
              <a:buNone/>
            </a:pPr>
            <a:endParaRPr lang="ru-RU" sz="1600" dirty="0">
              <a:solidFill>
                <a:srgbClr val="10182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7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743" y="444843"/>
            <a:ext cx="6901132" cy="124584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преимуществами применения цифровой фотограмметрии являются: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345721" y="1482812"/>
            <a:ext cx="4899804" cy="5099220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точность измерений;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объем информации об объекте;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 и объективность результатов измерений;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визуального изучения по фотографиям объекта;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исследования и определения характеристик объекта дистанционно, что важно при работе на объектах железнодорожного транспорта при движении поездов;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координат объектов в единой системе.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70" y="1690688"/>
            <a:ext cx="5244756" cy="393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4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468" y="365125"/>
            <a:ext cx="10025332" cy="1325563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Цели и задачи</a:t>
            </a:r>
            <a:endParaRPr lang="ru-RU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28468" y="1326292"/>
            <a:ext cx="4037162" cy="485067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Цель: исследование и разработка методики определения геометрии рельсовой колеи железнодорожного пути методом цифровой фотограмметрии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7F1ECEA-4F7C-CDC3-8E16-137E8FB3E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862641"/>
            <a:ext cx="7261653" cy="5762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правил эксплуатации железных дорог Российской Федерации, нормативных технических документов и иных документов, регламентирующих текущее содержание пути, обеспечивающих безопасное и бесперебойное движение поездов с максимально допускаемыми скоростями;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методов, технических средств и технологий диагностики и мониторинга железнодорожного пути;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методов и технологий цифрового и геоинформационного моделирования на железнодорожном транспорте Российской Федерации;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методики аэрофотосъемки железнодорожного пути, обеспечивающей требуемой точности определения геометрии рельсовой колеи;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методики представления характеристик геометрии рельсовой колеи, полученных методом цифровой фотограмметрии;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экспериментальные исследования точности определения геометрии рельсовой колеи по цифровой модели, полученной методом цифровой фотограмметрии</a:t>
            </a:r>
          </a:p>
        </p:txBody>
      </p:sp>
    </p:spTree>
    <p:extLst>
      <p:ext uri="{BB962C8B-B14F-4D97-AF65-F5344CB8AC3E}">
        <p14:creationId xmlns:p14="http://schemas.microsoft.com/office/powerpoint/2010/main" val="242575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962" y="365125"/>
            <a:ext cx="10061426" cy="1325563"/>
          </a:xfrm>
        </p:spPr>
        <p:txBody>
          <a:bodyPr>
            <a:normAutofit/>
          </a:bodyPr>
          <a:lstStyle/>
          <a:p>
            <a:pPr lvl="0"/>
            <a:r>
              <a:rPr lang="ru-RU" sz="3000" b="1" dirty="0">
                <a:solidFill>
                  <a:srgbClr val="1B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Объект исследования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293962" y="1690688"/>
            <a:ext cx="4915124" cy="5030787"/>
          </a:xfrm>
        </p:spPr>
        <p:txBody>
          <a:bodyPr>
            <a:noAutofit/>
          </a:bodyPr>
          <a:lstStyle/>
          <a:p>
            <a:pPr marL="0" lvl="4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Геометрия рельсовой колеи железнодорожного пути: ширина колеи; положения рельсовых нитей по уровню; просадки рельсовых нитей; положения пути в плане; параметры железнодорожной кривой. </a:t>
            </a:r>
          </a:p>
          <a:p>
            <a:pPr marL="0" lvl="4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Предмет исследования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цифровые модели железнодорожного пути, полученные методом цифровой фотограмметрии.</a:t>
            </a:r>
          </a:p>
          <a:p>
            <a:pPr marL="0" lvl="4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4D039F3-4BBB-D330-ECA7-8A7209F21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217" y="2907946"/>
            <a:ext cx="5157663" cy="823031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4CEBF8FA-E89A-0FBE-BE44-1AAE89116AB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57950" y="2373209"/>
            <a:ext cx="4305300" cy="11239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D51C169-642E-BF34-EB0B-4B098B69B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731" y="2124238"/>
            <a:ext cx="5157663" cy="15915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5D5712B-9FC8-9F51-1EF8-CE35CA892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1" y="3730976"/>
            <a:ext cx="4305300" cy="17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1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6FA78-EF06-6A43-E236-7B444C161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962" y="757881"/>
            <a:ext cx="10059838" cy="93280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определения координат точек объекта по геометрической модели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9613475-B729-8FAC-C95C-97BA923B61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55957" y="1463802"/>
            <a:ext cx="5741462" cy="51441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293962" y="1690688"/>
                <a:ext cx="4661995" cy="4594781"/>
              </a:xfrm>
            </p:spPr>
            <p:txBody>
              <a:bodyPr>
                <a:normAutofit fontScale="77500" lnSpcReduction="20000"/>
              </a:bodyPr>
              <a:lstStyle/>
              <a:p>
                <a:pPr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г</m:t>
                        </m:r>
                      </m:sub>
                    </m:sSub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</m:d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endParaRPr lang="ru-RU" sz="2400" dirty="0"/>
              </a:p>
              <a:p>
                <a:pPr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г</m:t>
                        </m:r>
                      </m:sub>
                    </m:sSub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в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в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в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</m:d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           </a:t>
                </a:r>
                <a:endParaRPr lang="ru-RU" sz="2400" dirty="0">
                  <a:effectLst/>
                </a:endParaRPr>
              </a:p>
              <a:p>
                <a:pPr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г</m:t>
                        </m:r>
                      </m:sub>
                    </m:sSub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</m:d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ru-RU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где: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ru-RU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геодезические координаты начала </a:t>
                </a:r>
                <a:r>
                  <a:rPr lang="ru-RU" sz="2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</a:t>
                </a:r>
                <a:r>
                  <a:rPr lang="ru-RU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системы фотограмметрических координат; </a:t>
                </a:r>
                <a:r>
                  <a:rPr lang="en-US" sz="26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</a:t>
                </a:r>
                <a:r>
                  <a:rPr lang="en-US" sz="2600" i="1" baseline="-2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</a:t>
                </a:r>
                <a:r>
                  <a:rPr lang="ru-RU" sz="26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6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en-US" sz="2600" i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</a:t>
                </a:r>
                <a:r>
                  <a:rPr lang="ru-RU" sz="2600" i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ru-RU" sz="26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2600" i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</a:t>
                </a:r>
                <a:r>
                  <a:rPr lang="ru-RU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направляющие косинусы, зависящие от угловых элементов внешнего ориентирования модели </a:t>
                </a:r>
                <a:r>
                  <a:rPr lang="ru-RU" sz="26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Ɛ, ƞ, Ɵ.</a:t>
                </a:r>
                <a:endParaRPr lang="ru-RU" sz="2600" dirty="0">
                  <a:effectLst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:endParaRPr lang="ru-RU" dirty="0">
                  <a:effectLst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293962" y="1690688"/>
                <a:ext cx="4661995" cy="4594781"/>
              </a:xfrm>
              <a:blipFill>
                <a:blip r:embed="rId3"/>
                <a:stretch>
                  <a:fillRect l="-1176" r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7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698" y="799070"/>
            <a:ext cx="10146102" cy="891618"/>
          </a:xfrm>
        </p:spPr>
        <p:txBody>
          <a:bodyPr>
            <a:normAutofit/>
          </a:bodyPr>
          <a:lstStyle/>
          <a:p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фотограмметрические координаты точки модели, вычисленные по формулам:</a:t>
            </a:r>
            <a:endParaRPr lang="ru-RU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207697" y="1825625"/>
                <a:ext cx="10638313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indent="0" algn="ctr">
                  <a:lnSpc>
                    <a:spcPct val="150000"/>
                  </a:lnSpc>
                  <a:buNone/>
                </a:pPr>
                <a:r>
                  <a:rPr lang="ru-RU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u-RU" sz="3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3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3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ru-RU" sz="3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3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sz="3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ru-RU" sz="3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u-RU" sz="3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endParaRPr lang="ru-RU" sz="3000" dirty="0">
                  <a:effectLst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3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ru-RU" sz="3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𝑌</m:t>
                      </m:r>
                      <m:r>
                        <a:rPr lang="ru-RU" sz="3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ru-R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ru-RU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ru-R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ru-R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ru-R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ru-RU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ru-R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</m:oMath>
                  </m:oMathPara>
                </a14:m>
                <a:endParaRPr lang="ru-RU" sz="3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ru-RU" sz="3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ru-RU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3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3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ru-RU" sz="3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3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sz="3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ru-RU" sz="3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ru-RU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u-RU" sz="3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endParaRPr lang="ru-RU" sz="3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a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i</a:t>
                </a:r>
                <a:r>
                  <a:rPr lang="ru-RU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en-US" sz="2400" i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i</a:t>
                </a:r>
                <a:r>
                  <a:rPr lang="ru-RU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2400" i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i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направляющие косинусы, зависящие от угловых элементов внешнего ориентирования модели, вычисленные по формулам (3) путем замены углов </a:t>
                </a:r>
                <a:r>
                  <a:rPr lang="ru-RU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Ɛ, ƞ, Ɵ 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на α, ω, ϰ.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ru-RU" sz="2400" dirty="0"/>
              </a:p>
              <a:p>
                <a:pPr indent="450215" algn="just">
                  <a:lnSpc>
                    <a:spcPct val="150000"/>
                  </a:lnSpc>
                </a:pP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r>
                  <a:rPr lang="ru-RU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измеренные плоские координаты точки модели;</a:t>
                </a:r>
                <a:endParaRPr lang="ru-RU" sz="2400" dirty="0"/>
              </a:p>
              <a:p>
                <a:pPr indent="450215" algn="just">
                  <a:lnSpc>
                    <a:spcPct val="150000"/>
                  </a:lnSpc>
                </a:pP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f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фокусное расстояние аэросъемочной камеры.</a:t>
                </a:r>
                <a:endParaRPr lang="ru-RU" sz="2400" dirty="0"/>
              </a:p>
              <a:p>
                <a:pPr marL="0" indent="0">
                  <a:buNone/>
                </a:pPr>
                <a:endParaRPr lang="ru-RU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07697" y="1825625"/>
                <a:ext cx="10638313" cy="4351338"/>
              </a:xfrm>
              <a:blipFill>
                <a:blip r:embed="rId2"/>
                <a:stretch>
                  <a:fillRect l="-630" r="-7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0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466491" y="310552"/>
                <a:ext cx="10577227" cy="6279718"/>
              </a:xfrm>
            </p:spPr>
            <p:txBody>
              <a:bodyPr/>
              <a:lstStyle/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𝑋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[(</m:t>
                      </m:r>
                      <m:f>
                        <m:f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+(</m:t>
                      </m:r>
                      <m:f>
                        <m:f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den>
                      </m:f>
                      <m:sSup>
                        <m:sSup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+(</m:t>
                      </m:r>
                      <m:f>
                        <m:f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𝑓𝑝</m:t>
                          </m:r>
                        </m:den>
                      </m:f>
                      <m:sSub>
                        <m:sSub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∆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+(</m:t>
                      </m:r>
                      <m:f>
                        <m:f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𝑓𝑝</m:t>
                          </m:r>
                        </m:den>
                      </m:f>
                      <m:sSub>
                        <m:sSub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∆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𝜔</m:t>
                          </m:r>
                        </m:sub>
                      </m:sSub>
                      <m:sSup>
                        <m:sSup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+(</m:t>
                      </m:r>
                      <m:f>
                        <m:f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den>
                      </m:f>
                      <m:sSub>
                        <m:sSub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∆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𝜘</m:t>
                          </m:r>
                        </m:sub>
                      </m:sSub>
                      <m:sSup>
                        <m:sSup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f>
                        <m:f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den>
                      </m:f>
                      <m:sSub>
                        <m:sSub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]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2000" dirty="0">
                  <a:effectLst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𝑌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[(</m:t>
                      </m:r>
                      <m:f>
                        <m:f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+(</m:t>
                      </m:r>
                      <m:f>
                        <m:f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den>
                      </m:f>
                      <m:sSup>
                        <m:sSup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+(</m:t>
                      </m:r>
                      <m:f>
                        <m:f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𝑓𝑝</m:t>
                          </m:r>
                        </m:den>
                      </m:f>
                      <m:sSub>
                        <m:sSub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∆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+(</m:t>
                      </m:r>
                      <m:f>
                        <m:f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𝑓𝑝</m:t>
                          </m:r>
                        </m:den>
                      </m:f>
                      <m:sSub>
                        <m:sSub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∆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𝜔</m:t>
                          </m:r>
                        </m:sub>
                      </m:sSub>
                      <m:sSup>
                        <m:sSup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+(</m:t>
                      </m:r>
                      <m:f>
                        <m:f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den>
                      </m:f>
                      <m:sSub>
                        <m:sSub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∆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𝜘</m:t>
                          </m:r>
                        </m:sub>
                      </m:sSub>
                      <m:sSup>
                        <m:sSup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+(</m:t>
                      </m:r>
                      <m:f>
                        <m:f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]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2000" dirty="0">
                  <a:effectLst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𝑚𝑓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[(</m:t>
                      </m:r>
                      <m:f>
                        <m:f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  <m:sSup>
                        <m:sSup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+(</m:t>
                      </m:r>
                      <m:f>
                        <m:f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𝑓𝑝</m:t>
                          </m:r>
                        </m:den>
                      </m:f>
                      <m:sSub>
                        <m:sSub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+(</m:t>
                      </m:r>
                      <m:f>
                        <m:f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𝑓𝑝</m:t>
                          </m:r>
                        </m:den>
                      </m:f>
                      <m:sSub>
                        <m:sSub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sub>
                      </m:sSub>
                      <m:sSup>
                        <m:sSup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+(</m:t>
                      </m:r>
                      <m:f>
                        <m:f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  <m:sSub>
                        <m:sSub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𝜘</m:t>
                          </m:r>
                        </m:sub>
                      </m:sSub>
                      <m:sSup>
                        <m:sSup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f>
                        <m:f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2000" dirty="0">
                  <a:effectLst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фотограмметричексие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координаты центра левого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аэроснимка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стереопары;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ошибки построения и измерения снимков;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𝜘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ошибки взаимного ориентирования снимков,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знаменатель масштаба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аэроснимка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фокусное расстояние камеры;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продольный параллакс. </a:t>
                </a:r>
              </a:p>
              <a:p>
                <a:pPr indent="0" algn="just">
                  <a:lnSpc>
                    <a:spcPct val="150000"/>
                  </a:lnSpc>
                  <a:buNone/>
                </a:pPr>
                <a:endParaRPr lang="ru-RU" sz="1400" dirty="0">
                  <a:effectLst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:endParaRPr lang="ru-RU" sz="1600" dirty="0">
                  <a:effectLst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466491" y="310552"/>
                <a:ext cx="10577227" cy="6279718"/>
              </a:xfrm>
              <a:blipFill>
                <a:blip r:embed="rId2"/>
                <a:stretch>
                  <a:fillRect l="-519" r="-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80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018" y="370704"/>
            <a:ext cx="9264771" cy="86333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ширины колеи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ортофотоплану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программе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Photomod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8210" y="1234035"/>
            <a:ext cx="10065589" cy="524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68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1038</Words>
  <Application>Microsoft Office PowerPoint</Application>
  <PresentationFormat>Широкоэкранный</PresentationFormat>
  <Paragraphs>175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Tahoma</vt:lpstr>
      <vt:lpstr>Times New Roman</vt:lpstr>
      <vt:lpstr>Тема Office</vt:lpstr>
      <vt:lpstr>Презентация PowerPoint</vt:lpstr>
      <vt:lpstr>Презентация PowerPoint</vt:lpstr>
      <vt:lpstr>Основными преимуществами применения цифровой фотограмметрии являются: </vt:lpstr>
      <vt:lpstr>Цели и задачи</vt:lpstr>
      <vt:lpstr>Объект исследования </vt:lpstr>
      <vt:lpstr>Принцип определения координат точек объекта по геометрической модели</vt:lpstr>
      <vt:lpstr>X, Y, Z – фотограмметрические координаты точки модели, вычисленные по формулам:</vt:lpstr>
      <vt:lpstr>Презентация PowerPoint</vt:lpstr>
      <vt:lpstr>Измерение ширины колеи по ортофотоплану в программе Photomod</vt:lpstr>
      <vt:lpstr>Окно измерений</vt:lpstr>
      <vt:lpstr>Сравнительные средние квадратические погрешности определения ширины колеи железнодорожного пути различными методами, мм</vt:lpstr>
      <vt:lpstr>Сравнительные средние квадратические погрешности определения возвышений рельсов железнодорожной колеи различными методами, мм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Print</dc:creator>
  <cp:lastModifiedBy>Фил</cp:lastModifiedBy>
  <cp:revision>69</cp:revision>
  <dcterms:created xsi:type="dcterms:W3CDTF">2021-11-29T10:22:08Z</dcterms:created>
  <dcterms:modified xsi:type="dcterms:W3CDTF">2023-08-22T20:15:06Z</dcterms:modified>
</cp:coreProperties>
</file>