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16" r:id="rId3"/>
    <p:sldId id="258" r:id="rId4"/>
    <p:sldId id="416" r:id="rId5"/>
    <p:sldId id="425" r:id="rId6"/>
    <p:sldId id="809" r:id="rId7"/>
    <p:sldId id="805" r:id="rId8"/>
    <p:sldId id="810" r:id="rId9"/>
    <p:sldId id="811" r:id="rId10"/>
    <p:sldId id="812" r:id="rId11"/>
    <p:sldId id="814" r:id="rId12"/>
    <p:sldId id="816" r:id="rId13"/>
    <p:sldId id="309" r:id="rId14"/>
    <p:sldId id="819" r:id="rId15"/>
    <p:sldId id="813" r:id="rId16"/>
    <p:sldId id="818" r:id="rId17"/>
    <p:sldId id="276" r:id="rId18"/>
    <p:sldId id="278" r:id="rId19"/>
  </p:sldIdLst>
  <p:sldSz cx="9144000" cy="5143500" type="screen16x9"/>
  <p:notesSz cx="10833100" cy="7708900"/>
  <p:defaultTextStyle>
    <a:defPPr>
      <a:defRPr lang="ru-RU"/>
    </a:defPPr>
    <a:lvl1pPr marL="0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1pPr>
    <a:lvl2pPr marL="305044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2pPr>
    <a:lvl3pPr marL="610088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3pPr>
    <a:lvl4pPr marL="915132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4pPr>
    <a:lvl5pPr marL="1220175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5pPr>
    <a:lvl6pPr marL="1525219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6pPr>
    <a:lvl7pPr marL="1830263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7pPr>
    <a:lvl8pPr marL="2135307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8pPr>
    <a:lvl9pPr marL="2440351" algn="l" defTabSz="610088" rtl="0" eaLnBrk="1" latinLnBrk="0" hangingPunct="1">
      <a:defRPr sz="12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2" userDrawn="1">
          <p15:clr>
            <a:srgbClr val="A4A3A4"/>
          </p15:clr>
        </p15:guide>
        <p15:guide id="2" pos="18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ина" initials="А" lastIdx="1" clrIdx="0">
    <p:extLst>
      <p:ext uri="{19B8F6BF-5375-455C-9EA6-DF929625EA0E}">
        <p15:presenceInfo xmlns:p15="http://schemas.microsoft.com/office/powerpoint/2012/main" userId="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3A"/>
    <a:srgbClr val="FFFFCC"/>
    <a:srgbClr val="342D2D"/>
    <a:srgbClr val="484242"/>
    <a:srgbClr val="E6E6E6"/>
    <a:srgbClr val="CDCDCD"/>
    <a:srgbClr val="ECD8C9"/>
    <a:srgbClr val="FCD5B5"/>
    <a:srgbClr val="A8A69C"/>
    <a:srgbClr val="AE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90" autoAdjust="0"/>
  </p:normalViewPr>
  <p:slideViewPr>
    <p:cSldViewPr>
      <p:cViewPr varScale="1">
        <p:scale>
          <a:sx n="105" d="100"/>
          <a:sy n="105" d="100"/>
        </p:scale>
        <p:origin x="802" y="62"/>
      </p:cViewPr>
      <p:guideLst>
        <p:guide orient="horz" pos="1922"/>
        <p:guide pos="18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A7F87-32E2-4DB8-B0AD-30856D4FE27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23C90-561E-4B73-8247-9B876AD1B16D}">
      <dgm:prSet custT="1"/>
      <dgm:spPr>
        <a:solidFill>
          <a:srgbClr val="00433A">
            <a:alpha val="78000"/>
          </a:srgbClr>
        </a:solidFill>
        <a:ln>
          <a:solidFill>
            <a:srgbClr val="00433A"/>
          </a:solidFill>
        </a:ln>
      </dgm:spPr>
      <dgm:t>
        <a:bodyPr/>
        <a:lstStyle/>
        <a:p>
          <a:r>
            <a:rPr lang="ru-RU" sz="1400" b="1" dirty="0">
              <a:solidFill>
                <a:srgbClr val="FFFFCC"/>
              </a:solidFill>
            </a:rPr>
            <a:t>Региональная информационная система учета объектов имущества</a:t>
          </a:r>
        </a:p>
      </dgm:t>
    </dgm:pt>
    <dgm:pt modelId="{889AE6A8-8622-4240-BB37-50223CFCA744}" type="parTrans" cxnId="{129B2804-44E1-45B2-8550-E0277D96DCD9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C68B3CF2-8BC0-4BE8-81BE-F9F98DAFA4B8}" type="sibTrans" cxnId="{129B2804-44E1-45B2-8550-E0277D96DCD9}">
      <dgm:prSet/>
      <dgm:spPr>
        <a:solidFill>
          <a:srgbClr val="FFFFCC"/>
        </a:solidFill>
        <a:ln>
          <a:solidFill>
            <a:srgbClr val="00433A"/>
          </a:solidFill>
        </a:ln>
      </dgm:spPr>
      <dgm:t>
        <a:bodyPr/>
        <a:lstStyle/>
        <a:p>
          <a:endParaRPr lang="ru-RU">
            <a:solidFill>
              <a:srgbClr val="342D2D"/>
            </a:solidFill>
          </a:endParaRPr>
        </a:p>
      </dgm:t>
    </dgm:pt>
    <dgm:pt modelId="{DDAA0E68-3A0B-4DAC-B0DF-4A49C214E5D0}">
      <dgm:prSet custT="1"/>
      <dgm:spPr>
        <a:solidFill>
          <a:srgbClr val="00433A">
            <a:alpha val="77000"/>
          </a:srgbClr>
        </a:solidFill>
        <a:ln>
          <a:solidFill>
            <a:srgbClr val="00433A"/>
          </a:solidFill>
        </a:ln>
      </dgm:spPr>
      <dgm:t>
        <a:bodyPr/>
        <a:lstStyle/>
        <a:p>
          <a:endParaRPr lang="ru-RU" sz="1800" b="1" dirty="0">
            <a:solidFill>
              <a:srgbClr val="FFFFCC"/>
            </a:solidFill>
          </a:endParaRPr>
        </a:p>
        <a:p>
          <a:endParaRPr lang="ru-RU" sz="1800" b="1" dirty="0">
            <a:solidFill>
              <a:srgbClr val="FFFFCC"/>
            </a:solidFill>
          </a:endParaRPr>
        </a:p>
        <a:p>
          <a:r>
            <a:rPr lang="ru-RU" sz="1200" b="1" dirty="0">
              <a:solidFill>
                <a:srgbClr val="FFFFCC"/>
              </a:solidFill>
            </a:rPr>
            <a:t>Автоматизация системы отчетности  </a:t>
          </a:r>
        </a:p>
        <a:p>
          <a:r>
            <a:rPr lang="ru-RU" sz="1200" dirty="0">
              <a:solidFill>
                <a:srgbClr val="FFFFCC"/>
              </a:solidFill>
            </a:rPr>
            <a:t>Формирование статистической и аналитической отчетности</a:t>
          </a:r>
        </a:p>
        <a:p>
          <a:endParaRPr lang="ru-RU" sz="1200" dirty="0">
            <a:solidFill>
              <a:srgbClr val="FFFFCC"/>
            </a:solidFill>
          </a:endParaRPr>
        </a:p>
        <a:p>
          <a:r>
            <a:rPr lang="ru-RU" sz="1800" dirty="0">
              <a:solidFill>
                <a:srgbClr val="FFFFCC"/>
              </a:solidFill>
            </a:rPr>
            <a:t>.</a:t>
          </a:r>
          <a:endParaRPr lang="ru-RU" sz="1800" b="1" dirty="0">
            <a:solidFill>
              <a:srgbClr val="FFFFCC"/>
            </a:solidFill>
          </a:endParaRPr>
        </a:p>
      </dgm:t>
    </dgm:pt>
    <dgm:pt modelId="{F35F1889-AE50-484A-BCAF-718D9811142D}" type="parTrans" cxnId="{FB6B9CC0-4A6D-4682-92AF-F0E942BE40F4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2755762C-B4B5-4838-AA18-0A57AAC6D428}" type="sibTrans" cxnId="{FB6B9CC0-4A6D-4682-92AF-F0E942BE40F4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B5825DEB-5B9C-49F8-B297-1FBC9BADB977}">
      <dgm:prSet custT="1"/>
      <dgm:spPr>
        <a:solidFill>
          <a:srgbClr val="00433A">
            <a:alpha val="71000"/>
          </a:srgbClr>
        </a:solidFill>
        <a:ln>
          <a:solidFill>
            <a:srgbClr val="00433A"/>
          </a:solidFill>
        </a:ln>
      </dgm:spPr>
      <dgm:t>
        <a:bodyPr/>
        <a:lstStyle/>
        <a:p>
          <a:r>
            <a:rPr lang="ru-RU" sz="1400" b="1" dirty="0" err="1">
              <a:solidFill>
                <a:srgbClr val="FFFFCC"/>
              </a:solidFill>
            </a:rPr>
            <a:t>Дашборд</a:t>
          </a:r>
          <a:r>
            <a:rPr lang="ru-RU" sz="1400" b="1" dirty="0">
              <a:solidFill>
                <a:srgbClr val="FFFFCC"/>
              </a:solidFill>
            </a:rPr>
            <a:t>-аналитика</a:t>
          </a:r>
        </a:p>
      </dgm:t>
    </dgm:pt>
    <dgm:pt modelId="{18E0AD47-EE28-4A24-8C52-5172D4EC2C53}" type="parTrans" cxnId="{D7E109E2-275A-426B-93D5-4014FFEC0A0E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1A4C2C64-422D-4FA1-AB91-E8638CD4C692}" type="sibTrans" cxnId="{D7E109E2-275A-426B-93D5-4014FFEC0A0E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C32EFEF9-9431-4830-ABBB-CF622FB996A9}">
      <dgm:prSet custT="1"/>
      <dgm:spPr>
        <a:solidFill>
          <a:srgbClr val="00433A">
            <a:alpha val="95000"/>
          </a:srgbClr>
        </a:solidFill>
        <a:ln>
          <a:solidFill>
            <a:srgbClr val="00433A"/>
          </a:solidFill>
        </a:ln>
      </dgm:spPr>
      <dgm:t>
        <a:bodyPr/>
        <a:lstStyle/>
        <a:p>
          <a:r>
            <a:rPr lang="ru-RU" sz="1400" b="1" dirty="0">
              <a:solidFill>
                <a:srgbClr val="FFFFCC"/>
              </a:solidFill>
            </a:rPr>
            <a:t>Цифровизация государственных услуг</a:t>
          </a:r>
        </a:p>
      </dgm:t>
    </dgm:pt>
    <dgm:pt modelId="{29FC13D9-4B08-450F-9B44-D3BA24D9EA49}" type="parTrans" cxnId="{61E6B56F-ECD4-43F5-B108-C41712ACD14C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0975967F-B9AA-43DC-A917-A739876A542F}" type="sibTrans" cxnId="{61E6B56F-ECD4-43F5-B108-C41712ACD14C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899BA957-81B2-46B3-AF3C-D53D0DD97603}">
      <dgm:prSet custT="1"/>
      <dgm:spPr>
        <a:solidFill>
          <a:srgbClr val="00433A">
            <a:alpha val="82000"/>
          </a:srgbClr>
        </a:solidFill>
        <a:ln>
          <a:solidFill>
            <a:srgbClr val="00433A"/>
          </a:solidFill>
        </a:ln>
      </dgm:spPr>
      <dgm:t>
        <a:bodyPr/>
        <a:lstStyle/>
        <a:p>
          <a:r>
            <a:rPr lang="ru-RU" sz="1400" b="1" dirty="0">
              <a:solidFill>
                <a:srgbClr val="FFFFCC"/>
              </a:solidFill>
            </a:rPr>
            <a:t>Муниципальный  земельный контроль</a:t>
          </a:r>
        </a:p>
      </dgm:t>
    </dgm:pt>
    <dgm:pt modelId="{B8F831AA-C5E4-42ED-BD74-699110FEC46D}" type="parTrans" cxnId="{CBB91DB4-E063-459D-A1D8-54A2BEE46A74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0FD6F20A-428E-4C85-AE8B-217DC6441635}" type="sibTrans" cxnId="{CBB91DB4-E063-459D-A1D8-54A2BEE46A74}">
      <dgm:prSet/>
      <dgm:spPr/>
      <dgm:t>
        <a:bodyPr/>
        <a:lstStyle/>
        <a:p>
          <a:endParaRPr lang="ru-RU">
            <a:solidFill>
              <a:srgbClr val="FFFFCC"/>
            </a:solidFill>
          </a:endParaRPr>
        </a:p>
      </dgm:t>
    </dgm:pt>
    <dgm:pt modelId="{5F805402-1640-479E-9450-D0FE286F8C82}" type="pres">
      <dgm:prSet presAssocID="{6B2A7F87-32E2-4DB8-B0AD-30856D4FE27D}" presName="Name0" presStyleCnt="0">
        <dgm:presLayoutVars>
          <dgm:dir/>
          <dgm:resizeHandles val="exact"/>
        </dgm:presLayoutVars>
      </dgm:prSet>
      <dgm:spPr/>
    </dgm:pt>
    <dgm:pt modelId="{3AF95768-A481-4E4F-8628-8339A22917D5}" type="pres">
      <dgm:prSet presAssocID="{6B2A7F87-32E2-4DB8-B0AD-30856D4FE27D}" presName="cycle" presStyleCnt="0"/>
      <dgm:spPr/>
    </dgm:pt>
    <dgm:pt modelId="{C185D7B2-191C-4F65-B419-CA9B95F15C34}" type="pres">
      <dgm:prSet presAssocID="{81823C90-561E-4B73-8247-9B876AD1B16D}" presName="nodeFirstNode" presStyleLbl="node1" presStyleIdx="0" presStyleCnt="5">
        <dgm:presLayoutVars>
          <dgm:bulletEnabled val="1"/>
        </dgm:presLayoutVars>
      </dgm:prSet>
      <dgm:spPr/>
    </dgm:pt>
    <dgm:pt modelId="{24C86D0F-2094-4D01-BBD0-D08800864FCB}" type="pres">
      <dgm:prSet presAssocID="{C68B3CF2-8BC0-4BE8-81BE-F9F98DAFA4B8}" presName="sibTransFirstNode" presStyleLbl="bgShp" presStyleIdx="0" presStyleCnt="1"/>
      <dgm:spPr/>
    </dgm:pt>
    <dgm:pt modelId="{E99765B4-D523-4D53-96E8-E0921BFEAA12}" type="pres">
      <dgm:prSet presAssocID="{DDAA0E68-3A0B-4DAC-B0DF-4A49C214E5D0}" presName="nodeFollowingNodes" presStyleLbl="node1" presStyleIdx="1" presStyleCnt="5" custScaleX="116723" custScaleY="118554" custRadScaleRad="98792" custRadScaleInc="9335">
        <dgm:presLayoutVars>
          <dgm:bulletEnabled val="1"/>
        </dgm:presLayoutVars>
      </dgm:prSet>
      <dgm:spPr/>
    </dgm:pt>
    <dgm:pt modelId="{F34400A7-215A-48EA-B728-69C82A82DAF5}" type="pres">
      <dgm:prSet presAssocID="{B5825DEB-5B9C-49F8-B297-1FBC9BADB977}" presName="nodeFollowingNodes" presStyleLbl="node1" presStyleIdx="2" presStyleCnt="5" custRadScaleRad="104197" custRadScaleInc="-15664">
        <dgm:presLayoutVars>
          <dgm:bulletEnabled val="1"/>
        </dgm:presLayoutVars>
      </dgm:prSet>
      <dgm:spPr/>
    </dgm:pt>
    <dgm:pt modelId="{F77663DA-8F6C-4B5E-A5CC-1CC023221BC1}" type="pres">
      <dgm:prSet presAssocID="{899BA957-81B2-46B3-AF3C-D53D0DD97603}" presName="nodeFollowingNodes" presStyleLbl="node1" presStyleIdx="3" presStyleCnt="5" custRadScaleRad="103493" custRadScaleInc="15021">
        <dgm:presLayoutVars>
          <dgm:bulletEnabled val="1"/>
        </dgm:presLayoutVars>
      </dgm:prSet>
      <dgm:spPr/>
    </dgm:pt>
    <dgm:pt modelId="{0CD417B7-6C2C-4028-8F9D-A284169353B2}" type="pres">
      <dgm:prSet presAssocID="{C32EFEF9-9431-4830-ABBB-CF622FB996A9}" presName="nodeFollowingNodes" presStyleLbl="node1" presStyleIdx="4" presStyleCnt="5" custScaleX="131952" custScaleY="124674" custRadScaleRad="97682" custRadScaleInc="-6741">
        <dgm:presLayoutVars>
          <dgm:bulletEnabled val="1"/>
        </dgm:presLayoutVars>
      </dgm:prSet>
      <dgm:spPr/>
    </dgm:pt>
  </dgm:ptLst>
  <dgm:cxnLst>
    <dgm:cxn modelId="{129B2804-44E1-45B2-8550-E0277D96DCD9}" srcId="{6B2A7F87-32E2-4DB8-B0AD-30856D4FE27D}" destId="{81823C90-561E-4B73-8247-9B876AD1B16D}" srcOrd="0" destOrd="0" parTransId="{889AE6A8-8622-4240-BB37-50223CFCA744}" sibTransId="{C68B3CF2-8BC0-4BE8-81BE-F9F98DAFA4B8}"/>
    <dgm:cxn modelId="{10A6BD1C-9D34-44ED-A8AA-95D3C63826CF}" type="presOf" srcId="{899BA957-81B2-46B3-AF3C-D53D0DD97603}" destId="{F77663DA-8F6C-4B5E-A5CC-1CC023221BC1}" srcOrd="0" destOrd="0" presId="urn:microsoft.com/office/officeart/2005/8/layout/cycle3"/>
    <dgm:cxn modelId="{E274193D-7B33-48E9-AE3A-D2023B55D0E2}" type="presOf" srcId="{C68B3CF2-8BC0-4BE8-81BE-F9F98DAFA4B8}" destId="{24C86D0F-2094-4D01-BBD0-D08800864FCB}" srcOrd="0" destOrd="0" presId="urn:microsoft.com/office/officeart/2005/8/layout/cycle3"/>
    <dgm:cxn modelId="{61E6B56F-ECD4-43F5-B108-C41712ACD14C}" srcId="{6B2A7F87-32E2-4DB8-B0AD-30856D4FE27D}" destId="{C32EFEF9-9431-4830-ABBB-CF622FB996A9}" srcOrd="4" destOrd="0" parTransId="{29FC13D9-4B08-450F-9B44-D3BA24D9EA49}" sibTransId="{0975967F-B9AA-43DC-A917-A739876A542F}"/>
    <dgm:cxn modelId="{3052F97A-224A-400F-B65A-21B75ECFFF56}" type="presOf" srcId="{6B2A7F87-32E2-4DB8-B0AD-30856D4FE27D}" destId="{5F805402-1640-479E-9450-D0FE286F8C82}" srcOrd="0" destOrd="0" presId="urn:microsoft.com/office/officeart/2005/8/layout/cycle3"/>
    <dgm:cxn modelId="{E47C54A6-4F01-403A-936B-70A32F251176}" type="presOf" srcId="{DDAA0E68-3A0B-4DAC-B0DF-4A49C214E5D0}" destId="{E99765B4-D523-4D53-96E8-E0921BFEAA12}" srcOrd="0" destOrd="0" presId="urn:microsoft.com/office/officeart/2005/8/layout/cycle3"/>
    <dgm:cxn modelId="{67C925A7-3178-462C-B7D3-844D2468EC58}" type="presOf" srcId="{81823C90-561E-4B73-8247-9B876AD1B16D}" destId="{C185D7B2-191C-4F65-B419-CA9B95F15C34}" srcOrd="0" destOrd="0" presId="urn:microsoft.com/office/officeart/2005/8/layout/cycle3"/>
    <dgm:cxn modelId="{CBB91DB4-E063-459D-A1D8-54A2BEE46A74}" srcId="{6B2A7F87-32E2-4DB8-B0AD-30856D4FE27D}" destId="{899BA957-81B2-46B3-AF3C-D53D0DD97603}" srcOrd="3" destOrd="0" parTransId="{B8F831AA-C5E4-42ED-BD74-699110FEC46D}" sibTransId="{0FD6F20A-428E-4C85-AE8B-217DC6441635}"/>
    <dgm:cxn modelId="{4DDAE8B5-3528-4933-A5BA-9667DDA90B5B}" type="presOf" srcId="{B5825DEB-5B9C-49F8-B297-1FBC9BADB977}" destId="{F34400A7-215A-48EA-B728-69C82A82DAF5}" srcOrd="0" destOrd="0" presId="urn:microsoft.com/office/officeart/2005/8/layout/cycle3"/>
    <dgm:cxn modelId="{58A4C4BC-E280-452B-98AB-B0C0972B6587}" type="presOf" srcId="{C32EFEF9-9431-4830-ABBB-CF622FB996A9}" destId="{0CD417B7-6C2C-4028-8F9D-A284169353B2}" srcOrd="0" destOrd="0" presId="urn:microsoft.com/office/officeart/2005/8/layout/cycle3"/>
    <dgm:cxn modelId="{FB6B9CC0-4A6D-4682-92AF-F0E942BE40F4}" srcId="{6B2A7F87-32E2-4DB8-B0AD-30856D4FE27D}" destId="{DDAA0E68-3A0B-4DAC-B0DF-4A49C214E5D0}" srcOrd="1" destOrd="0" parTransId="{F35F1889-AE50-484A-BCAF-718D9811142D}" sibTransId="{2755762C-B4B5-4838-AA18-0A57AAC6D428}"/>
    <dgm:cxn modelId="{D7E109E2-275A-426B-93D5-4014FFEC0A0E}" srcId="{6B2A7F87-32E2-4DB8-B0AD-30856D4FE27D}" destId="{B5825DEB-5B9C-49F8-B297-1FBC9BADB977}" srcOrd="2" destOrd="0" parTransId="{18E0AD47-EE28-4A24-8C52-5172D4EC2C53}" sibTransId="{1A4C2C64-422D-4FA1-AB91-E8638CD4C692}"/>
    <dgm:cxn modelId="{DE2C7D23-F646-4217-9277-9F7785810D5F}" type="presParOf" srcId="{5F805402-1640-479E-9450-D0FE286F8C82}" destId="{3AF95768-A481-4E4F-8628-8339A22917D5}" srcOrd="0" destOrd="0" presId="urn:microsoft.com/office/officeart/2005/8/layout/cycle3"/>
    <dgm:cxn modelId="{1AB9A11A-B05B-4AC4-A94A-73A4EB9C4B92}" type="presParOf" srcId="{3AF95768-A481-4E4F-8628-8339A22917D5}" destId="{C185D7B2-191C-4F65-B419-CA9B95F15C34}" srcOrd="0" destOrd="0" presId="urn:microsoft.com/office/officeart/2005/8/layout/cycle3"/>
    <dgm:cxn modelId="{09B0D238-A9A4-4DF6-9615-80DB03E82C4E}" type="presParOf" srcId="{3AF95768-A481-4E4F-8628-8339A22917D5}" destId="{24C86D0F-2094-4D01-BBD0-D08800864FCB}" srcOrd="1" destOrd="0" presId="urn:microsoft.com/office/officeart/2005/8/layout/cycle3"/>
    <dgm:cxn modelId="{4D6DC9DA-E5D2-4311-B4E6-1D5106561F47}" type="presParOf" srcId="{3AF95768-A481-4E4F-8628-8339A22917D5}" destId="{E99765B4-D523-4D53-96E8-E0921BFEAA12}" srcOrd="2" destOrd="0" presId="urn:microsoft.com/office/officeart/2005/8/layout/cycle3"/>
    <dgm:cxn modelId="{C7C8B222-CC21-44A0-B85C-F29F51CE7EF2}" type="presParOf" srcId="{3AF95768-A481-4E4F-8628-8339A22917D5}" destId="{F34400A7-215A-48EA-B728-69C82A82DAF5}" srcOrd="3" destOrd="0" presId="urn:microsoft.com/office/officeart/2005/8/layout/cycle3"/>
    <dgm:cxn modelId="{719EAF27-C884-459B-AEC6-B41563F4B6CC}" type="presParOf" srcId="{3AF95768-A481-4E4F-8628-8339A22917D5}" destId="{F77663DA-8F6C-4B5E-A5CC-1CC023221BC1}" srcOrd="4" destOrd="0" presId="urn:microsoft.com/office/officeart/2005/8/layout/cycle3"/>
    <dgm:cxn modelId="{0DBFE890-8EB4-4A9B-BCC9-B50F2E8C02A9}" type="presParOf" srcId="{3AF95768-A481-4E4F-8628-8339A22917D5}" destId="{0CD417B7-6C2C-4028-8F9D-A284169353B2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86D0F-2094-4D01-BBD0-D08800864FCB}">
      <dsp:nvSpPr>
        <dsp:cNvPr id="0" name=""/>
        <dsp:cNvSpPr/>
      </dsp:nvSpPr>
      <dsp:spPr>
        <a:xfrm>
          <a:off x="1199407" y="-22112"/>
          <a:ext cx="3962911" cy="3962911"/>
        </a:xfrm>
        <a:prstGeom prst="circularArrow">
          <a:avLst>
            <a:gd name="adj1" fmla="val 5544"/>
            <a:gd name="adj2" fmla="val 330680"/>
            <a:gd name="adj3" fmla="val 13812798"/>
            <a:gd name="adj4" fmla="val 17363564"/>
            <a:gd name="adj5" fmla="val 5757"/>
          </a:avLst>
        </a:prstGeom>
        <a:solidFill>
          <a:srgbClr val="FFFFCC"/>
        </a:solidFill>
        <a:ln>
          <a:solidFill>
            <a:srgbClr val="00433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5D7B2-191C-4F65-B419-CA9B95F15C34}">
      <dsp:nvSpPr>
        <dsp:cNvPr id="0" name=""/>
        <dsp:cNvSpPr/>
      </dsp:nvSpPr>
      <dsp:spPr>
        <a:xfrm>
          <a:off x="2267819" y="1057"/>
          <a:ext cx="1826089" cy="913044"/>
        </a:xfrm>
        <a:prstGeom prst="roundRect">
          <a:avLst/>
        </a:prstGeom>
        <a:solidFill>
          <a:srgbClr val="00433A">
            <a:alpha val="78000"/>
          </a:srgbClr>
        </a:solidFill>
        <a:ln w="25400" cap="flat" cmpd="sng" algn="ctr">
          <a:solidFill>
            <a:srgbClr val="00433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FFFFCC"/>
              </a:solidFill>
            </a:rPr>
            <a:t>Региональная информационная система учета объектов имущества</a:t>
          </a:r>
        </a:p>
      </dsp:txBody>
      <dsp:txXfrm>
        <a:off x="2312390" y="45628"/>
        <a:ext cx="1736947" cy="823902"/>
      </dsp:txXfrm>
    </dsp:sp>
    <dsp:sp modelId="{E99765B4-D523-4D53-96E8-E0921BFEAA12}">
      <dsp:nvSpPr>
        <dsp:cNvPr id="0" name=""/>
        <dsp:cNvSpPr/>
      </dsp:nvSpPr>
      <dsp:spPr>
        <a:xfrm>
          <a:off x="3745717" y="1247817"/>
          <a:ext cx="2131466" cy="1082450"/>
        </a:xfrm>
        <a:prstGeom prst="roundRect">
          <a:avLst/>
        </a:prstGeom>
        <a:solidFill>
          <a:srgbClr val="00433A">
            <a:alpha val="77000"/>
          </a:srgbClr>
        </a:solidFill>
        <a:ln w="25400" cap="flat" cmpd="sng" algn="ctr">
          <a:solidFill>
            <a:srgbClr val="00433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rgbClr val="FFFFCC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rgbClr val="FFFFCC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FFFFCC"/>
              </a:solidFill>
            </a:rPr>
            <a:t>Автоматизация системы отчетности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FFFFCC"/>
              </a:solidFill>
            </a:rPr>
            <a:t>Формирование статистической и аналитической отчетности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solidFill>
              <a:srgbClr val="FFFFCC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FFFFCC"/>
              </a:solidFill>
            </a:rPr>
            <a:t>.</a:t>
          </a:r>
          <a:endParaRPr lang="ru-RU" sz="1800" b="1" kern="1200" dirty="0">
            <a:solidFill>
              <a:srgbClr val="FFFFCC"/>
            </a:solidFill>
          </a:endParaRPr>
        </a:p>
      </dsp:txBody>
      <dsp:txXfrm>
        <a:off x="3798558" y="1300658"/>
        <a:ext cx="2025784" cy="976768"/>
      </dsp:txXfrm>
    </dsp:sp>
    <dsp:sp modelId="{F34400A7-215A-48EA-B728-69C82A82DAF5}">
      <dsp:nvSpPr>
        <dsp:cNvPr id="0" name=""/>
        <dsp:cNvSpPr/>
      </dsp:nvSpPr>
      <dsp:spPr>
        <a:xfrm>
          <a:off x="3521568" y="2927432"/>
          <a:ext cx="1826089" cy="913044"/>
        </a:xfrm>
        <a:prstGeom prst="roundRect">
          <a:avLst/>
        </a:prstGeom>
        <a:solidFill>
          <a:srgbClr val="00433A">
            <a:alpha val="71000"/>
          </a:srgbClr>
        </a:solidFill>
        <a:ln w="25400" cap="flat" cmpd="sng" algn="ctr">
          <a:solidFill>
            <a:srgbClr val="00433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rgbClr val="FFFFCC"/>
              </a:solidFill>
            </a:rPr>
            <a:t>Дашборд</a:t>
          </a:r>
          <a:r>
            <a:rPr lang="ru-RU" sz="1400" b="1" kern="1200" dirty="0">
              <a:solidFill>
                <a:srgbClr val="FFFFCC"/>
              </a:solidFill>
            </a:rPr>
            <a:t>-аналитика</a:t>
          </a:r>
        </a:p>
      </dsp:txBody>
      <dsp:txXfrm>
        <a:off x="3566139" y="2972003"/>
        <a:ext cx="1736947" cy="823902"/>
      </dsp:txXfrm>
    </dsp:sp>
    <dsp:sp modelId="{F77663DA-8F6C-4B5E-A5CC-1CC023221BC1}">
      <dsp:nvSpPr>
        <dsp:cNvPr id="0" name=""/>
        <dsp:cNvSpPr/>
      </dsp:nvSpPr>
      <dsp:spPr>
        <a:xfrm>
          <a:off x="1030838" y="2927435"/>
          <a:ext cx="1826089" cy="913044"/>
        </a:xfrm>
        <a:prstGeom prst="roundRect">
          <a:avLst/>
        </a:prstGeom>
        <a:solidFill>
          <a:srgbClr val="00433A">
            <a:alpha val="82000"/>
          </a:srgbClr>
        </a:solidFill>
        <a:ln w="25400" cap="flat" cmpd="sng" algn="ctr">
          <a:solidFill>
            <a:srgbClr val="00433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FFFFCC"/>
              </a:solidFill>
            </a:rPr>
            <a:t>Муниципальный  земельный контроль</a:t>
          </a:r>
        </a:p>
      </dsp:txBody>
      <dsp:txXfrm>
        <a:off x="1075409" y="2972006"/>
        <a:ext cx="1736947" cy="823902"/>
      </dsp:txXfrm>
    </dsp:sp>
    <dsp:sp modelId="{0CD417B7-6C2C-4028-8F9D-A284169353B2}">
      <dsp:nvSpPr>
        <dsp:cNvPr id="0" name=""/>
        <dsp:cNvSpPr/>
      </dsp:nvSpPr>
      <dsp:spPr>
        <a:xfrm>
          <a:off x="374039" y="1180246"/>
          <a:ext cx="2409561" cy="1138329"/>
        </a:xfrm>
        <a:prstGeom prst="roundRect">
          <a:avLst/>
        </a:prstGeom>
        <a:solidFill>
          <a:srgbClr val="00433A">
            <a:alpha val="95000"/>
          </a:srgbClr>
        </a:solidFill>
        <a:ln w="25400" cap="flat" cmpd="sng" algn="ctr">
          <a:solidFill>
            <a:srgbClr val="00433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FFFFCC"/>
              </a:solidFill>
            </a:rPr>
            <a:t>Цифровизация государственных услуг</a:t>
          </a:r>
        </a:p>
      </dsp:txBody>
      <dsp:txXfrm>
        <a:off x="429608" y="1235815"/>
        <a:ext cx="2298423" cy="1027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94238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135688" y="0"/>
            <a:ext cx="4694237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B4751-F7F3-4DE4-BB58-62FD9AC2F2A6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05150" y="963613"/>
            <a:ext cx="4622800" cy="2601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82675" y="3709988"/>
            <a:ext cx="8667750" cy="3035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323138"/>
            <a:ext cx="4694238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135688" y="7323138"/>
            <a:ext cx="4694237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4F966-E24B-4442-AFAC-A8185ECAF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1pPr>
    <a:lvl2pPr marL="305044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2pPr>
    <a:lvl3pPr marL="610088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3pPr>
    <a:lvl4pPr marL="915132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4pPr>
    <a:lvl5pPr marL="1220175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5pPr>
    <a:lvl6pPr marL="1525219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6pPr>
    <a:lvl7pPr marL="1830263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7pPr>
    <a:lvl8pPr marL="2135307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8pPr>
    <a:lvl9pPr marL="2440351" algn="l" defTabSz="610088" rtl="0" eaLnBrk="1" latinLnBrk="0" hangingPunct="1">
      <a:defRPr sz="8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05150" y="963613"/>
            <a:ext cx="4622800" cy="26019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4F966-E24B-4442-AFAC-A8185ECAF7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2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4F966-E24B-4442-AFAC-A8185ECAF7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5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4F966-E24B-4442-AFAC-A8185ECAF7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8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4F966-E24B-4442-AFAC-A8185ECAF74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9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02" y="1594486"/>
            <a:ext cx="77769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404" y="2880361"/>
            <a:ext cx="64045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68" y="1183005"/>
            <a:ext cx="39799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920" y="1183005"/>
            <a:ext cx="39799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05110-D608-41FD-BD27-2EEEA3D4A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39918"/>
            <a:ext cx="6858000" cy="69255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812895-A5F5-4482-8DE6-84AE71C6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1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599" indent="0" algn="ctr">
              <a:buNone/>
              <a:defRPr sz="1200"/>
            </a:lvl5pPr>
            <a:lvl6pPr marL="1714499" indent="0" algn="ctr">
              <a:buNone/>
              <a:defRPr sz="1200"/>
            </a:lvl6pPr>
            <a:lvl7pPr marL="2057399" indent="0" algn="ctr">
              <a:buNone/>
              <a:defRPr sz="1200"/>
            </a:lvl7pPr>
            <a:lvl8pPr marL="2400299" indent="0" algn="ctr">
              <a:buNone/>
              <a:defRPr sz="1200"/>
            </a:lvl8pPr>
            <a:lvl9pPr marL="274319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BB7A7-0F40-41F1-A550-19BFCC37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499B-5F0F-4414-86C8-884AC7127340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0AD167-6BCC-4A5F-AD44-F62FC6B4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F9267-DE74-4F51-911D-5BDE381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21206-0770-44FF-9CB9-DD3CF3392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9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468" y="205740"/>
            <a:ext cx="8234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468" y="1183005"/>
            <a:ext cx="8234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783" y="4783456"/>
            <a:ext cx="2927795" cy="184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68" y="4783456"/>
            <a:ext cx="2104352" cy="184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7540" y="4783456"/>
            <a:ext cx="2104352" cy="184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5044">
        <a:defRPr>
          <a:latin typeface="+mn-lt"/>
          <a:ea typeface="+mn-ea"/>
          <a:cs typeface="+mn-cs"/>
        </a:defRPr>
      </a:lvl2pPr>
      <a:lvl3pPr marL="610088">
        <a:defRPr>
          <a:latin typeface="+mn-lt"/>
          <a:ea typeface="+mn-ea"/>
          <a:cs typeface="+mn-cs"/>
        </a:defRPr>
      </a:lvl3pPr>
      <a:lvl4pPr marL="915132">
        <a:defRPr>
          <a:latin typeface="+mn-lt"/>
          <a:ea typeface="+mn-ea"/>
          <a:cs typeface="+mn-cs"/>
        </a:defRPr>
      </a:lvl4pPr>
      <a:lvl5pPr marL="1220175">
        <a:defRPr>
          <a:latin typeface="+mn-lt"/>
          <a:ea typeface="+mn-ea"/>
          <a:cs typeface="+mn-cs"/>
        </a:defRPr>
      </a:lvl5pPr>
      <a:lvl6pPr marL="1525219">
        <a:defRPr>
          <a:latin typeface="+mn-lt"/>
          <a:ea typeface="+mn-ea"/>
          <a:cs typeface="+mn-cs"/>
        </a:defRPr>
      </a:lvl6pPr>
      <a:lvl7pPr marL="1830263">
        <a:defRPr>
          <a:latin typeface="+mn-lt"/>
          <a:ea typeface="+mn-ea"/>
          <a:cs typeface="+mn-cs"/>
        </a:defRPr>
      </a:lvl7pPr>
      <a:lvl8pPr marL="2135307">
        <a:defRPr>
          <a:latin typeface="+mn-lt"/>
          <a:ea typeface="+mn-ea"/>
          <a:cs typeface="+mn-cs"/>
        </a:defRPr>
      </a:lvl8pPr>
      <a:lvl9pPr marL="244035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5044">
        <a:defRPr>
          <a:latin typeface="+mn-lt"/>
          <a:ea typeface="+mn-ea"/>
          <a:cs typeface="+mn-cs"/>
        </a:defRPr>
      </a:lvl2pPr>
      <a:lvl3pPr marL="610088">
        <a:defRPr>
          <a:latin typeface="+mn-lt"/>
          <a:ea typeface="+mn-ea"/>
          <a:cs typeface="+mn-cs"/>
        </a:defRPr>
      </a:lvl3pPr>
      <a:lvl4pPr marL="915132">
        <a:defRPr>
          <a:latin typeface="+mn-lt"/>
          <a:ea typeface="+mn-ea"/>
          <a:cs typeface="+mn-cs"/>
        </a:defRPr>
      </a:lvl4pPr>
      <a:lvl5pPr marL="1220175">
        <a:defRPr>
          <a:latin typeface="+mn-lt"/>
          <a:ea typeface="+mn-ea"/>
          <a:cs typeface="+mn-cs"/>
        </a:defRPr>
      </a:lvl5pPr>
      <a:lvl6pPr marL="1525219">
        <a:defRPr>
          <a:latin typeface="+mn-lt"/>
          <a:ea typeface="+mn-ea"/>
          <a:cs typeface="+mn-cs"/>
        </a:defRPr>
      </a:lvl6pPr>
      <a:lvl7pPr marL="1830263">
        <a:defRPr>
          <a:latin typeface="+mn-lt"/>
          <a:ea typeface="+mn-ea"/>
          <a:cs typeface="+mn-cs"/>
        </a:defRPr>
      </a:lvl7pPr>
      <a:lvl8pPr marL="2135307">
        <a:defRPr>
          <a:latin typeface="+mn-lt"/>
          <a:ea typeface="+mn-ea"/>
          <a:cs typeface="+mn-cs"/>
        </a:defRPr>
      </a:lvl8pPr>
      <a:lvl9pPr marL="244035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7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07D256-283C-49E0-A826-4CD65416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30" y="-312839"/>
            <a:ext cx="9618710" cy="5456339"/>
          </a:xfrm>
          <a:prstGeom prst="rect">
            <a:avLst/>
          </a:prstGeom>
          <a:solidFill>
            <a:srgbClr val="00433A"/>
          </a:solidFill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15E1FE79-5EC1-4C5A-94ED-BB3F05AABDB4}"/>
              </a:ext>
            </a:extLst>
          </p:cNvPr>
          <p:cNvGrpSpPr/>
          <p:nvPr/>
        </p:nvGrpSpPr>
        <p:grpSpPr>
          <a:xfrm>
            <a:off x="-304800" y="-317103"/>
            <a:ext cx="10492805" cy="5460603"/>
            <a:chOff x="706808" y="205481"/>
            <a:chExt cx="11157086" cy="7027534"/>
          </a:xfrm>
        </p:grpSpPr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1FB839AB-B7DD-403C-8C11-CB871CE9CE5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5075" y="210969"/>
              <a:ext cx="3888819" cy="7022046"/>
            </a:xfrm>
            <a:prstGeom prst="rect">
              <a:avLst/>
            </a:prstGeom>
          </p:spPr>
        </p:pic>
        <p:pic>
          <p:nvPicPr>
            <p:cNvPr id="9" name="object 20">
              <a:extLst>
                <a:ext uri="{FF2B5EF4-FFF2-40B4-BE49-F238E27FC236}">
                  <a16:creationId xmlns:a16="http://schemas.microsoft.com/office/drawing/2014/main" id="{990B725F-49B6-4907-A993-1C223EA6A0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808" y="205481"/>
              <a:ext cx="3888819" cy="7022046"/>
            </a:xfrm>
            <a:prstGeom prst="rect">
              <a:avLst/>
            </a:prstGeom>
          </p:spPr>
        </p:pic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EDC7C5CA-F79E-4C3F-AAB3-E00A47CFF549}"/>
                </a:ext>
              </a:extLst>
            </p:cNvPr>
            <p:cNvSpPr/>
            <p:nvPr/>
          </p:nvSpPr>
          <p:spPr>
            <a:xfrm>
              <a:off x="1818170" y="2268445"/>
              <a:ext cx="4625340" cy="431165"/>
            </a:xfrm>
            <a:custGeom>
              <a:avLst/>
              <a:gdLst/>
              <a:ahLst/>
              <a:cxnLst/>
              <a:rect l="l" t="t" r="r" b="b"/>
              <a:pathLst>
                <a:path w="4625340" h="431164">
                  <a:moveTo>
                    <a:pt x="4625201" y="0"/>
                  </a:moveTo>
                  <a:lnTo>
                    <a:pt x="0" y="0"/>
                  </a:lnTo>
                  <a:lnTo>
                    <a:pt x="0" y="430843"/>
                  </a:lnTo>
                  <a:lnTo>
                    <a:pt x="4625201" y="430843"/>
                  </a:lnTo>
                  <a:lnTo>
                    <a:pt x="462520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6B6A066C-6970-4013-AE0B-A4F6D7E4A3CD}"/>
                </a:ext>
              </a:extLst>
            </p:cNvPr>
            <p:cNvSpPr/>
            <p:nvPr/>
          </p:nvSpPr>
          <p:spPr>
            <a:xfrm>
              <a:off x="912571" y="3763548"/>
              <a:ext cx="9011285" cy="535940"/>
            </a:xfrm>
            <a:custGeom>
              <a:avLst/>
              <a:gdLst/>
              <a:ahLst/>
              <a:cxnLst/>
              <a:rect l="l" t="t" r="r" b="b"/>
              <a:pathLst>
                <a:path w="9011285" h="535939">
                  <a:moveTo>
                    <a:pt x="9010860" y="0"/>
                  </a:moveTo>
                  <a:lnTo>
                    <a:pt x="0" y="0"/>
                  </a:lnTo>
                  <a:lnTo>
                    <a:pt x="0" y="535691"/>
                  </a:lnTo>
                  <a:lnTo>
                    <a:pt x="9010860" y="535691"/>
                  </a:lnTo>
                  <a:lnTo>
                    <a:pt x="901086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BF873FF1-71DA-44F2-9D21-EAC6B6F740D5}"/>
                </a:ext>
              </a:extLst>
            </p:cNvPr>
            <p:cNvSpPr/>
            <p:nvPr/>
          </p:nvSpPr>
          <p:spPr>
            <a:xfrm>
              <a:off x="941979" y="4255841"/>
              <a:ext cx="8952230" cy="0"/>
            </a:xfrm>
            <a:custGeom>
              <a:avLst/>
              <a:gdLst/>
              <a:ahLst/>
              <a:cxnLst/>
              <a:rect l="l" t="t" r="r" b="b"/>
              <a:pathLst>
                <a:path w="8952230">
                  <a:moveTo>
                    <a:pt x="0" y="0"/>
                  </a:moveTo>
                  <a:lnTo>
                    <a:pt x="8952040" y="0"/>
                  </a:lnTo>
                </a:path>
              </a:pathLst>
            </a:custGeom>
            <a:ln w="38098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7">
              <a:extLst>
                <a:ext uri="{FF2B5EF4-FFF2-40B4-BE49-F238E27FC236}">
                  <a16:creationId xmlns:a16="http://schemas.microsoft.com/office/drawing/2014/main" id="{BD0DDD0F-5B84-4DF6-A4AF-16C1C18E38C1}"/>
                </a:ext>
              </a:extLst>
            </p:cNvPr>
            <p:cNvSpPr/>
            <p:nvPr/>
          </p:nvSpPr>
          <p:spPr>
            <a:xfrm>
              <a:off x="4512546" y="619064"/>
              <a:ext cx="1811020" cy="1861185"/>
            </a:xfrm>
            <a:custGeom>
              <a:avLst/>
              <a:gdLst/>
              <a:ahLst/>
              <a:cxnLst/>
              <a:rect l="l" t="t" r="r" b="b"/>
              <a:pathLst>
                <a:path w="1811020" h="1861185">
                  <a:moveTo>
                    <a:pt x="1810910" y="0"/>
                  </a:moveTo>
                  <a:lnTo>
                    <a:pt x="0" y="0"/>
                  </a:lnTo>
                  <a:lnTo>
                    <a:pt x="0" y="1860735"/>
                  </a:lnTo>
                  <a:lnTo>
                    <a:pt x="1810910" y="1860735"/>
                  </a:lnTo>
                  <a:lnTo>
                    <a:pt x="181091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85">
              <a:extLst>
                <a:ext uri="{FF2B5EF4-FFF2-40B4-BE49-F238E27FC236}">
                  <a16:creationId xmlns:a16="http://schemas.microsoft.com/office/drawing/2014/main" id="{46F1AF59-4536-4BA3-95A0-58D5C7C068C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7229" y="4949295"/>
              <a:ext cx="1297894" cy="1490724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063958" y="2040240"/>
            <a:ext cx="7133549" cy="1063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CC"/>
                </a:solidFill>
                <a:latin typeface="+mj-lt"/>
                <a:cs typeface="Arial" panose="020B0604020202020204" pitchFamily="34" charset="0"/>
              </a:rPr>
              <a:t>Создание регионального фонда пространственных данных. Внедрение цифровых сервисов управления имуществом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C135F7-8EF4-42AE-BD4B-0BFB88926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90279"/>
          <a:stretch/>
        </p:blipFill>
        <p:spPr>
          <a:xfrm>
            <a:off x="-55145" y="-311569"/>
            <a:ext cx="835670" cy="54508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0AF27D75-9A27-4FDF-9519-F1B6CD28AB51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1FA03852-BC28-4061-8C75-83DE6C683E39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84D56594-E6BC-409F-A2A9-50EEF60E06C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421F31E8-BFD6-4335-B64D-A3AADF962869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8" name="object 20">
              <a:extLst>
                <a:ext uri="{FF2B5EF4-FFF2-40B4-BE49-F238E27FC236}">
                  <a16:creationId xmlns:a16="http://schemas.microsoft.com/office/drawing/2014/main" id="{38E75045-5AC6-4494-A842-717C1F57EF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49" name="Прямоугольник 48"/>
          <p:cNvSpPr/>
          <p:nvPr/>
        </p:nvSpPr>
        <p:spPr>
          <a:xfrm>
            <a:off x="4950594" y="3125819"/>
            <a:ext cx="3511555" cy="1943975"/>
          </a:xfrm>
          <a:prstGeom prst="rect">
            <a:avLst/>
          </a:prstGeom>
          <a:solidFill>
            <a:srgbClr val="36423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19574" y="3130805"/>
            <a:ext cx="3873833" cy="1943975"/>
          </a:xfrm>
          <a:prstGeom prst="rect">
            <a:avLst/>
          </a:prstGeom>
          <a:solidFill>
            <a:srgbClr val="FFFF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rgbClr val="FFFFCC"/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749" y="155944"/>
            <a:ext cx="8570439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marL="5776">
              <a:spcBef>
                <a:spcPts val="46"/>
              </a:spcBef>
            </a:pPr>
            <a:r>
              <a:rPr lang="ru-RU" sz="2000" b="1" spc="29" dirty="0">
                <a:solidFill>
                  <a:srgbClr val="FFFFCC"/>
                </a:solidFill>
                <a:cs typeface="Calibri"/>
              </a:rPr>
              <a:t>ГЕО АПК. ИНТЕГРАЦИЯ С ВНЕШНИМИ СИСТЕМАМИ</a:t>
            </a:r>
            <a:endParaRPr lang="ru-RU" sz="2000" b="1" dirty="0">
              <a:solidFill>
                <a:srgbClr val="FFFFCC"/>
              </a:solidFill>
              <a:cs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B710F7-064F-4DCE-08FD-1E4A0F7FB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1" y="1094862"/>
            <a:ext cx="3843595" cy="16133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DB634E-A763-1BAC-42EE-A45B6AFE8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13" y="3166694"/>
            <a:ext cx="2378390" cy="19357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E25745-6041-A0CA-E4DA-CE0E0686B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02" y="3157039"/>
            <a:ext cx="2043217" cy="10693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7BBB5D-65FD-C323-9BE4-BD393CC50F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93" y="3149321"/>
            <a:ext cx="1357280" cy="18824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F4953A-A474-AD31-2FF8-1882D01FF7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6" b="37040"/>
          <a:stretch/>
        </p:blipFill>
        <p:spPr>
          <a:xfrm>
            <a:off x="4994852" y="4247551"/>
            <a:ext cx="2034767" cy="78417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495324-F461-865C-097D-0366DFC1919E}"/>
              </a:ext>
            </a:extLst>
          </p:cNvPr>
          <p:cNvSpPr/>
          <p:nvPr/>
        </p:nvSpPr>
        <p:spPr>
          <a:xfrm>
            <a:off x="286780" y="559381"/>
            <a:ext cx="36657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Автоматизированное получение информации о пожарах (сервис СКАЭКС)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7BCF311-2F08-FA1E-263E-94403B747363}"/>
              </a:ext>
            </a:extLst>
          </p:cNvPr>
          <p:cNvSpPr/>
          <p:nvPr/>
        </p:nvSpPr>
        <p:spPr>
          <a:xfrm>
            <a:off x="4974799" y="568691"/>
            <a:ext cx="37164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Ежедневное получение информации о </a:t>
            </a:r>
            <a:r>
              <a:rPr lang="ru-RU" sz="1350" b="1" dirty="0" err="1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метеопоказателях</a:t>
            </a:r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 (сервис ИКИ РАН)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9F3FE59-6482-4E50-5446-EA1051BFE1D0}"/>
              </a:ext>
            </a:extLst>
          </p:cNvPr>
          <p:cNvSpPr/>
          <p:nvPr/>
        </p:nvSpPr>
        <p:spPr>
          <a:xfrm>
            <a:off x="268160" y="2720609"/>
            <a:ext cx="41514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Потоковое получение </a:t>
            </a:r>
            <a:r>
              <a:rPr lang="ru-RU" sz="1350" b="1" dirty="0" err="1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космоснимков</a:t>
            </a:r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Sentinel 2</a:t>
            </a:r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DB3DD63-955F-9648-5276-90D43F53A845}"/>
              </a:ext>
            </a:extLst>
          </p:cNvPr>
          <p:cNvSpPr/>
          <p:nvPr/>
        </p:nvSpPr>
        <p:spPr>
          <a:xfrm>
            <a:off x="4853105" y="2644875"/>
            <a:ext cx="435302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Интеграция с сервисом </a:t>
            </a:r>
            <a:r>
              <a:rPr lang="ru-RU" sz="1350" b="1" dirty="0" err="1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агрокалькулятор</a:t>
            </a:r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 (Иннополис)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574" y="3064317"/>
            <a:ext cx="3511555" cy="228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813" y="1083458"/>
            <a:ext cx="3511555" cy="228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7AC8E1-DB56-B28D-C900-C0DA55DCD2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800" r="18272" b="8591"/>
          <a:stretch/>
        </p:blipFill>
        <p:spPr>
          <a:xfrm>
            <a:off x="4994852" y="1153006"/>
            <a:ext cx="3552780" cy="151875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852" y="1083453"/>
            <a:ext cx="3511555" cy="228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3093" y="1162557"/>
            <a:ext cx="1694540" cy="899612"/>
          </a:xfrm>
          <a:prstGeom prst="rect">
            <a:avLst/>
          </a:prstGeom>
          <a:noFill/>
          <a:ln w="25400">
            <a:solidFill>
              <a:srgbClr val="36423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0594" y="3064317"/>
            <a:ext cx="3511555" cy="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2">
            <a:extLst>
              <a:ext uri="{FF2B5EF4-FFF2-40B4-BE49-F238E27FC236}">
                <a16:creationId xmlns:a16="http://schemas.microsoft.com/office/drawing/2014/main" id="{391A8524-568C-49BF-8925-77E0B0DAE1B5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D4C8B2BD-BA24-4E41-B81D-97CD9A654B96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6DB5134A-86F4-4D29-A85A-65E24B2F0A8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EE93B88E-B0C3-4C77-807F-93F4598F9872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165A2F8F-9510-4856-A34D-70CB6B78FB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118" t="55441" r="68011" b="31147"/>
          <a:stretch/>
        </p:blipFill>
        <p:spPr>
          <a:xfrm>
            <a:off x="350749" y="3142489"/>
            <a:ext cx="3959892" cy="1034745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781" y="140892"/>
            <a:ext cx="8570439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algn="just"/>
            <a:r>
              <a:rPr lang="ru-RU" sz="2000" b="1" dirty="0">
                <a:solidFill>
                  <a:srgbClr val="FFFFCC"/>
                </a:solidFill>
                <a:cs typeface="Times New Roman" panose="02020603050405020304" pitchFamily="18" charset="0"/>
              </a:rPr>
              <a:t>ТЕРРИТОРИАЛЬНАЯ СХЕМА ОБРАЩЕНИЯ ТКО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118" t="33584" r="68011" b="44683"/>
          <a:stretch/>
        </p:blipFill>
        <p:spPr>
          <a:xfrm>
            <a:off x="350749" y="988806"/>
            <a:ext cx="3959892" cy="1676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0209" t="15165" r="37903" b="35018"/>
          <a:stretch/>
        </p:blipFill>
        <p:spPr>
          <a:xfrm>
            <a:off x="4409704" y="1064798"/>
            <a:ext cx="4567573" cy="3057202"/>
          </a:xfrm>
          <a:prstGeom prst="rect">
            <a:avLst/>
          </a:prstGeom>
          <a:ln w="88900">
            <a:solidFill>
              <a:schemeClr val="bg1"/>
            </a:solidFill>
            <a:miter lim="800000"/>
          </a:ln>
        </p:spPr>
      </p:pic>
      <p:sp>
        <p:nvSpPr>
          <p:cNvPr id="14" name="Прямоугольник 13"/>
          <p:cNvSpPr/>
          <p:nvPr/>
        </p:nvSpPr>
        <p:spPr>
          <a:xfrm>
            <a:off x="480113" y="635367"/>
            <a:ext cx="28045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Объекты инфраструктуры</a:t>
            </a:r>
            <a:endParaRPr lang="ru-RU" sz="1500" b="1" dirty="0">
              <a:solidFill>
                <a:srgbClr val="FFFF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748" y="703943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5700" y="2748206"/>
            <a:ext cx="28045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Тепловая карта</a:t>
            </a:r>
            <a:endParaRPr lang="ru-RU" sz="1350" dirty="0">
              <a:solidFill>
                <a:srgbClr val="FFFFCC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5635" y="2815442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C9D97AB6-AB25-4C99-94DC-CE9D425DCA33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B8893C48-8A8E-4433-8E88-9CB70AC7AE91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8" name="object 11">
              <a:extLst>
                <a:ext uri="{FF2B5EF4-FFF2-40B4-BE49-F238E27FC236}">
                  <a16:creationId xmlns:a16="http://schemas.microsoft.com/office/drawing/2014/main" id="{787B60EA-253D-4F02-89EC-424C463EB67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0BD02185-C241-40D2-8D49-3B674726762E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30" name="object 20">
              <a:extLst>
                <a:ext uri="{FF2B5EF4-FFF2-40B4-BE49-F238E27FC236}">
                  <a16:creationId xmlns:a16="http://schemas.microsoft.com/office/drawing/2014/main" id="{14C7BED1-E648-41EB-B9C3-B99793083C8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123623" y="2486933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84991" y="2584784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892966" y="1408445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407" y="1413909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749" y="164932"/>
            <a:ext cx="8570439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algn="just"/>
            <a:r>
              <a:rPr lang="ru-RU" sz="2000" b="1" dirty="0">
                <a:solidFill>
                  <a:srgbClr val="FFFFCC"/>
                </a:solidFill>
                <a:cs typeface="Times New Roman" panose="02020603050405020304" pitchFamily="18" charset="0"/>
              </a:rPr>
              <a:t>ТЕРРИТОРИАЛЬНАЯ СХЕМА ОБРАЩЕНИЯ ТКО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449" y="5072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950" b="1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alphaModFix amt="76000"/>
          </a:blip>
          <a:srcRect l="30695" t="32099" r="46736" b="47160"/>
          <a:stretch/>
        </p:blipFill>
        <p:spPr>
          <a:xfrm>
            <a:off x="5290246" y="2965138"/>
            <a:ext cx="3629942" cy="1876401"/>
          </a:xfrm>
          <a:prstGeom prst="rect">
            <a:avLst/>
          </a:prstGeom>
          <a:ln w="63500">
            <a:solidFill>
              <a:srgbClr val="00433A">
                <a:alpha val="70000"/>
              </a:srgb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alphaModFix amt="78000"/>
          </a:blip>
          <a:srcRect l="30694" t="30617" r="46806" b="46914"/>
          <a:stretch/>
        </p:blipFill>
        <p:spPr>
          <a:xfrm>
            <a:off x="5290247" y="742709"/>
            <a:ext cx="3629942" cy="2039881"/>
          </a:xfrm>
          <a:prstGeom prst="rect">
            <a:avLst/>
          </a:prstGeom>
          <a:ln w="63500">
            <a:solidFill>
              <a:srgbClr val="00433A">
                <a:alpha val="35000"/>
              </a:srgb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19574" y="638401"/>
            <a:ext cx="462528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В информационной системе «Электронная модель территориальной схемы обращения с отходами» доступен следующий функционал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0006" y="1632581"/>
            <a:ext cx="23654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визуализация объектов инфраструктуры и </a:t>
            </a:r>
            <a:r>
              <a:rPr lang="ru-RU" sz="1350" dirty="0" err="1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отходообразователя</a:t>
            </a:r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 на карте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19092" y="2718379"/>
            <a:ext cx="21711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включение и отключение слоев карты с объектами инфраструктуры, отображение направления вывоза отходов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65002" y="1540479"/>
            <a:ext cx="217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просмотр данных по объектам и по муниципальным образованиям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5700" y="2632569"/>
            <a:ext cx="23654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тепловая карта по тоннам и километрам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9532" y="3849458"/>
            <a:ext cx="476196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заведено </a:t>
            </a:r>
            <a:r>
              <a:rPr lang="ru-RU" sz="28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100 %</a:t>
            </a:r>
          </a:p>
          <a:p>
            <a:pPr algn="just"/>
            <a:r>
              <a:rPr lang="ru-RU" sz="15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объектов размещения отходов</a:t>
            </a:r>
          </a:p>
          <a:p>
            <a:pPr algn="just"/>
            <a:r>
              <a:rPr lang="ru-RU" sz="15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и объектов сортировки</a:t>
            </a:r>
          </a:p>
          <a:p>
            <a:pPr algn="just"/>
            <a:r>
              <a:rPr lang="ru-RU" sz="15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МПЗ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24019" y="3117310"/>
            <a:ext cx="2042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позволяет визуализировать наиболее проблемные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148052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F65D5187-BE11-4F10-997E-A50BF0697076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0F7A46A9-D182-40BD-A193-F05205E64A17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3A9C18F4-9033-4D1F-BDCF-28555772C37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7449B0E4-29DF-4584-BD33-13A646C99A51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BD6E50B8-6678-4F7B-ACEA-BD4B056300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2D16C2E-9C82-42DC-8C64-5599ABA18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818780"/>
              </p:ext>
            </p:extLst>
          </p:nvPr>
        </p:nvGraphicFramePr>
        <p:xfrm>
          <a:off x="1341518" y="837923"/>
          <a:ext cx="6222680" cy="3972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6033C-B34E-4934-9A85-E9A2A0DD9C04}"/>
              </a:ext>
            </a:extLst>
          </p:cNvPr>
          <p:cNvSpPr/>
          <p:nvPr/>
        </p:nvSpPr>
        <p:spPr>
          <a:xfrm>
            <a:off x="301340" y="90956"/>
            <a:ext cx="8690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CC"/>
                </a:solidFill>
              </a:rPr>
              <a:t>ЦИФРОВЫЕ СЕРВИСЫ УПРАВЛЕНИЯ ИМУЩЕСТВОМ</a:t>
            </a:r>
          </a:p>
        </p:txBody>
      </p:sp>
    </p:spTree>
    <p:extLst>
      <p:ext uri="{BB962C8B-B14F-4D97-AF65-F5344CB8AC3E}">
        <p14:creationId xmlns:p14="http://schemas.microsoft.com/office/powerpoint/2010/main" val="51649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06196F-6E86-42CC-9AAC-F1273B9922F7}"/>
              </a:ext>
            </a:extLst>
          </p:cNvPr>
          <p:cNvSpPr/>
          <p:nvPr/>
        </p:nvSpPr>
        <p:spPr>
          <a:xfrm>
            <a:off x="-1" y="3778452"/>
            <a:ext cx="9144000" cy="1575395"/>
          </a:xfrm>
          <a:prstGeom prst="rect">
            <a:avLst/>
          </a:prstGeom>
          <a:solidFill>
            <a:srgbClr val="324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1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8350D2-3ABF-4FDE-AE74-29B51E2B85C8}"/>
              </a:ext>
            </a:extLst>
          </p:cNvPr>
          <p:cNvSpPr/>
          <p:nvPr/>
        </p:nvSpPr>
        <p:spPr>
          <a:xfrm>
            <a:off x="0" y="-9532"/>
            <a:ext cx="9144000" cy="1575395"/>
          </a:xfrm>
          <a:prstGeom prst="rect">
            <a:avLst/>
          </a:prstGeom>
          <a:solidFill>
            <a:srgbClr val="00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1">
              <a:solidFill>
                <a:srgbClr val="00433A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6CB909-3294-971A-E4F7-62AB16A8B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0" r="20573"/>
          <a:stretch/>
        </p:blipFill>
        <p:spPr>
          <a:xfrm>
            <a:off x="-11472" y="628048"/>
            <a:ext cx="4629740" cy="4734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270B11-6260-4621-8869-99334E1DE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l="22420" r="20573"/>
          <a:stretch/>
        </p:blipFill>
        <p:spPr>
          <a:xfrm>
            <a:off x="2246528" y="-12253"/>
            <a:ext cx="5053162" cy="51680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36363-D88E-76F2-0F38-16A9ADFC4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11" y="2241"/>
            <a:ext cx="9044489" cy="478091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FFFCC"/>
                </a:solidFill>
                <a:latin typeface="PF Square Sans Pro" panose="02000506040000020004" pitchFamily="2" charset="0"/>
                <a:cs typeface="Times New Roman" panose="02020603050405020304" pitchFamily="18" charset="0"/>
              </a:rPr>
              <a:t>СИСТЕМА</a:t>
            </a:r>
            <a:r>
              <a:rPr lang="ru-RU" sz="1650" b="1" dirty="0">
                <a:solidFill>
                  <a:srgbClr val="FFFFCC"/>
                </a:solidFill>
                <a:latin typeface="PF Square Sans Pro" panose="02000506040000020004" pitchFamily="2" charset="0"/>
                <a:cs typeface="Times New Roman" panose="02020603050405020304" pitchFamily="18" charset="0"/>
              </a:rPr>
              <a:t> ВЫЯВЛЕНИЯ И УЧЕТА НЕДВИЖИМОСТИ НА БАЗЕ ИСКУСТВЕННОГО ИНТЕЛЛЕКТА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42D84429-6C92-4141-93DE-79F3D506B6C2}"/>
              </a:ext>
            </a:extLst>
          </p:cNvPr>
          <p:cNvSpPr txBox="1">
            <a:spLocks/>
          </p:cNvSpPr>
          <p:nvPr/>
        </p:nvSpPr>
        <p:spPr>
          <a:xfrm>
            <a:off x="5717406" y="4042076"/>
            <a:ext cx="3219034" cy="5004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050" b="1" dirty="0">
                <a:solidFill>
                  <a:srgbClr val="FFFFCC"/>
                </a:solidFill>
                <a:latin typeface="PF Square Sans Pro" panose="02000506040000020004" pitchFamily="2" charset="0"/>
              </a:rPr>
              <a:t>Синяя граница - выявление несоответствия границ фактического объекта строительства зарегистрированным кадастровым границам.</a:t>
            </a:r>
          </a:p>
          <a:p>
            <a:pPr algn="just"/>
            <a:r>
              <a:rPr lang="ru-RU" sz="1050" b="1" dirty="0">
                <a:solidFill>
                  <a:srgbClr val="FFFFCC"/>
                </a:solidFill>
                <a:latin typeface="PF Square Sans Pro" panose="02000506040000020004" pitchFamily="2" charset="0"/>
              </a:rPr>
              <a:t>Красная заливка - кадастровые объекты строительства, поставленные на учет в Росреестре с координатами.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6CC8F8-119D-4E8F-EA37-24062D6F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75" r="28188"/>
          <a:stretch/>
        </p:blipFill>
        <p:spPr>
          <a:xfrm>
            <a:off x="3775840" y="490074"/>
            <a:ext cx="5368160" cy="35191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798E64-DB9A-4540-A4EC-91AC2C93C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7" t="2703" r="10784"/>
          <a:stretch/>
        </p:blipFill>
        <p:spPr>
          <a:xfrm>
            <a:off x="4097300" y="3905018"/>
            <a:ext cx="1532726" cy="13222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BEEFFF-3AA3-4F49-8DFD-C5FC75DDCF40}"/>
              </a:ext>
            </a:extLst>
          </p:cNvPr>
          <p:cNvSpPr/>
          <p:nvPr/>
        </p:nvSpPr>
        <p:spPr>
          <a:xfrm>
            <a:off x="338911" y="735794"/>
            <a:ext cx="3345671" cy="1931979"/>
          </a:xfrm>
          <a:prstGeom prst="rect">
            <a:avLst/>
          </a:prstGeom>
          <a:solidFill>
            <a:srgbClr val="00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626BF6-AA68-AD37-7ADF-73402012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998" y="877665"/>
            <a:ext cx="2870624" cy="410495"/>
          </a:xfrm>
        </p:spPr>
        <p:txBody>
          <a:bodyPr>
            <a:noAutofit/>
          </a:bodyPr>
          <a:lstStyle/>
          <a:p>
            <a:pPr algn="just"/>
            <a:r>
              <a:rPr lang="ru-RU" sz="1125" b="1" dirty="0">
                <a:solidFill>
                  <a:srgbClr val="FFFFCC"/>
                </a:solidFill>
                <a:latin typeface="PF Square Sans Pro" panose="02000506040000020004" pitchFamily="2" charset="0"/>
              </a:rPr>
              <a:t>Пилотный проект - Посёлок им. Ю. А. Гагарина, микрорайон, Саранск.</a:t>
            </a:r>
          </a:p>
          <a:p>
            <a:pPr algn="just"/>
            <a:r>
              <a:rPr lang="ru-RU" sz="1125" b="1" dirty="0">
                <a:solidFill>
                  <a:srgbClr val="FFFFCC"/>
                </a:solidFill>
                <a:latin typeface="PF Square Sans Pro" panose="02000506040000020004" pitchFamily="2" charset="0"/>
              </a:rPr>
              <a:t>Система обеспечивает мониторинг и анализ землепользования физическими и юридическими лицами на основе облетов беспилотниками</a:t>
            </a:r>
          </a:p>
          <a:p>
            <a:pPr algn="just"/>
            <a:r>
              <a:rPr lang="ru-RU" sz="1125" b="1" dirty="0">
                <a:solidFill>
                  <a:srgbClr val="FFFFCC"/>
                </a:solidFill>
                <a:latin typeface="PF Square Sans Pro" panose="02000506040000020004" pitchFamily="2" charset="0"/>
              </a:rPr>
              <a:t>На пилотной территории в автоматическом режиме получены снимки 1603 объектов строительства </a:t>
            </a:r>
          </a:p>
          <a:p>
            <a:pPr algn="just"/>
            <a:endParaRPr lang="ru-RU" sz="1125" b="1" dirty="0">
              <a:solidFill>
                <a:srgbClr val="354238"/>
              </a:solidFill>
              <a:latin typeface="PF Square Sans Pro" panose="02000506040000020004" pitchFamily="2" charset="0"/>
            </a:endParaRPr>
          </a:p>
          <a:p>
            <a:pPr algn="just"/>
            <a:endParaRPr lang="ru-RU" sz="1200" b="1" dirty="0">
              <a:solidFill>
                <a:srgbClr val="354238"/>
              </a:solidFill>
              <a:latin typeface="PF Square Sans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7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0970A34D-8A5D-45C3-B058-929C413B69CA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4BF5B7EB-C02A-4838-A5E6-EF4EADC29DB5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5BA80F97-C799-42A6-B6B9-8B62B61C604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4102DD8B-1B34-4C43-B2BE-27B60918ED7E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67B636D-DFB9-4FD4-B0D8-75B5048AAA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DA8949CE-5201-41F5-8E09-A44BD2A63AC6}"/>
              </a:ext>
            </a:extLst>
          </p:cNvPr>
          <p:cNvSpPr txBox="1">
            <a:spLocks/>
          </p:cNvSpPr>
          <p:nvPr/>
        </p:nvSpPr>
        <p:spPr>
          <a:xfrm>
            <a:off x="320077" y="114147"/>
            <a:ext cx="8823923" cy="462880"/>
          </a:xfrm>
          <a:prstGeom prst="rect">
            <a:avLst/>
          </a:prstGeom>
        </p:spPr>
        <p:txBody>
          <a:bodyPr vert="horz" wrap="square" lIns="0" tIns="577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rgbClr val="FFFFCC"/>
                </a:solidFill>
                <a:cs typeface="Times New Roman" panose="02020603050405020304" pitchFamily="18" charset="0"/>
              </a:rPr>
              <a:t>МУНИЦИПАЛЬНЫЙ ЗЕМЕЛЬНЫЙ КОНТРОЛЬ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1500" b="1" dirty="0">
                <a:solidFill>
                  <a:srgbClr val="FFFFCC"/>
                </a:solidFill>
                <a:cs typeface="Times New Roman" panose="02020603050405020304" pitchFamily="18" charset="0"/>
              </a:rPr>
              <a:t>(с применением платформы обработки данных на основе искусственного интеллекта)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90EEA-F0FE-4B86-9679-B64B28A1E2C3}"/>
              </a:ext>
            </a:extLst>
          </p:cNvPr>
          <p:cNvSpPr txBox="1"/>
          <p:nvPr/>
        </p:nvSpPr>
        <p:spPr>
          <a:xfrm>
            <a:off x="327377" y="1280181"/>
            <a:ext cx="3835356" cy="3600986"/>
          </a:xfrm>
          <a:prstGeom prst="rect">
            <a:avLst/>
          </a:prstGeom>
          <a:solidFill>
            <a:srgbClr val="00433A">
              <a:alpha val="54000"/>
            </a:srgb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Автоматизация процессов определения границ объектов недвижимости, с определением площади и физического расположения данных объектов, формирования состава сведений, инвентаризация и учет состояния объектов недвижимости и земельных участков, создание цифровых карт детектированных объектов, реестров «чистых» объектов и объектов с нарушениями</a:t>
            </a:r>
          </a:p>
          <a:p>
            <a:endParaRPr lang="ru-RU" sz="1200" dirty="0">
              <a:solidFill>
                <a:srgbClr val="FFFFCC"/>
              </a:solidFill>
              <a:latin typeface="+mj-lt"/>
            </a:endParaRPr>
          </a:p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Выявление бесхозяйных недвижимых объектов, самовольных построек, иных объектов недвижимости с целью их постановки на кадастровый учет в государственном кадастре объектов недвижимости</a:t>
            </a:r>
          </a:p>
          <a:p>
            <a:endParaRPr lang="ru-RU" sz="1200" dirty="0">
              <a:solidFill>
                <a:srgbClr val="FFFFCC"/>
              </a:solidFill>
              <a:latin typeface="+mj-lt"/>
            </a:endParaRPr>
          </a:p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Прогнозирование и увеличение объемов доходов бюджета за счет платежей, связанных с использованием земель, а также связанных с вовлечением объектов недвижимости в налоговый оборот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3578E-3526-4075-96CC-E13648565BF4}"/>
              </a:ext>
            </a:extLst>
          </p:cNvPr>
          <p:cNvSpPr txBox="1"/>
          <p:nvPr/>
        </p:nvSpPr>
        <p:spPr>
          <a:xfrm>
            <a:off x="316066" y="822558"/>
            <a:ext cx="3880608" cy="338554"/>
          </a:xfrm>
          <a:prstGeom prst="rect">
            <a:avLst/>
          </a:prstGeom>
          <a:solidFill>
            <a:srgbClr val="00433A">
              <a:alpha val="4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CC"/>
                </a:solidFill>
                <a:latin typeface="+mj-lt"/>
              </a:rPr>
              <a:t>ВОЗМОЖНОСТИ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865CA-FAC7-48F6-8BD2-1FABA2C35235}"/>
              </a:ext>
            </a:extLst>
          </p:cNvPr>
          <p:cNvSpPr txBox="1"/>
          <p:nvPr/>
        </p:nvSpPr>
        <p:spPr>
          <a:xfrm>
            <a:off x="4822787" y="1280181"/>
            <a:ext cx="3635413" cy="3600986"/>
          </a:xfrm>
          <a:prstGeom prst="rect">
            <a:avLst/>
          </a:prstGeom>
          <a:solidFill>
            <a:srgbClr val="484242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Увеличение доходов бюджета за счет платежей, связанных с использованием земель и вовлечением объектов недвижимости в налоговый оборот</a:t>
            </a:r>
          </a:p>
          <a:p>
            <a:endParaRPr lang="ru-RU" sz="1200" dirty="0">
              <a:solidFill>
                <a:srgbClr val="FFFFCC"/>
              </a:solidFill>
              <a:latin typeface="+mj-lt"/>
            </a:endParaRPr>
          </a:p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Оптимизация ручного труда, существенное сокращение временных затрат на поиск и анализ объектов, выявление нарушений и более эффективное использование фонда оплаты труда сотрудников, повышение эффективности и результативности их действий</a:t>
            </a:r>
          </a:p>
          <a:p>
            <a:endParaRPr lang="ru-RU" sz="1200" dirty="0">
              <a:solidFill>
                <a:srgbClr val="FFFFCC"/>
              </a:solidFill>
              <a:latin typeface="+mj-lt"/>
            </a:endParaRPr>
          </a:p>
          <a:p>
            <a:r>
              <a:rPr lang="ru-RU" sz="1200" dirty="0">
                <a:solidFill>
                  <a:srgbClr val="FFFFCC"/>
                </a:solidFill>
                <a:latin typeface="+mj-lt"/>
              </a:rPr>
              <a:t>Обеспечение своевременного и качественного мониторинга, контроля, оценки состояния и использования недвижимого имущества и повышение эффективности управления и рационального использования земель и объектов капитального строительства, выявления и устранения инцидентов и нарушений законодательства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19283-1B43-42C2-B2FC-8B4F268886D7}"/>
              </a:ext>
            </a:extLst>
          </p:cNvPr>
          <p:cNvSpPr txBox="1"/>
          <p:nvPr/>
        </p:nvSpPr>
        <p:spPr>
          <a:xfrm>
            <a:off x="4800601" y="795433"/>
            <a:ext cx="3657599" cy="338554"/>
          </a:xfrm>
          <a:prstGeom prst="rect">
            <a:avLst/>
          </a:prstGeom>
          <a:solidFill>
            <a:srgbClr val="00433A">
              <a:alpha val="4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CC"/>
                </a:solidFill>
                <a:latin typeface="+mj-lt"/>
              </a:rPr>
              <a:t>ЭФФЕКТЫ ОТ ВНЕДРЕНИЯ</a:t>
            </a:r>
          </a:p>
        </p:txBody>
      </p:sp>
    </p:spTree>
    <p:extLst>
      <p:ext uri="{BB962C8B-B14F-4D97-AF65-F5344CB8AC3E}">
        <p14:creationId xmlns:p14="http://schemas.microsoft.com/office/powerpoint/2010/main" val="337340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2">
            <a:extLst>
              <a:ext uri="{FF2B5EF4-FFF2-40B4-BE49-F238E27FC236}">
                <a16:creationId xmlns:a16="http://schemas.microsoft.com/office/drawing/2014/main" id="{12AF4D52-5EF5-451C-BD4A-F1D9BF994ED5}"/>
              </a:ext>
            </a:extLst>
          </p:cNvPr>
          <p:cNvGrpSpPr/>
          <p:nvPr/>
        </p:nvGrpSpPr>
        <p:grpSpPr>
          <a:xfrm>
            <a:off x="0" y="4250"/>
            <a:ext cx="9198549" cy="5215460"/>
            <a:chOff x="4063" y="25"/>
            <a:chExt cx="10828176" cy="7704455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B2FEA036-AE43-4AA9-B785-2CC947238420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41D09333-6980-488A-85E5-24E401D184F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2243A87F-6A9D-4B17-BCF8-B53C493C25E2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53AE56C-230F-4C2B-9713-06FBD75299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4470228" y="1510835"/>
            <a:ext cx="1414380" cy="387361"/>
          </a:xfrm>
          <a:custGeom>
            <a:avLst/>
            <a:gdLst/>
            <a:ahLst/>
            <a:cxnLst/>
            <a:rect l="l" t="t" r="r" b="b"/>
            <a:pathLst>
              <a:path w="5094605" h="624839">
                <a:moveTo>
                  <a:pt x="5094558" y="0"/>
                </a:moveTo>
                <a:lnTo>
                  <a:pt x="0" y="0"/>
                </a:lnTo>
                <a:lnTo>
                  <a:pt x="0" y="624290"/>
                </a:lnTo>
                <a:lnTo>
                  <a:pt x="5094558" y="624290"/>
                </a:lnTo>
                <a:lnTo>
                  <a:pt x="5094558" y="0"/>
                </a:lnTo>
                <a:close/>
              </a:path>
            </a:pathLst>
          </a:custGeom>
          <a:noFill/>
        </p:spPr>
        <p:txBody>
          <a:bodyPr wrap="square" lIns="0" tIns="0" rIns="0" bIns="0" rtlCol="0" anchor="ctr"/>
          <a:lstStyle/>
          <a:p>
            <a:pPr algn="ctr"/>
            <a:r>
              <a:rPr lang="ru-RU" sz="1601" b="1" dirty="0">
                <a:solidFill>
                  <a:srgbClr val="FFFFCC"/>
                </a:solidFill>
              </a:rPr>
              <a:t>БЫЛО</a:t>
            </a:r>
            <a:endParaRPr sz="1601" b="1" dirty="0">
              <a:solidFill>
                <a:srgbClr val="FFFF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9245D-73C7-470D-80F1-C697DC08FD93}"/>
              </a:ext>
            </a:extLst>
          </p:cNvPr>
          <p:cNvSpPr txBox="1"/>
          <p:nvPr/>
        </p:nvSpPr>
        <p:spPr>
          <a:xfrm>
            <a:off x="102711" y="1377877"/>
            <a:ext cx="4448007" cy="2800767"/>
          </a:xfrm>
          <a:prstGeom prst="rect">
            <a:avLst/>
          </a:prstGeom>
          <a:solidFill>
            <a:srgbClr val="00433A">
              <a:alpha val="64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CC"/>
                </a:solidFill>
              </a:rPr>
              <a:t>УСЛУГИ</a:t>
            </a:r>
          </a:p>
          <a:p>
            <a:endParaRPr lang="ru-RU" sz="1600" dirty="0">
              <a:solidFill>
                <a:srgbClr val="FFFFCC"/>
              </a:solidFill>
            </a:endParaRPr>
          </a:p>
          <a:p>
            <a:r>
              <a:rPr lang="ru-RU" sz="1600" dirty="0">
                <a:solidFill>
                  <a:srgbClr val="FFFFCC"/>
                </a:solidFill>
              </a:rPr>
              <a:t>Предоставление выписки из Реестра государственного имущества об объекте учета</a:t>
            </a:r>
          </a:p>
          <a:p>
            <a:endParaRPr lang="ru-RU" sz="1600" dirty="0">
              <a:solidFill>
                <a:srgbClr val="FFFFCC"/>
              </a:solidFill>
            </a:endParaRPr>
          </a:p>
          <a:p>
            <a:r>
              <a:rPr lang="ru-RU" sz="1600" dirty="0">
                <a:solidFill>
                  <a:srgbClr val="FFFFCC"/>
                </a:solidFill>
              </a:rPr>
              <a:t>Предоставление информации об объектах недвижимого имущества предназначенных для сдачи в аренду</a:t>
            </a:r>
          </a:p>
          <a:p>
            <a:endParaRPr lang="ru-RU" sz="1600" dirty="0">
              <a:solidFill>
                <a:srgbClr val="FFFFCC"/>
              </a:solidFill>
            </a:endParaRPr>
          </a:p>
          <a:p>
            <a:r>
              <a:rPr lang="ru-RU" sz="1600" dirty="0">
                <a:solidFill>
                  <a:srgbClr val="FFFFCC"/>
                </a:solidFill>
              </a:rPr>
              <a:t>Предоставление земельного участка в аренду без торгов</a:t>
            </a: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16646003-5E7A-4644-A32D-86F02E869FDF}"/>
              </a:ext>
            </a:extLst>
          </p:cNvPr>
          <p:cNvSpPr/>
          <p:nvPr/>
        </p:nvSpPr>
        <p:spPr>
          <a:xfrm>
            <a:off x="345427" y="176501"/>
            <a:ext cx="4931596" cy="387361"/>
          </a:xfrm>
          <a:custGeom>
            <a:avLst/>
            <a:gdLst/>
            <a:ahLst/>
            <a:cxnLst/>
            <a:rect l="l" t="t" r="r" b="b"/>
            <a:pathLst>
              <a:path w="5094605" h="624839">
                <a:moveTo>
                  <a:pt x="5094558" y="0"/>
                </a:moveTo>
                <a:lnTo>
                  <a:pt x="0" y="0"/>
                </a:lnTo>
                <a:lnTo>
                  <a:pt x="0" y="624290"/>
                </a:lnTo>
                <a:lnTo>
                  <a:pt x="5094558" y="624290"/>
                </a:lnTo>
                <a:lnTo>
                  <a:pt x="5094558" y="0"/>
                </a:lnTo>
                <a:close/>
              </a:path>
            </a:pathLst>
          </a:custGeom>
          <a:noFill/>
        </p:spPr>
        <p:txBody>
          <a:bodyPr wrap="square" lIns="0" tIns="0" rIns="0" bIns="0" rtlCol="0" anchor="ctr"/>
          <a:lstStyle/>
          <a:p>
            <a:pPr algn="ctr"/>
            <a:r>
              <a:rPr lang="ru-RU" sz="2000" b="1" dirty="0">
                <a:solidFill>
                  <a:srgbClr val="FFFFCC"/>
                </a:solidFill>
              </a:rPr>
              <a:t> ЦИФРОВИЗАЦИЯ ГОСУДАРСТВЕННЫХ УСЛУГ</a:t>
            </a:r>
            <a:endParaRPr sz="2000" b="1" dirty="0">
              <a:solidFill>
                <a:srgbClr val="FFFFCC"/>
              </a:solidFill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E9A1878-318C-4483-8628-77B39D53E206}"/>
              </a:ext>
            </a:extLst>
          </p:cNvPr>
          <p:cNvGrpSpPr/>
          <p:nvPr/>
        </p:nvGrpSpPr>
        <p:grpSpPr>
          <a:xfrm>
            <a:off x="4765400" y="1638911"/>
            <a:ext cx="3803037" cy="2275265"/>
            <a:chOff x="4765400" y="1638911"/>
            <a:chExt cx="3803037" cy="2275265"/>
          </a:xfrm>
        </p:grpSpPr>
        <p:pic>
          <p:nvPicPr>
            <p:cNvPr id="9" name="Рисунок 8" descr="Дети со сплошной заливкой">
              <a:extLst>
                <a:ext uri="{FF2B5EF4-FFF2-40B4-BE49-F238E27FC236}">
                  <a16:creationId xmlns:a16="http://schemas.microsoft.com/office/drawing/2014/main" id="{FCA2016F-F939-4947-A616-0A653CEF4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5994" y="1885950"/>
              <a:ext cx="833932" cy="833932"/>
            </a:xfrm>
            <a:prstGeom prst="rect">
              <a:avLst/>
            </a:prstGeom>
          </p:spPr>
        </p:pic>
        <p:pic>
          <p:nvPicPr>
            <p:cNvPr id="24" name="Рисунок 23" descr="Здание со сплошной заливкой">
              <a:extLst>
                <a:ext uri="{FF2B5EF4-FFF2-40B4-BE49-F238E27FC236}">
                  <a16:creationId xmlns:a16="http://schemas.microsoft.com/office/drawing/2014/main" id="{0660CC32-3361-4E99-BFA9-90DC03A9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65435" y="1638911"/>
              <a:ext cx="914400" cy="914400"/>
            </a:xfrm>
            <a:prstGeom prst="rect">
              <a:avLst/>
            </a:prstGeom>
          </p:spPr>
        </p:pic>
        <p:sp>
          <p:nvSpPr>
            <p:cNvPr id="25" name="Стрелка: изогнутая вниз 24">
              <a:extLst>
                <a:ext uri="{FF2B5EF4-FFF2-40B4-BE49-F238E27FC236}">
                  <a16:creationId xmlns:a16="http://schemas.microsoft.com/office/drawing/2014/main" id="{25604070-4D31-408B-A1E1-C845F1EEFBBB}"/>
                </a:ext>
              </a:extLst>
            </p:cNvPr>
            <p:cNvSpPr/>
            <p:nvPr/>
          </p:nvSpPr>
          <p:spPr>
            <a:xfrm>
              <a:off x="5649348" y="1924138"/>
              <a:ext cx="753265" cy="227646"/>
            </a:xfrm>
            <a:prstGeom prst="curvedDownArrow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Стрелка: изогнутая вниз 30">
              <a:extLst>
                <a:ext uri="{FF2B5EF4-FFF2-40B4-BE49-F238E27FC236}">
                  <a16:creationId xmlns:a16="http://schemas.microsoft.com/office/drawing/2014/main" id="{E028642F-7CB3-4BBB-B590-C327EEE0F08D}"/>
                </a:ext>
              </a:extLst>
            </p:cNvPr>
            <p:cNvSpPr/>
            <p:nvPr/>
          </p:nvSpPr>
          <p:spPr>
            <a:xfrm>
              <a:off x="6939235" y="1924138"/>
              <a:ext cx="744682" cy="253118"/>
            </a:xfrm>
            <a:prstGeom prst="curvedDownArrow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Стрелка: изогнутая вниз 32">
              <a:extLst>
                <a:ext uri="{FF2B5EF4-FFF2-40B4-BE49-F238E27FC236}">
                  <a16:creationId xmlns:a16="http://schemas.microsoft.com/office/drawing/2014/main" id="{B8B54770-A4C5-4EFC-A18F-C6174EF4D11D}"/>
                </a:ext>
              </a:extLst>
            </p:cNvPr>
            <p:cNvSpPr/>
            <p:nvPr/>
          </p:nvSpPr>
          <p:spPr>
            <a:xfrm>
              <a:off x="7010840" y="3293931"/>
              <a:ext cx="744682" cy="253118"/>
            </a:xfrm>
            <a:prstGeom prst="curvedDownArrow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7" name="Рисунок 26" descr="Центр обработки вызовов со сплошной заливкой">
              <a:extLst>
                <a:ext uri="{FF2B5EF4-FFF2-40B4-BE49-F238E27FC236}">
                  <a16:creationId xmlns:a16="http://schemas.microsoft.com/office/drawing/2014/main" id="{E9FEBBA2-8723-4D52-872E-CC1B6AC1A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65400" y="3129361"/>
              <a:ext cx="669990" cy="669990"/>
            </a:xfrm>
            <a:prstGeom prst="rect">
              <a:avLst/>
            </a:prstGeom>
          </p:spPr>
        </p:pic>
        <p:pic>
          <p:nvPicPr>
            <p:cNvPr id="30" name="Рисунок 29" descr="Документ со сплошной заливкой">
              <a:extLst>
                <a:ext uri="{FF2B5EF4-FFF2-40B4-BE49-F238E27FC236}">
                  <a16:creationId xmlns:a16="http://schemas.microsoft.com/office/drawing/2014/main" id="{3F066E2F-9B7D-449A-AAC1-3B39DF6D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00744" y="1694584"/>
              <a:ext cx="914400" cy="914400"/>
            </a:xfrm>
            <a:prstGeom prst="rect">
              <a:avLst/>
            </a:prstGeom>
          </p:spPr>
        </p:pic>
        <p:pic>
          <p:nvPicPr>
            <p:cNvPr id="38" name="Рисунок 37" descr="Документ со сплошной заливкой">
              <a:extLst>
                <a:ext uri="{FF2B5EF4-FFF2-40B4-BE49-F238E27FC236}">
                  <a16:creationId xmlns:a16="http://schemas.microsoft.com/office/drawing/2014/main" id="{6CB0039A-BD85-4F14-B9C8-ECF73230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54037" y="2999776"/>
              <a:ext cx="914400" cy="914400"/>
            </a:xfrm>
            <a:prstGeom prst="rect">
              <a:avLst/>
            </a:prstGeom>
          </p:spPr>
        </p:pic>
        <p:pic>
          <p:nvPicPr>
            <p:cNvPr id="35" name="Рисунок 34" descr="Интернет со сплошной заливкой">
              <a:extLst>
                <a:ext uri="{FF2B5EF4-FFF2-40B4-BE49-F238E27FC236}">
                  <a16:creationId xmlns:a16="http://schemas.microsoft.com/office/drawing/2014/main" id="{E8D07B69-D7ED-4F17-912E-7FA6BAF8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22785" y="2999776"/>
              <a:ext cx="914400" cy="914400"/>
            </a:xfrm>
            <a:prstGeom prst="rect">
              <a:avLst/>
            </a:prstGeom>
          </p:spPr>
        </p:pic>
        <p:sp>
          <p:nvSpPr>
            <p:cNvPr id="41" name="Стрелка: изогнутая вниз 40">
              <a:extLst>
                <a:ext uri="{FF2B5EF4-FFF2-40B4-BE49-F238E27FC236}">
                  <a16:creationId xmlns:a16="http://schemas.microsoft.com/office/drawing/2014/main" id="{808C0154-518B-4EBF-B0C9-13BE538CF2D9}"/>
                </a:ext>
              </a:extLst>
            </p:cNvPr>
            <p:cNvSpPr/>
            <p:nvPr/>
          </p:nvSpPr>
          <p:spPr>
            <a:xfrm>
              <a:off x="5412170" y="3229330"/>
              <a:ext cx="753265" cy="227646"/>
            </a:xfrm>
            <a:prstGeom prst="curvedDownArrow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5" name="object 2">
            <a:extLst>
              <a:ext uri="{FF2B5EF4-FFF2-40B4-BE49-F238E27FC236}">
                <a16:creationId xmlns:a16="http://schemas.microsoft.com/office/drawing/2014/main" id="{C97680A4-0B93-48A4-B8A6-4D396D113632}"/>
              </a:ext>
            </a:extLst>
          </p:cNvPr>
          <p:cNvSpPr/>
          <p:nvPr/>
        </p:nvSpPr>
        <p:spPr>
          <a:xfrm>
            <a:off x="4467491" y="2778657"/>
            <a:ext cx="1414380" cy="387361"/>
          </a:xfrm>
          <a:custGeom>
            <a:avLst/>
            <a:gdLst/>
            <a:ahLst/>
            <a:cxnLst/>
            <a:rect l="l" t="t" r="r" b="b"/>
            <a:pathLst>
              <a:path w="5094605" h="624839">
                <a:moveTo>
                  <a:pt x="5094558" y="0"/>
                </a:moveTo>
                <a:lnTo>
                  <a:pt x="0" y="0"/>
                </a:lnTo>
                <a:lnTo>
                  <a:pt x="0" y="624290"/>
                </a:lnTo>
                <a:lnTo>
                  <a:pt x="5094558" y="624290"/>
                </a:lnTo>
                <a:lnTo>
                  <a:pt x="5094558" y="0"/>
                </a:lnTo>
                <a:close/>
              </a:path>
            </a:pathLst>
          </a:custGeom>
          <a:noFill/>
        </p:spPr>
        <p:txBody>
          <a:bodyPr wrap="square" lIns="0" tIns="0" rIns="0" bIns="0" rtlCol="0" anchor="ctr"/>
          <a:lstStyle/>
          <a:p>
            <a:pPr algn="ctr"/>
            <a:r>
              <a:rPr lang="ru-RU" sz="1601" b="1" dirty="0">
                <a:solidFill>
                  <a:srgbClr val="FFFFCC"/>
                </a:solidFill>
              </a:rPr>
              <a:t>СТАЛО</a:t>
            </a:r>
            <a:endParaRPr sz="1601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0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B451F3-9ED8-435B-94C9-7FD26445F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312" y="-346131"/>
            <a:ext cx="9845311" cy="5584881"/>
          </a:xfrm>
          <a:prstGeom prst="rect">
            <a:avLst/>
          </a:prstGeom>
          <a:solidFill>
            <a:srgbClr val="00433A"/>
          </a:solidFill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6A6FE68-13F1-4A77-9AF6-55851541064B}"/>
              </a:ext>
            </a:extLst>
          </p:cNvPr>
          <p:cNvSpPr txBox="1"/>
          <p:nvPr/>
        </p:nvSpPr>
        <p:spPr>
          <a:xfrm>
            <a:off x="4779923" y="1393661"/>
            <a:ext cx="34390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CC"/>
                </a:solidFill>
              </a:rPr>
              <a:t>Ускорение принятия управленческих решений</a:t>
            </a:r>
          </a:p>
          <a:p>
            <a:r>
              <a:rPr lang="ru-RU" sz="1400" dirty="0">
                <a:solidFill>
                  <a:srgbClr val="FFFFCC"/>
                </a:solidFill>
              </a:rPr>
              <a:t>Удобство отслеживания изменения данных в режиме реального времени</a:t>
            </a: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7AAD28D8-548E-4378-88FF-B0C5669752B2}"/>
              </a:ext>
            </a:extLst>
          </p:cNvPr>
          <p:cNvSpPr/>
          <p:nvPr/>
        </p:nvSpPr>
        <p:spPr>
          <a:xfrm>
            <a:off x="248706" y="940925"/>
            <a:ext cx="4569337" cy="279546"/>
          </a:xfrm>
          <a:custGeom>
            <a:avLst/>
            <a:gdLst/>
            <a:ahLst/>
            <a:cxnLst/>
            <a:rect l="l" t="t" r="r" b="b"/>
            <a:pathLst>
              <a:path w="5421630" h="328294">
                <a:moveTo>
                  <a:pt x="5421596" y="0"/>
                </a:moveTo>
                <a:lnTo>
                  <a:pt x="0" y="0"/>
                </a:lnTo>
                <a:lnTo>
                  <a:pt x="0" y="327790"/>
                </a:lnTo>
                <a:lnTo>
                  <a:pt x="5421596" y="327790"/>
                </a:lnTo>
                <a:lnTo>
                  <a:pt x="542159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r>
              <a:rPr lang="ru-RU" sz="1600" dirty="0">
                <a:solidFill>
                  <a:srgbClr val="FFFFCC"/>
                </a:solidFill>
              </a:rPr>
              <a:t>ВОЗМОЖНОСТИ</a:t>
            </a:r>
            <a:endParaRPr sz="1600" dirty="0">
              <a:solidFill>
                <a:srgbClr val="FFFFCC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163C54-527F-47B3-9E4E-7EEF7AD6A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1253" r="2169" b="7940"/>
          <a:stretch/>
        </p:blipFill>
        <p:spPr bwMode="auto">
          <a:xfrm>
            <a:off x="251462" y="2571750"/>
            <a:ext cx="4118937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DFD7AA-F987-42A7-B689-03293882AD4A}"/>
              </a:ext>
            </a:extLst>
          </p:cNvPr>
          <p:cNvSpPr txBox="1"/>
          <p:nvPr/>
        </p:nvSpPr>
        <p:spPr>
          <a:xfrm>
            <a:off x="248706" y="1319418"/>
            <a:ext cx="40976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CC"/>
                </a:solidFill>
              </a:rPr>
              <a:t>Аккумулируют информацию в одном месте</a:t>
            </a:r>
          </a:p>
          <a:p>
            <a:r>
              <a:rPr lang="ru-RU" sz="1400" dirty="0">
                <a:solidFill>
                  <a:srgbClr val="FFFFCC"/>
                </a:solidFill>
              </a:rPr>
              <a:t>Автоматизируют аналитику</a:t>
            </a:r>
          </a:p>
          <a:p>
            <a:r>
              <a:rPr lang="ru-RU" sz="1400" dirty="0">
                <a:solidFill>
                  <a:srgbClr val="FFFFCC"/>
                </a:solidFill>
              </a:rPr>
              <a:t>Ускоряют процесс принятия решений</a:t>
            </a:r>
          </a:p>
          <a:p>
            <a:r>
              <a:rPr lang="ru-RU" sz="1400" dirty="0">
                <a:solidFill>
                  <a:srgbClr val="FFFFCC"/>
                </a:solidFill>
              </a:rPr>
              <a:t>Отражают ситуацию и подсвечивают проблемные места</a:t>
            </a:r>
          </a:p>
          <a:p>
            <a:endParaRPr lang="ru-RU" sz="1400" dirty="0">
              <a:solidFill>
                <a:srgbClr val="FFFFCC"/>
              </a:solidFill>
              <a:latin typeface="GraphikLCG-Regular"/>
            </a:endParaRPr>
          </a:p>
          <a:p>
            <a:endParaRPr lang="ru-RU" sz="1400" dirty="0">
              <a:solidFill>
                <a:srgbClr val="FFFFC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E825AA-14B4-4B57-8D8B-EB1A73645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>
            <a:off x="4736035" y="2594113"/>
            <a:ext cx="4208307" cy="236717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06D7C1-26EC-495F-8029-FAE7B7572E90}"/>
              </a:ext>
            </a:extLst>
          </p:cNvPr>
          <p:cNvSpPr/>
          <p:nvPr/>
        </p:nvSpPr>
        <p:spPr>
          <a:xfrm>
            <a:off x="248706" y="185229"/>
            <a:ext cx="8388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CC"/>
                </a:solidFill>
              </a:rPr>
              <a:t>ДАШБОРД-АНАЛИТИКА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3" name="object 3"/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68C061-A33A-4122-9D83-198E15224DCB}"/>
              </a:ext>
            </a:extLst>
          </p:cNvPr>
          <p:cNvSpPr txBox="1"/>
          <p:nvPr/>
        </p:nvSpPr>
        <p:spPr>
          <a:xfrm>
            <a:off x="1541672" y="2215861"/>
            <a:ext cx="623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CC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8D343246-5008-4F9A-9485-F38D1677FE7F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4181DDC9-476C-4EE6-B317-D45E7F3D7FC7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E14AA539-EEDA-441E-B6DB-A372C5CCD0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8743ACDE-AAAD-485F-A078-ABBBD4995320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4" name="object 20">
              <a:extLst>
                <a:ext uri="{FF2B5EF4-FFF2-40B4-BE49-F238E27FC236}">
                  <a16:creationId xmlns:a16="http://schemas.microsoft.com/office/drawing/2014/main" id="{7C8E00F9-8091-4D28-9235-35724BB4747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D9245D-73C7-470D-80F1-C697DC08FD93}"/>
              </a:ext>
            </a:extLst>
          </p:cNvPr>
          <p:cNvSpPr txBox="1"/>
          <p:nvPr/>
        </p:nvSpPr>
        <p:spPr>
          <a:xfrm>
            <a:off x="-29029" y="1047486"/>
            <a:ext cx="9144000" cy="3787447"/>
          </a:xfrm>
          <a:prstGeom prst="rect">
            <a:avLst/>
          </a:prstGeom>
          <a:solidFill>
            <a:srgbClr val="00433A">
              <a:alpha val="29000"/>
            </a:srgbClr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sz="160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6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регионального фонда пространственных данных. </a:t>
            </a:r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Проблематика наполнения Фонда пространственными данными:</a:t>
            </a:r>
          </a:p>
          <a:p>
            <a:endParaRPr lang="ru-RU" sz="160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юридически значимых данных</a:t>
            </a:r>
          </a:p>
          <a:p>
            <a:pPr marL="285750" indent="-285750">
              <a:buFontTx/>
              <a:buChar char="-"/>
            </a:pPr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единого реестра объектов имущества</a:t>
            </a:r>
          </a:p>
          <a:p>
            <a:pPr marL="285750" indent="-285750">
              <a:buFontTx/>
              <a:buChar char="-"/>
            </a:pPr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в оцифровке бизнес-процессов при управлении землей и имуществом</a:t>
            </a:r>
          </a:p>
          <a:p>
            <a:pPr marL="285750" indent="-285750">
              <a:buFontTx/>
              <a:buChar char="-"/>
            </a:pPr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тиражируемых типовых решений при управлении имуществом</a:t>
            </a:r>
          </a:p>
          <a:p>
            <a:endParaRPr lang="ru-RU" sz="160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Необходимость оперативного внедрения цифровых сервисов управления имущества с элементами искусственного интеллекта</a:t>
            </a:r>
          </a:p>
          <a:p>
            <a:pPr marL="285750" indent="-285750">
              <a:buFontTx/>
              <a:buChar char="-"/>
            </a:pPr>
            <a:endParaRPr lang="ru-RU" sz="1601" dirty="0">
              <a:solidFill>
                <a:srgbClr val="FFFFCC"/>
              </a:solidFill>
            </a:endParaRPr>
          </a:p>
          <a:p>
            <a:endParaRPr lang="ru-RU" sz="1601" dirty="0">
              <a:solidFill>
                <a:srgbClr val="FFFFCC"/>
              </a:solidFill>
            </a:endParaRPr>
          </a:p>
          <a:p>
            <a:endParaRPr lang="ru-RU" sz="1601" dirty="0">
              <a:solidFill>
                <a:srgbClr val="FFFFCC"/>
              </a:solidFill>
            </a:endParaRPr>
          </a:p>
          <a:p>
            <a:endParaRPr lang="ru-RU" sz="1601" dirty="0">
              <a:solidFill>
                <a:srgbClr val="FFFFCC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E468C7-D009-427F-BC86-337EFECAB298}"/>
              </a:ext>
            </a:extLst>
          </p:cNvPr>
          <p:cNvSpPr/>
          <p:nvPr/>
        </p:nvSpPr>
        <p:spPr>
          <a:xfrm>
            <a:off x="186002" y="188024"/>
            <a:ext cx="8693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CC"/>
                </a:solidFill>
              </a:rPr>
              <a:t>ОСНОВНЫЕ ТЕЗИСЫ ДОКЛАДА</a:t>
            </a:r>
          </a:p>
        </p:txBody>
      </p:sp>
    </p:spTree>
    <p:extLst>
      <p:ext uri="{BB962C8B-B14F-4D97-AF65-F5344CB8AC3E}">
        <p14:creationId xmlns:p14="http://schemas.microsoft.com/office/powerpoint/2010/main" val="186402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">
            <a:extLst>
              <a:ext uri="{FF2B5EF4-FFF2-40B4-BE49-F238E27FC236}">
                <a16:creationId xmlns:a16="http://schemas.microsoft.com/office/drawing/2014/main" id="{A2DF6397-4D35-4AC9-A169-6862A960C259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7EE9A071-56B9-46FF-BD4C-686514F14374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C2EC09AC-B732-4D41-ACE9-F252ECD97A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C414359C-F464-4443-B294-E683318833D1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53CEE23C-9876-4F96-9506-17839C9BAA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3" name="object 3"/>
          <p:cNvSpPr/>
          <p:nvPr/>
        </p:nvSpPr>
        <p:spPr>
          <a:xfrm>
            <a:off x="423981" y="647772"/>
            <a:ext cx="3450998" cy="4458231"/>
          </a:xfrm>
          <a:custGeom>
            <a:avLst/>
            <a:gdLst/>
            <a:ahLst/>
            <a:cxnLst/>
            <a:rect l="l" t="t" r="r" b="b"/>
            <a:pathLst>
              <a:path w="4977130" h="5535930">
                <a:moveTo>
                  <a:pt x="0" y="5535406"/>
                </a:moveTo>
                <a:lnTo>
                  <a:pt x="4976693" y="5535406"/>
                </a:lnTo>
                <a:lnTo>
                  <a:pt x="4976693" y="0"/>
                </a:lnTo>
                <a:lnTo>
                  <a:pt x="0" y="0"/>
                </a:lnTo>
                <a:lnTo>
                  <a:pt x="0" y="5535406"/>
                </a:lnTo>
                <a:close/>
              </a:path>
            </a:pathLst>
          </a:custGeom>
          <a:ln w="15876">
            <a:solidFill>
              <a:srgbClr val="00433A"/>
            </a:solidFill>
            <a:prstDash val="sysDash"/>
          </a:ln>
        </p:spPr>
        <p:txBody>
          <a:bodyPr wrap="square" lIns="0" tIns="0" rIns="0" bIns="0" rtlCol="0"/>
          <a:lstStyle/>
          <a:p>
            <a:endParaRPr sz="801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005837B3-BC4D-4FAD-8658-F2264F6A1E4E}"/>
              </a:ext>
            </a:extLst>
          </p:cNvPr>
          <p:cNvSpPr/>
          <p:nvPr/>
        </p:nvSpPr>
        <p:spPr>
          <a:xfrm>
            <a:off x="297633" y="91554"/>
            <a:ext cx="8846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CC"/>
                </a:solidFill>
              </a:rPr>
              <a:t>РЕГИОНАЛЬНАЯ ГЕОИНФОРМАЦИОННАЯ СИСТЕМА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962D10-5A29-4AD2-A11C-B1B53B092059}"/>
              </a:ext>
            </a:extLst>
          </p:cNvPr>
          <p:cNvSpPr txBox="1"/>
          <p:nvPr/>
        </p:nvSpPr>
        <p:spPr>
          <a:xfrm>
            <a:off x="640594" y="646740"/>
            <a:ext cx="3269055" cy="455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b="1" dirty="0">
              <a:solidFill>
                <a:srgbClr val="FFFFCC"/>
              </a:solidFill>
            </a:endParaRPr>
          </a:p>
          <a:p>
            <a:endParaRPr lang="ru-RU" sz="1200" b="1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Инвестиционная карта 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Корпорация развития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ГИСОГД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Минцифры, Минстрой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Ведения реестра неучтенных объектов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Минземимущество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ГЕО АПК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Минсельхозпрод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АИС ведения реестра земельно-лесного комплекса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Минлесхоз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АИС управления дорожным хозяйством 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Госкомтранс Республики Мордовия</a:t>
            </a:r>
          </a:p>
          <a:p>
            <a:endParaRPr lang="ru-RU" sz="1134" dirty="0">
              <a:solidFill>
                <a:srgbClr val="FFFFCC"/>
              </a:solidFill>
            </a:endParaRPr>
          </a:p>
          <a:p>
            <a:r>
              <a:rPr lang="ru-RU" sz="1200" b="1" dirty="0">
                <a:solidFill>
                  <a:srgbClr val="FFFFCC"/>
                </a:solidFill>
              </a:rPr>
              <a:t>Территориальная схема обращения ТКО</a:t>
            </a:r>
          </a:p>
          <a:p>
            <a:r>
              <a:rPr lang="ru-RU" sz="1134" dirty="0">
                <a:solidFill>
                  <a:srgbClr val="FFFFCC"/>
                </a:solidFill>
              </a:rPr>
              <a:t>Минжилкомхоз Республики Мордовия</a:t>
            </a:r>
          </a:p>
          <a:p>
            <a:endParaRPr lang="ru-RU" sz="1134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134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8540794-8A10-459C-987C-851605567704}"/>
              </a:ext>
            </a:extLst>
          </p:cNvPr>
          <p:cNvGrpSpPr/>
          <p:nvPr/>
        </p:nvGrpSpPr>
        <p:grpSpPr>
          <a:xfrm>
            <a:off x="4750525" y="460886"/>
            <a:ext cx="3626937" cy="4594082"/>
            <a:chOff x="6006464" y="1514627"/>
            <a:chExt cx="4919832" cy="5546614"/>
          </a:xfrm>
        </p:grpSpPr>
        <p:grpSp>
          <p:nvGrpSpPr>
            <p:cNvPr id="29" name="object 12">
              <a:extLst>
                <a:ext uri="{FF2B5EF4-FFF2-40B4-BE49-F238E27FC236}">
                  <a16:creationId xmlns:a16="http://schemas.microsoft.com/office/drawing/2014/main" id="{C1A05E36-69B7-46CD-8FF7-89E8F6E29A16}"/>
                </a:ext>
              </a:extLst>
            </p:cNvPr>
            <p:cNvGrpSpPr/>
            <p:nvPr/>
          </p:nvGrpSpPr>
          <p:grpSpPr>
            <a:xfrm>
              <a:off x="6023182" y="1514627"/>
              <a:ext cx="4903114" cy="5546614"/>
              <a:chOff x="5933370" y="1541804"/>
              <a:chExt cx="4903114" cy="5546614"/>
            </a:xfrm>
          </p:grpSpPr>
          <p:sp>
            <p:nvSpPr>
              <p:cNvPr id="44" name="object 13">
                <a:extLst>
                  <a:ext uri="{FF2B5EF4-FFF2-40B4-BE49-F238E27FC236}">
                    <a16:creationId xmlns:a16="http://schemas.microsoft.com/office/drawing/2014/main" id="{37AEA62A-8452-487B-AD14-79A4630E8F7B}"/>
                  </a:ext>
                </a:extLst>
              </p:cNvPr>
              <p:cNvSpPr/>
              <p:nvPr/>
            </p:nvSpPr>
            <p:spPr>
              <a:xfrm>
                <a:off x="5939999" y="1541804"/>
                <a:ext cx="4896485" cy="592455"/>
              </a:xfrm>
              <a:custGeom>
                <a:avLst/>
                <a:gdLst/>
                <a:ahLst/>
                <a:cxnLst/>
                <a:rect l="l" t="t" r="r" b="b"/>
                <a:pathLst>
                  <a:path w="4896484" h="592455">
                    <a:moveTo>
                      <a:pt x="0" y="591977"/>
                    </a:moveTo>
                    <a:lnTo>
                      <a:pt x="4895999" y="591977"/>
                    </a:lnTo>
                    <a:lnTo>
                      <a:pt x="4895999" y="0"/>
                    </a:lnTo>
                    <a:lnTo>
                      <a:pt x="0" y="0"/>
                    </a:lnTo>
                    <a:lnTo>
                      <a:pt x="0" y="591977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/>
              <a:lstStyle/>
              <a:p>
                <a:endParaRPr sz="801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45" name="object 14">
                <a:extLst>
                  <a:ext uri="{FF2B5EF4-FFF2-40B4-BE49-F238E27FC236}">
                    <a16:creationId xmlns:a16="http://schemas.microsoft.com/office/drawing/2014/main" id="{1C9E653E-47F7-4DE7-BB0C-6C929DD06BDA}"/>
                  </a:ext>
                </a:extLst>
              </p:cNvPr>
              <p:cNvSpPr/>
              <p:nvPr/>
            </p:nvSpPr>
            <p:spPr>
              <a:xfrm>
                <a:off x="5933370" y="2306868"/>
                <a:ext cx="4896485" cy="4781550"/>
              </a:xfrm>
              <a:custGeom>
                <a:avLst/>
                <a:gdLst/>
                <a:ahLst/>
                <a:cxnLst/>
                <a:rect l="l" t="t" r="r" b="b"/>
                <a:pathLst>
                  <a:path w="4896484" h="4781550">
                    <a:moveTo>
                      <a:pt x="4895999" y="0"/>
                    </a:moveTo>
                    <a:lnTo>
                      <a:pt x="0" y="0"/>
                    </a:lnTo>
                    <a:lnTo>
                      <a:pt x="0" y="4781342"/>
                    </a:lnTo>
                    <a:lnTo>
                      <a:pt x="4895999" y="4781342"/>
                    </a:lnTo>
                    <a:lnTo>
                      <a:pt x="4895999" y="0"/>
                    </a:lnTo>
                    <a:close/>
                  </a:path>
                </a:pathLst>
              </a:custGeom>
              <a:solidFill>
                <a:srgbClr val="00433A">
                  <a:alpha val="67000"/>
                </a:srgbClr>
              </a:solidFill>
            </p:spPr>
            <p:txBody>
              <a:bodyPr wrap="square" lIns="0" tIns="0" rIns="0" bIns="0" rtlCol="0"/>
              <a:lstStyle/>
              <a:p>
                <a:endParaRPr sz="801">
                  <a:solidFill>
                    <a:srgbClr val="484242"/>
                  </a:solidFill>
                </a:endParaRPr>
              </a:p>
            </p:txBody>
          </p:sp>
        </p:grpSp>
        <p:pic>
          <p:nvPicPr>
            <p:cNvPr id="30" name="object 31">
              <a:extLst>
                <a:ext uri="{FF2B5EF4-FFF2-40B4-BE49-F238E27FC236}">
                  <a16:creationId xmlns:a16="http://schemas.microsoft.com/office/drawing/2014/main" id="{9535D1C0-CC8A-4CB4-A40F-F4AE072B04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0138" y="3589480"/>
              <a:ext cx="423047" cy="423050"/>
            </a:xfrm>
            <a:prstGeom prst="rect">
              <a:avLst/>
            </a:prstGeom>
          </p:spPr>
        </p:pic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B5F4EBAD-8D10-4C78-A43D-6D8456DD0C1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0138" y="2702253"/>
              <a:ext cx="423047" cy="423048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45BDF9D4-047C-4C61-8AF0-3C1DA694FB0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0134" y="4462022"/>
              <a:ext cx="423050" cy="423047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DCA3CD37-C36A-424E-8125-71FA5A81748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0134" y="5242021"/>
              <a:ext cx="423050" cy="423048"/>
            </a:xfrm>
            <a:prstGeom prst="rect">
              <a:avLst/>
            </a:prstGeom>
          </p:spPr>
        </p:pic>
        <p:pic>
          <p:nvPicPr>
            <p:cNvPr id="34" name="object 35">
              <a:extLst>
                <a:ext uri="{FF2B5EF4-FFF2-40B4-BE49-F238E27FC236}">
                  <a16:creationId xmlns:a16="http://schemas.microsoft.com/office/drawing/2014/main" id="{23FD2C01-26F1-4834-A4D0-76EE2EE451F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10138" y="6042581"/>
              <a:ext cx="423047" cy="42305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B3FE1C-530D-4233-BE0F-8612E18BFB94}"/>
                </a:ext>
              </a:extLst>
            </p:cNvPr>
            <p:cNvSpPr txBox="1"/>
            <p:nvPr/>
          </p:nvSpPr>
          <p:spPr>
            <a:xfrm>
              <a:off x="7077452" y="2564450"/>
              <a:ext cx="3144342" cy="557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Региональная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геоинформационная система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3C691C-3A55-4A5F-B12C-858BC8266E05}"/>
                </a:ext>
              </a:extLst>
            </p:cNvPr>
            <p:cNvSpPr txBox="1"/>
            <p:nvPr/>
          </p:nvSpPr>
          <p:spPr>
            <a:xfrm>
              <a:off x="7061043" y="3469025"/>
              <a:ext cx="3144342" cy="557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Региональный фонд пространственных данных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C79D6B-1571-4960-B329-DE4155C7A402}"/>
                </a:ext>
              </a:extLst>
            </p:cNvPr>
            <p:cNvSpPr txBox="1"/>
            <p:nvPr/>
          </p:nvSpPr>
          <p:spPr>
            <a:xfrm>
              <a:off x="7032835" y="4254362"/>
              <a:ext cx="3412913" cy="780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Анализ данных на основе технологии искусственного интеллекта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761513-8FAC-4434-B632-F325363B9599}"/>
                </a:ext>
              </a:extLst>
            </p:cNvPr>
            <p:cNvSpPr txBox="1"/>
            <p:nvPr/>
          </p:nvSpPr>
          <p:spPr>
            <a:xfrm>
              <a:off x="6974024" y="5330884"/>
              <a:ext cx="3412913" cy="334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Сервисы для бизнеса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1EF7218-CEE6-4C48-949F-C50890F9858F}"/>
                </a:ext>
              </a:extLst>
            </p:cNvPr>
            <p:cNvSpPr txBox="1"/>
            <p:nvPr/>
          </p:nvSpPr>
          <p:spPr>
            <a:xfrm>
              <a:off x="6926757" y="6031134"/>
              <a:ext cx="3412913" cy="334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Система ИБ и защиты информации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A03FB45-C655-490F-996E-C6F157C27C20}"/>
                </a:ext>
              </a:extLst>
            </p:cNvPr>
            <p:cNvSpPr txBox="1"/>
            <p:nvPr/>
          </p:nvSpPr>
          <p:spPr>
            <a:xfrm>
              <a:off x="6006464" y="1653902"/>
              <a:ext cx="4439285" cy="508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68" dirty="0">
                  <a:solidFill>
                    <a:schemeClr val="bg1"/>
                  </a:solidFill>
                </a:rPr>
                <a:t>РЕГИОНАЛЬНАЯ</a:t>
              </a:r>
            </a:p>
            <a:p>
              <a:r>
                <a:rPr lang="ru-RU" sz="1068" dirty="0">
                  <a:solidFill>
                    <a:schemeClr val="bg1"/>
                  </a:solidFill>
                </a:rPr>
                <a:t>ПЛАТФОРМА  ГЕОПРОСТРАНСТВЕННЫХ ДАННЫХ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5E5DB3-EB58-4F8F-9EB9-9A7CA05F1693}"/>
              </a:ext>
            </a:extLst>
          </p:cNvPr>
          <p:cNvSpPr txBox="1"/>
          <p:nvPr/>
        </p:nvSpPr>
        <p:spPr>
          <a:xfrm>
            <a:off x="659335" y="635348"/>
            <a:ext cx="3272674" cy="256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68" dirty="0">
                <a:solidFill>
                  <a:srgbClr val="FFFFCC"/>
                </a:solidFill>
              </a:rPr>
              <a:t>РЕГИОНАЛЬНЫЕ ИНФОРМАЦИОННЫЕ СИСТЕМЫ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EBDA72-8916-4291-8993-99E940E6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216454"/>
            <a:ext cx="9751040" cy="5531404"/>
          </a:xfrm>
          <a:prstGeom prst="rect">
            <a:avLst/>
          </a:prstGeom>
          <a:solidFill>
            <a:srgbClr val="00433A"/>
          </a:solidFill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E2831B-DD72-49F5-84F6-C29D802B7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" t="11985" r="899" b="7416"/>
          <a:stretch/>
        </p:blipFill>
        <p:spPr>
          <a:xfrm>
            <a:off x="60" y="779080"/>
            <a:ext cx="8534340" cy="4364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49A6C-5418-4D2E-99A2-EDAC211075DA}"/>
              </a:ext>
            </a:extLst>
          </p:cNvPr>
          <p:cNvSpPr txBox="1"/>
          <p:nvPr/>
        </p:nvSpPr>
        <p:spPr>
          <a:xfrm>
            <a:off x="1905000" y="731156"/>
            <a:ext cx="6629400" cy="106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PF Square Sans Pro" panose="02000506040000020004" pitchFamily="2" charset="0"/>
              </a:rPr>
              <a:t>Инвестиционная карта - геоинформационная система для демонстрации инвестиционной и социально-экономической привлекательности региона. Создана на платформе «Платформа обработки данных на основе искусственного интеллекта».</a:t>
            </a:r>
          </a:p>
          <a:p>
            <a:pPr algn="just"/>
            <a:r>
              <a:rPr lang="ru-RU" sz="900" dirty="0">
                <a:latin typeface="PF Square Sans Pro" panose="02000506040000020004" pitchFamily="2" charset="0"/>
              </a:rPr>
              <a:t>Используется для визуализации инвестиционных площадок, проектов, транспортной и инженерной инфраструктуры региона. Всего на карте 20 слоев, 1640 объектов. </a:t>
            </a:r>
          </a:p>
          <a:p>
            <a:pPr algn="just"/>
            <a:r>
              <a:rPr lang="ru-RU" sz="900" dirty="0">
                <a:latin typeface="PF Square Sans Pro" panose="02000506040000020004" pitchFamily="2" charset="0"/>
              </a:rPr>
              <a:t>Карта разработана с целью  выполнения требований Приказа Минэкономразвития России от 30 сентября 2021 года № 591 «О системе поддержки новых инвестиционных проектов в субъекте Российской Федерации («Региональный инвестиционный стандарт»)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0455F-982C-468B-A60D-33C5E003E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16" y="154810"/>
            <a:ext cx="477552" cy="47755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911" y="236782"/>
            <a:ext cx="6239670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marL="5776">
              <a:spcBef>
                <a:spcPts val="46"/>
              </a:spcBef>
            </a:pPr>
            <a:r>
              <a:rPr lang="ru-RU" sz="2000" b="1" spc="29" dirty="0">
                <a:solidFill>
                  <a:srgbClr val="FFFFCC"/>
                </a:solidFill>
                <a:cs typeface="Calibri"/>
              </a:rPr>
              <a:t>ИНВЕСТИЦИОННАЯ</a:t>
            </a:r>
            <a:r>
              <a:rPr lang="ru-RU" b="1" spc="29" dirty="0">
                <a:solidFill>
                  <a:srgbClr val="FFFFCC"/>
                </a:solidFill>
                <a:latin typeface="PF Square Sans Pro" panose="02000506040000020004" pitchFamily="2" charset="0"/>
                <a:cs typeface="Calibri"/>
              </a:rPr>
              <a:t> КАРТА РЕСПУБЛИКИ МОРДОВИЯ</a:t>
            </a:r>
            <a:endParaRPr b="1" dirty="0">
              <a:solidFill>
                <a:srgbClr val="FFFFCC"/>
              </a:solidFill>
              <a:latin typeface="PF Square Sans Pro" panose="020005060400000200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27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CFCD1E-1906-42F7-80B6-1F5AF521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203478"/>
            <a:ext cx="9425923" cy="5346978"/>
          </a:xfrm>
          <a:prstGeom prst="rect">
            <a:avLst/>
          </a:prstGeom>
          <a:solidFill>
            <a:srgbClr val="00433A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40388-A711-4FBE-B8D9-DA9581756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3" y="674818"/>
            <a:ext cx="7119729" cy="4287094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49A6C-5418-4D2E-99A2-EDAC211075DA}"/>
              </a:ext>
            </a:extLst>
          </p:cNvPr>
          <p:cNvSpPr txBox="1"/>
          <p:nvPr/>
        </p:nvSpPr>
        <p:spPr>
          <a:xfrm>
            <a:off x="1264579" y="619770"/>
            <a:ext cx="4221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433A"/>
                </a:solidFill>
                <a:latin typeface="PF Square Sans Pro" panose="02000506040000020004" pitchFamily="2" charset="0"/>
              </a:rPr>
              <a:t>Инвестиционные площадки на карте двух типов: </a:t>
            </a:r>
            <a:r>
              <a:rPr lang="ru-RU" sz="1200" b="1" dirty="0" err="1">
                <a:solidFill>
                  <a:srgbClr val="00433A"/>
                </a:solidFill>
                <a:latin typeface="PF Square Sans Pro" panose="02000506040000020004" pitchFamily="2" charset="0"/>
              </a:rPr>
              <a:t>гринфилды</a:t>
            </a:r>
            <a:r>
              <a:rPr lang="ru-RU" sz="1200" b="1" dirty="0">
                <a:solidFill>
                  <a:srgbClr val="00433A"/>
                </a:solidFill>
                <a:latin typeface="PF Square Sans Pro" panose="02000506040000020004" pitchFamily="2" charset="0"/>
              </a:rPr>
              <a:t> и </a:t>
            </a:r>
            <a:r>
              <a:rPr lang="ru-RU" sz="1200" b="1" dirty="0" err="1">
                <a:solidFill>
                  <a:srgbClr val="00433A"/>
                </a:solidFill>
                <a:latin typeface="PF Square Sans Pro" panose="02000506040000020004" pitchFamily="2" charset="0"/>
              </a:rPr>
              <a:t>браунфилды</a:t>
            </a:r>
            <a:r>
              <a:rPr lang="ru-RU" sz="1200" b="1" dirty="0">
                <a:solidFill>
                  <a:srgbClr val="00433A"/>
                </a:solidFill>
                <a:latin typeface="PF Square Sans Pro" panose="02000506040000020004" pitchFamily="2" charset="0"/>
              </a:rPr>
              <a:t>. Размещены отдельным слоем на инвестиционной карте Республики Мордовия. Всего на карте размещены 292 свободные инвестиционные площадки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0455F-982C-468B-A60D-33C5E003E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12" y="242948"/>
            <a:ext cx="582481" cy="582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43D7A8-AA32-40BA-BEFD-C65C6A347306}"/>
              </a:ext>
            </a:extLst>
          </p:cNvPr>
          <p:cNvSpPr txBox="1"/>
          <p:nvPr/>
        </p:nvSpPr>
        <p:spPr>
          <a:xfrm>
            <a:off x="152400" y="102144"/>
            <a:ext cx="824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FFFFCC"/>
                </a:solidFill>
                <a:latin typeface="+mj-lt"/>
              </a:rPr>
              <a:t>ИНВЕСТИЦИОННАЯ КАРТА «Инвестиционные площадки»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F54E9A-09D3-459C-A5CA-A983BBFCE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" b="6732"/>
          <a:stretch/>
        </p:blipFill>
        <p:spPr>
          <a:xfrm>
            <a:off x="5552098" y="1005345"/>
            <a:ext cx="3309019" cy="1792418"/>
          </a:xfrm>
          <a:prstGeom prst="rect">
            <a:avLst/>
          </a:prstGeom>
          <a:ln w="38100">
            <a:solidFill>
              <a:srgbClr val="FFFFCC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510D5C-3668-4360-A8B4-2AF972CF87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3" t="954" r="10378" b="19663"/>
          <a:stretch/>
        </p:blipFill>
        <p:spPr>
          <a:xfrm>
            <a:off x="5552097" y="2846215"/>
            <a:ext cx="3309019" cy="1647533"/>
          </a:xfrm>
          <a:prstGeom prst="rect">
            <a:avLst/>
          </a:prstGeom>
          <a:ln w="38100"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279609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2">
            <a:extLst>
              <a:ext uri="{FF2B5EF4-FFF2-40B4-BE49-F238E27FC236}">
                <a16:creationId xmlns:a16="http://schemas.microsoft.com/office/drawing/2014/main" id="{4644A775-63D9-4E1E-B1E6-04ABEFEE3602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0CE6F9DC-5DFD-4233-A3FF-ABE391D23F6E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36D17BBE-EA51-4119-BDD6-F4987C3F28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0EA8FEF0-66AC-432E-8434-2D792A3CD89A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7B0E8279-81B4-4811-87BE-D407777DC7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CE49A6C-5418-4D2E-99A2-EDAC211075DA}"/>
              </a:ext>
            </a:extLst>
          </p:cNvPr>
          <p:cNvSpPr txBox="1"/>
          <p:nvPr/>
        </p:nvSpPr>
        <p:spPr>
          <a:xfrm>
            <a:off x="365009" y="522024"/>
            <a:ext cx="7543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FFFFCC"/>
                </a:solidFill>
                <a:latin typeface="+mj-lt"/>
              </a:rPr>
              <a:t>Карьеры действующие и карьеры нераспределенные</a:t>
            </a:r>
            <a:endParaRPr lang="ru-RU" sz="1400" dirty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0455F-982C-468B-A60D-33C5E003E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54" y="249784"/>
            <a:ext cx="582481" cy="582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4CBE4-ADB6-469B-8AE8-BF274EC17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13130" b="4692"/>
          <a:stretch/>
        </p:blipFill>
        <p:spPr>
          <a:xfrm>
            <a:off x="509855" y="958532"/>
            <a:ext cx="7399048" cy="4097451"/>
          </a:xfrm>
          <a:prstGeom prst="rect">
            <a:avLst/>
          </a:prstGeom>
          <a:solidFill>
            <a:srgbClr val="FFFFCC"/>
          </a:solidFill>
          <a:ln w="76200">
            <a:solidFill>
              <a:srgbClr val="FFFFCC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43D7A8-AA32-40BA-BEFD-C65C6A347306}"/>
              </a:ext>
            </a:extLst>
          </p:cNvPr>
          <p:cNvSpPr txBox="1"/>
          <p:nvPr/>
        </p:nvSpPr>
        <p:spPr>
          <a:xfrm>
            <a:off x="146820" y="65118"/>
            <a:ext cx="532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FFFFCC"/>
                </a:solidFill>
                <a:latin typeface="+mj-lt"/>
              </a:rPr>
              <a:t>ИНВЕСТИЦИОННАЯ КАРТА «Карьеры»</a:t>
            </a:r>
          </a:p>
        </p:txBody>
      </p:sp>
    </p:spTree>
    <p:extLst>
      <p:ext uri="{BB962C8B-B14F-4D97-AF65-F5344CB8AC3E}">
        <p14:creationId xmlns:p14="http://schemas.microsoft.com/office/powerpoint/2010/main" val="218513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893928FD-E4CF-42F4-A08D-B6AFAE917C34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F9F293C8-5420-4155-8A1B-71DE9826E0AA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D2381452-9EA1-4267-B551-C83496891A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8775F00-2207-4C06-83A1-B33FD841322C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3" name="object 20">
              <a:extLst>
                <a:ext uri="{FF2B5EF4-FFF2-40B4-BE49-F238E27FC236}">
                  <a16:creationId xmlns:a16="http://schemas.microsoft.com/office/drawing/2014/main" id="{820014CD-74EA-42EB-87B5-6FDDAEA54E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36363-D88E-76F2-0F38-16A9ADFC4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95" y="222271"/>
            <a:ext cx="8116710" cy="31909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FFFFCC"/>
                </a:solidFill>
                <a:cs typeface="Times New Roman" panose="02020603050405020304" pitchFamily="18" charset="0"/>
              </a:rPr>
              <a:t>АИС УПРАВЛЕНИЯ ДОРОЖНЫМ ХОЗЯЙСТВОМ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626BF6-AA68-AD37-7ADF-73402012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95" y="623048"/>
            <a:ext cx="8044776" cy="410489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rgbClr val="FFFFCC"/>
                </a:solidFill>
                <a:latin typeface="+mj-lt"/>
              </a:rPr>
              <a:t>Обеспечение инвентаризации автомобильных дорог и дорожной инфраструктуры, прозрачности работы подрядных организаций по обслуживанию автодорог, контроля качества производимых работ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F97F37-E556-60F7-F075-F20B5BD72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58" y="1196893"/>
            <a:ext cx="7017237" cy="3854900"/>
          </a:xfrm>
          <a:prstGeom prst="rect">
            <a:avLst/>
          </a:prstGeom>
          <a:ln w="76200">
            <a:solidFill>
              <a:srgbClr val="00433A"/>
            </a:solidFill>
          </a:ln>
        </p:spPr>
      </p:pic>
    </p:spTree>
    <p:extLst>
      <p:ext uri="{BB962C8B-B14F-4D97-AF65-F5344CB8AC3E}">
        <p14:creationId xmlns:p14="http://schemas.microsoft.com/office/powerpoint/2010/main" val="226221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B56FA340-9153-40E7-B2B1-41F11E36C52E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AABA9F55-7B5D-404E-906B-D4A583A24359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06508B30-2BF0-45E2-B038-345DA86B934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4BD3973B-057C-4A24-9A72-EE01E79296DC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28" name="object 20">
              <a:extLst>
                <a:ext uri="{FF2B5EF4-FFF2-40B4-BE49-F238E27FC236}">
                  <a16:creationId xmlns:a16="http://schemas.microsoft.com/office/drawing/2014/main" id="{F34EC76D-BB6D-4D69-8B00-CB016026B63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sp>
        <p:nvSpPr>
          <p:cNvPr id="14" name="Скругленный прямоугольник 13"/>
          <p:cNvSpPr/>
          <p:nvPr/>
        </p:nvSpPr>
        <p:spPr>
          <a:xfrm>
            <a:off x="-54549" y="671171"/>
            <a:ext cx="9186681" cy="3957979"/>
          </a:xfrm>
          <a:prstGeom prst="roundRect">
            <a:avLst>
              <a:gd name="adj" fmla="val 0"/>
            </a:avLst>
          </a:prstGeom>
          <a:solidFill>
            <a:srgbClr val="00433A">
              <a:alpha val="42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EB4B5-F215-1172-2AFD-CECCF8D509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17268" r="26819" b="3922"/>
          <a:stretch/>
        </p:blipFill>
        <p:spPr>
          <a:xfrm>
            <a:off x="4532924" y="1012837"/>
            <a:ext cx="3700419" cy="3012731"/>
          </a:xfrm>
          <a:prstGeom prst="rect">
            <a:avLst/>
          </a:prstGeom>
          <a:ln w="88900">
            <a:solidFill>
              <a:srgbClr val="342D2D"/>
            </a:solidFill>
            <a:miter lim="800000"/>
          </a:ln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781" y="150251"/>
            <a:ext cx="8570439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marL="5776">
              <a:spcBef>
                <a:spcPts val="46"/>
              </a:spcBef>
            </a:pPr>
            <a:r>
              <a:rPr lang="ru-RU" sz="2000" b="1" spc="29" dirty="0">
                <a:solidFill>
                  <a:srgbClr val="FFFFCC"/>
                </a:solidFill>
                <a:cs typeface="Calibri"/>
              </a:rPr>
              <a:t>ГЕО АПК. СТРУКТУРА СИСТЕМЫ</a:t>
            </a:r>
            <a:endParaRPr lang="ru-RU" sz="2000" b="1" dirty="0">
              <a:solidFill>
                <a:srgbClr val="FFFFCC"/>
              </a:solidFill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633" y="980702"/>
            <a:ext cx="2804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Информационный портал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4633" y="2239879"/>
            <a:ext cx="4571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 </a:t>
            </a:r>
            <a:r>
              <a:rPr lang="ru-RU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 анализа информации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2226" y="2949502"/>
            <a:ext cx="4571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Мобильное приложение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4633" y="1557694"/>
            <a:ext cx="4571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Центральная система </a:t>
            </a:r>
            <a:r>
              <a:rPr lang="ru-RU" sz="1800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ГеоС</a:t>
            </a:r>
            <a:endParaRPr lang="ru-RU" sz="1800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2227" y="3584894"/>
            <a:ext cx="2976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Интеграция с внешними системами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8912" y="1063242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912" y="1628692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912" y="2310878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912" y="3020225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912" y="3655893"/>
            <a:ext cx="80999" cy="13499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2">
            <a:extLst>
              <a:ext uri="{FF2B5EF4-FFF2-40B4-BE49-F238E27FC236}">
                <a16:creationId xmlns:a16="http://schemas.microsoft.com/office/drawing/2014/main" id="{248F98E1-A5F2-412E-B03B-8A67D123E957}"/>
              </a:ext>
            </a:extLst>
          </p:cNvPr>
          <p:cNvGrpSpPr/>
          <p:nvPr/>
        </p:nvGrpSpPr>
        <p:grpSpPr>
          <a:xfrm>
            <a:off x="-54549" y="32"/>
            <a:ext cx="9198549" cy="5215460"/>
            <a:chOff x="4063" y="25"/>
            <a:chExt cx="10828176" cy="7704455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8A85606C-FB4D-428D-8AD6-194678937783}"/>
                </a:ext>
              </a:extLst>
            </p:cNvPr>
            <p:cNvSpPr/>
            <p:nvPr/>
          </p:nvSpPr>
          <p:spPr>
            <a:xfrm>
              <a:off x="5404259" y="25"/>
              <a:ext cx="5427980" cy="7704455"/>
            </a:xfrm>
            <a:custGeom>
              <a:avLst/>
              <a:gdLst/>
              <a:ahLst/>
              <a:cxnLst/>
              <a:rect l="l" t="t" r="r" b="b"/>
              <a:pathLst>
                <a:path w="5427980" h="7704455">
                  <a:moveTo>
                    <a:pt x="542767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27676" y="7703949"/>
                  </a:lnTo>
                  <a:lnTo>
                    <a:pt x="542767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94697175-E8DF-4D92-A01A-9EEC51DF92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530" y="26"/>
              <a:ext cx="4342123" cy="7703949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2FFF1685-2DE9-4891-A599-9E75504BFAED}"/>
                </a:ext>
              </a:extLst>
            </p:cNvPr>
            <p:cNvSpPr/>
            <p:nvPr/>
          </p:nvSpPr>
          <p:spPr>
            <a:xfrm>
              <a:off x="4063" y="25"/>
              <a:ext cx="5414010" cy="7704455"/>
            </a:xfrm>
            <a:custGeom>
              <a:avLst/>
              <a:gdLst/>
              <a:ahLst/>
              <a:cxnLst/>
              <a:rect l="l" t="t" r="r" b="b"/>
              <a:pathLst>
                <a:path w="5414010" h="7704455">
                  <a:moveTo>
                    <a:pt x="5413936" y="0"/>
                  </a:moveTo>
                  <a:lnTo>
                    <a:pt x="0" y="0"/>
                  </a:lnTo>
                  <a:lnTo>
                    <a:pt x="0" y="7703949"/>
                  </a:lnTo>
                  <a:lnTo>
                    <a:pt x="5413936" y="7703949"/>
                  </a:lnTo>
                  <a:lnTo>
                    <a:pt x="5413936" y="0"/>
                  </a:lnTo>
                  <a:close/>
                </a:path>
              </a:pathLst>
            </a:custGeom>
            <a:solidFill>
              <a:srgbClr val="342D2D"/>
            </a:solidFill>
          </p:spPr>
          <p:txBody>
            <a:bodyPr wrap="square" lIns="0" tIns="0" rIns="0" bIns="0" rtlCol="0"/>
            <a:lstStyle/>
            <a:p>
              <a:endParaRPr sz="801"/>
            </a:p>
          </p:txBody>
        </p:sp>
        <p:pic>
          <p:nvPicPr>
            <p:cNvPr id="17" name="object 20">
              <a:extLst>
                <a:ext uri="{FF2B5EF4-FFF2-40B4-BE49-F238E27FC236}">
                  <a16:creationId xmlns:a16="http://schemas.microsoft.com/office/drawing/2014/main" id="{4655A815-ADEF-45A9-915B-1FF4FEFFF0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284" y="26"/>
              <a:ext cx="4331130" cy="7703947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70694B3-A4AB-942D-A12C-9B7EAD3EB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9" t="51741" r="6064"/>
          <a:stretch/>
        </p:blipFill>
        <p:spPr>
          <a:xfrm>
            <a:off x="278365" y="490602"/>
            <a:ext cx="4467420" cy="207661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009719" y="3316910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976077" y="3321986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029333" y="1599040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BB4B918-9090-416B-B4A9-D481A53BAF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73" y="126216"/>
            <a:ext cx="8570439" cy="313608"/>
          </a:xfrm>
          <a:prstGeom prst="rect">
            <a:avLst/>
          </a:prstGeom>
          <a:noFill/>
        </p:spPr>
        <p:txBody>
          <a:bodyPr vert="horz" wrap="square" lIns="0" tIns="5775" rIns="0" bIns="0" rtlCol="0" anchor="ctr">
            <a:spAutoFit/>
          </a:bodyPr>
          <a:lstStyle/>
          <a:p>
            <a:pPr marL="5776">
              <a:spcBef>
                <a:spcPts val="46"/>
              </a:spcBef>
            </a:pPr>
            <a:r>
              <a:rPr lang="ru-RU" sz="2000" b="1" spc="29" dirty="0">
                <a:solidFill>
                  <a:srgbClr val="FFFFCC"/>
                </a:solidFill>
                <a:cs typeface="Calibri"/>
              </a:rPr>
              <a:t>ГЕО АПК. ЦЕНТРАЛИЗОВАННЫЙ СБОР ПОКАЗАТЕЛЕЙ</a:t>
            </a:r>
            <a:endParaRPr lang="ru-RU" sz="2000" b="1" dirty="0">
              <a:solidFill>
                <a:srgbClr val="FFFFCC"/>
              </a:solidFill>
              <a:cs typeface="Calibri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49CE1CB-664D-6F72-3B17-2740DD4A5CD7}"/>
              </a:ext>
            </a:extLst>
          </p:cNvPr>
          <p:cNvSpPr/>
          <p:nvPr/>
        </p:nvSpPr>
        <p:spPr>
          <a:xfrm>
            <a:off x="7485172" y="3335746"/>
            <a:ext cx="1554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Поддержка и консультирование пользователей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45B4974-4ECB-E289-4EF5-795648D901AD}"/>
              </a:ext>
            </a:extLst>
          </p:cNvPr>
          <p:cNvSpPr/>
          <p:nvPr/>
        </p:nvSpPr>
        <p:spPr>
          <a:xfrm>
            <a:off x="7481584" y="1445085"/>
            <a:ext cx="1656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Отчеты на ежедневной, еженедельной, ежемесячной, годовой основе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2A9072-19ED-B0D4-C750-AE4CE4695A19}"/>
              </a:ext>
            </a:extLst>
          </p:cNvPr>
          <p:cNvSpPr/>
          <p:nvPr/>
        </p:nvSpPr>
        <p:spPr>
          <a:xfrm>
            <a:off x="5504285" y="3272424"/>
            <a:ext cx="1410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Разработка сводно-аналитического материала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52034" y="1575552"/>
            <a:ext cx="452251" cy="684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43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70694B3-A4AB-942D-A12C-9B7EAD3EB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8790" r="50411" b="28360"/>
          <a:stretch/>
        </p:blipFill>
        <p:spPr>
          <a:xfrm>
            <a:off x="291852" y="2645414"/>
            <a:ext cx="4453933" cy="236141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53AF14D-7FFD-3F60-0E4C-671AC1D40FF4}"/>
              </a:ext>
            </a:extLst>
          </p:cNvPr>
          <p:cNvSpPr/>
          <p:nvPr/>
        </p:nvSpPr>
        <p:spPr>
          <a:xfrm>
            <a:off x="5461970" y="1445085"/>
            <a:ext cx="1841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CC"/>
                </a:solidFill>
                <a:latin typeface="PF Square Sans Pro" panose="02000506040000020004" pitchFamily="2" charset="0"/>
                <a:cs typeface="Times New Roman" panose="02020603050405020304" pitchFamily="18" charset="0"/>
              </a:rPr>
              <a:t>Разработка форм сбора Производственных показателей</a:t>
            </a:r>
          </a:p>
          <a:p>
            <a:r>
              <a:rPr lang="ru-RU" sz="1200" dirty="0">
                <a:solidFill>
                  <a:srgbClr val="FFFFCC"/>
                </a:solidFill>
                <a:latin typeface="PF Square Sans Pro" panose="02000506040000020004" pitchFamily="2" charset="0"/>
                <a:cs typeface="Times New Roman" panose="02020603050405020304" pitchFamily="18" charset="0"/>
              </a:rPr>
              <a:t>в единой </a:t>
            </a:r>
            <a:r>
              <a:rPr lang="ru-RU" sz="1200" dirty="0">
                <a:solidFill>
                  <a:srgbClr val="FFFFCC"/>
                </a:solidFill>
                <a:cs typeface="Times New Roman" panose="02020603050405020304" pitchFamily="18" charset="0"/>
              </a:rPr>
              <a:t>онлайн-системе</a:t>
            </a:r>
            <a:r>
              <a:rPr lang="ru-RU" sz="1200" dirty="0">
                <a:solidFill>
                  <a:srgbClr val="FFFFCC"/>
                </a:solidFill>
                <a:latin typeface="PF Square Sans Pro" panose="02000506040000020004" pitchFamily="2" charset="0"/>
                <a:cs typeface="Times New Roman" panose="02020603050405020304" pitchFamily="18" charset="0"/>
              </a:rPr>
              <a:t> в разрезе районов и СХТП</a:t>
            </a:r>
          </a:p>
        </p:txBody>
      </p:sp>
    </p:spTree>
    <p:extLst>
      <p:ext uri="{BB962C8B-B14F-4D97-AF65-F5344CB8AC3E}">
        <p14:creationId xmlns:p14="http://schemas.microsoft.com/office/powerpoint/2010/main" val="221426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8842</TotalTime>
  <Words>845</Words>
  <Application>Microsoft Office PowerPoint</Application>
  <PresentationFormat>Экран (16:9)</PresentationFormat>
  <Paragraphs>148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GraphikLCG-Regular</vt:lpstr>
      <vt:lpstr>PF Square Sans Pro</vt:lpstr>
      <vt:lpstr>Office Theme</vt:lpstr>
      <vt:lpstr>Презентация PowerPoint</vt:lpstr>
      <vt:lpstr>Презентация PowerPoint</vt:lpstr>
      <vt:lpstr>Презентация PowerPoint</vt:lpstr>
      <vt:lpstr>ИНВЕСТИЦИОННАЯ КАРТА РЕСПУБЛИКИ МОРДОВИЯ</vt:lpstr>
      <vt:lpstr>Презентация PowerPoint</vt:lpstr>
      <vt:lpstr>Презентация PowerPoint</vt:lpstr>
      <vt:lpstr>АИС УПРАВЛЕНИЯ ДОРОЖНЫМ ХОЗЯЙСТВОМ</vt:lpstr>
      <vt:lpstr>ГЕО АПК. СТРУКТУРА СИСТЕМЫ</vt:lpstr>
      <vt:lpstr>ГЕО АПК. ЦЕНТРАЛИЗОВАННЫЙ СБОР ПОКАЗАТЕЛЕЙ</vt:lpstr>
      <vt:lpstr>ГЕО АПК. ИНТЕГРАЦИЯ С ВНЕШНИМИ СИСТЕМАМИ</vt:lpstr>
      <vt:lpstr>ТЕРРИТОРИАЛЬНАЯ СХЕМА ОБРАЩЕНИЯ ТКО</vt:lpstr>
      <vt:lpstr>ТЕРРИТОРИАЛЬНАЯ СХЕМА ОБРАЩЕНИЯ ТКО</vt:lpstr>
      <vt:lpstr>Презентация PowerPoint</vt:lpstr>
      <vt:lpstr>СИСТЕМА ВЫЯВЛЕНИЯ И УЧЕТА НЕДВИЖИМОСТИ НА БАЗЕ ИСКУСТВЕННОГО ИНТЕЛЛЕКТА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корпорация.cdr</dc:title>
  <dc:creator>PK</dc:creator>
  <cp:lastModifiedBy>Алина</cp:lastModifiedBy>
  <cp:revision>205</cp:revision>
  <dcterms:created xsi:type="dcterms:W3CDTF">2022-12-02T13:47:43Z</dcterms:created>
  <dcterms:modified xsi:type="dcterms:W3CDTF">2023-08-29T17:54:39Z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2022-11-09T00:00:00Z</vt:filetime>
  </property>
  <property fmtid="{D5CDD505-2E9C-101B-9397-08002B2CF9AE}" pid="3" name="Creator">
    <vt:lpwstr>CorelDRAW X8</vt:lpwstr>
  </property>
  <property fmtid="{D5CDD505-2E9C-101B-9397-08002B2CF9AE}" pid="4" name="LastSaved">
    <vt:filetime>2022-12-02T00:00:00Z</vt:filetime>
  </property>
</Properties>
</file>