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145706103" r:id="rId2"/>
    <p:sldId id="2145706104" r:id="rId3"/>
    <p:sldId id="2145706105" r:id="rId4"/>
    <p:sldId id="2145706091" r:id="rId5"/>
    <p:sldId id="2145706107" r:id="rId6"/>
    <p:sldId id="2145706094" r:id="rId7"/>
    <p:sldId id="2145706095" r:id="rId8"/>
    <p:sldId id="2145706096" r:id="rId9"/>
    <p:sldId id="2145706111" r:id="rId10"/>
    <p:sldId id="2145706102" r:id="rId11"/>
    <p:sldId id="2145706088" r:id="rId12"/>
    <p:sldId id="2145706112" r:id="rId13"/>
    <p:sldId id="2145706114" r:id="rId14"/>
    <p:sldId id="2145706113" r:id="rId15"/>
    <p:sldId id="2145706099" r:id="rId16"/>
    <p:sldId id="2145706100" r:id="rId17"/>
  </p:sldIdLst>
  <p:sldSz cx="9144000" cy="5143500" type="screen16x9"/>
  <p:notesSz cx="6667500" cy="9904413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1">
          <p15:clr>
            <a:srgbClr val="A4A3A4"/>
          </p15:clr>
        </p15:guide>
        <p15:guide id="5" orient="horz" pos="2873">
          <p15:clr>
            <a:srgbClr val="A4A3A4"/>
          </p15:clr>
        </p15:guide>
        <p15:guide id="6" orient="horz" pos="3120">
          <p15:clr>
            <a:srgbClr val="A4A3A4"/>
          </p15:clr>
        </p15:guide>
        <p15:guide id="7" pos="2119">
          <p15:clr>
            <a:srgbClr val="A4A3A4"/>
          </p15:clr>
        </p15:guide>
        <p15:guide id="8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88FFB"/>
    <a:srgbClr val="BAD1FE"/>
    <a:srgbClr val="CEDEFE"/>
    <a:srgbClr val="000000"/>
    <a:srgbClr val="ECF3FA"/>
    <a:srgbClr val="25ABB9"/>
    <a:srgbClr val="50EC18"/>
    <a:srgbClr val="4AD21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838" autoAdjust="0"/>
    <p:restoredTop sz="94368" autoAdjust="0"/>
  </p:normalViewPr>
  <p:slideViewPr>
    <p:cSldViewPr snapToGrid="0">
      <p:cViewPr>
        <p:scale>
          <a:sx n="100" d="100"/>
          <a:sy n="100" d="100"/>
        </p:scale>
        <p:origin x="-1962" y="-84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804" y="90"/>
      </p:cViewPr>
      <p:guideLst>
        <p:guide orient="horz" pos="2880"/>
        <p:guide orient="horz" pos="3128"/>
        <p:guide orient="horz" pos="2873"/>
        <p:guide orient="horz" pos="3120"/>
        <p:guide pos="2160"/>
        <p:guide pos="2141"/>
        <p:guide pos="2119"/>
        <p:guide pos="210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200"/>
            </a:pPr>
            <a:r>
              <a:rPr lang="ru-RU" sz="1000" dirty="0" smtClean="0">
                <a:solidFill>
                  <a:srgbClr val="0070C0"/>
                </a:solidFill>
              </a:rPr>
              <a:t>Территориальные</a:t>
            </a:r>
            <a:r>
              <a:rPr lang="ru-RU" sz="1000" baseline="0" dirty="0" smtClean="0">
                <a:solidFill>
                  <a:srgbClr val="0070C0"/>
                </a:solidFill>
              </a:rPr>
              <a:t> зоны</a:t>
            </a:r>
            <a:endParaRPr lang="ru-RU" sz="1000" dirty="0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0.16589212667832487"/>
          <c:y val="7.12314344560631E-2"/>
        </c:manualLayout>
      </c:layout>
    </c:title>
    <c:plotArea>
      <c:layout>
        <c:manualLayout>
          <c:layoutTarget val="inner"/>
          <c:xMode val="edge"/>
          <c:yMode val="edge"/>
          <c:x val="0.14863210305194008"/>
          <c:y val="0.23197770592314618"/>
          <c:w val="0.70770287034050705"/>
          <c:h val="0.7375410091547216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Территориальные зоны</c:v>
                </c:pt>
              </c:strCache>
            </c:strRef>
          </c:tx>
          <c:dLbls>
            <c:dLbl>
              <c:idx val="0"/>
              <c:layout>
                <c:manualLayout>
                  <c:x val="-0.33020050721191951"/>
                  <c:y val="-0.29479415670650727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 smtClean="0"/>
                      <a:t>3938</a:t>
                    </a:r>
                    <a:endParaRPr lang="en-US" sz="1100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26285663338088455"/>
                  <c:y val="0.384924745462594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/>
                      <a:t>8763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rgbClr val="FF8E05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8770</c:v>
                </c:pt>
                <c:pt idx="1">
                  <c:v>3931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7551224247363603"/>
          <c:y val="3.1490657562392346E-2"/>
          <c:w val="0.83092808913160843"/>
          <c:h val="0.9406147108122405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56C-4F1B-9265-AF0B9D5FE9DF}"/>
              </c:ext>
            </c:extLst>
          </c:dPt>
          <c:dPt>
            <c:idx val="1"/>
            <c:spPr>
              <a:gradFill>
                <a:gsLst>
                  <a:gs pos="0">
                    <a:schemeClr val="bg2"/>
                  </a:gs>
                  <a:gs pos="58000">
                    <a:schemeClr val="tx2"/>
                  </a:gs>
                </a:gsLst>
                <a:lin ang="5400000" scaled="1"/>
              </a:gra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56C-4F1B-9265-AF0B9D5FE9DF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900" b="1" dirty="0">
                        <a:solidFill>
                          <a:srgbClr val="FF8E05"/>
                        </a:solidFill>
                      </a:rPr>
                      <a:t>
</a:t>
                    </a:r>
                    <a:r>
                      <a:rPr lang="ru-RU" sz="900" b="1" dirty="0" smtClean="0">
                        <a:solidFill>
                          <a:srgbClr val="FF8E05"/>
                        </a:solidFill>
                      </a:rPr>
                      <a:t>59%</a:t>
                    </a:r>
                    <a:endParaRPr lang="ru-RU" sz="900" b="1" dirty="0">
                      <a:solidFill>
                        <a:srgbClr val="FF8E05"/>
                      </a:solidFill>
                    </a:endParaRPr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56C-4F1B-9265-AF0B9D5FE9DF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900" b="1" dirty="0" smtClean="0">
                        <a:solidFill>
                          <a:srgbClr val="FF8E05"/>
                        </a:solidFill>
                      </a:rPr>
                      <a:t>41%</a:t>
                    </a:r>
                    <a:endParaRPr lang="ru-RU" sz="900" b="1" dirty="0">
                      <a:solidFill>
                        <a:srgbClr val="FF8E05"/>
                      </a:solidFill>
                    </a:endParaRPr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56C-4F1B-9265-AF0B9D5FE9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rgbClr val="FF8E05"/>
                    </a:solidFill>
                  </a:defRPr>
                </a:pPr>
                <a:endParaRPr lang="ru-RU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ЦА</c:v>
                </c:pt>
                <c:pt idx="1">
                  <c:v>ТО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22221</c:v>
                </c:pt>
                <c:pt idx="1">
                  <c:v>15437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56C-4F1B-9265-AF0B9D5FE9DF}"/>
            </c:ext>
          </c:extLst>
        </c:ser>
        <c:dLbls>
          <c:showCatName val="1"/>
          <c:showPercent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ayout/>
      <c:txPr>
        <a:bodyPr/>
        <a:lstStyle/>
        <a:p>
          <a:pPr>
            <a:defRPr>
              <a:solidFill>
                <a:schemeClr val="tx1">
                  <a:lumMod val="65000"/>
                  <a:lumOff val="35000"/>
                </a:schemeClr>
              </a:solidFill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2701098185514073"/>
          <c:y val="8.8099706778878226E-2"/>
          <c:w val="0.80724333831356065"/>
          <c:h val="0.805526293578064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56C-4F1B-9265-AF0B9D5FE9DF}"/>
              </c:ext>
            </c:extLst>
          </c:dPt>
          <c:dPt>
            <c:idx val="1"/>
            <c:spPr>
              <a:gradFill>
                <a:gsLst>
                  <a:gs pos="0">
                    <a:schemeClr val="bg2"/>
                  </a:gs>
                  <a:gs pos="58000">
                    <a:schemeClr val="tx2"/>
                  </a:gs>
                </a:gsLst>
                <a:lin ang="5400000" scaled="1"/>
              </a:gra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56C-4F1B-9265-AF0B9D5FE9D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4.8</c:v>
                </c:pt>
                <c:pt idx="1">
                  <c:v>95.2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56C-4F1B-9265-AF0B9D5FE9DF}"/>
            </c:ext>
          </c:extLst>
        </c:ser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0.11383049877991964"/>
          <c:y val="1.8319043452901716E-2"/>
          <c:w val="0.71838512233684504"/>
          <c:h val="0.86308090348563915"/>
        </c:manualLayout>
      </c:layout>
      <c:bar3DChart>
        <c:barDir val="col"/>
        <c:grouping val="stacked"/>
        <c:ser>
          <c:idx val="0"/>
          <c:order val="0"/>
          <c:tx>
            <c:strRef>
              <c:f>Лист1!$A$1</c:f>
              <c:strCache>
                <c:ptCount val="1"/>
                <c:pt idx="0">
                  <c:v> </c:v>
                </c:pt>
              </c:strCache>
            </c:strRef>
          </c:tx>
          <c:dLbls>
            <c:dLbl>
              <c:idx val="0"/>
              <c:layout>
                <c:manualLayout>
                  <c:x val="2.2609612715374122E-2"/>
                  <c:y val="-0.72437963773046909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>
                        <a:solidFill>
                          <a:srgbClr val="188FFB"/>
                        </a:solidFill>
                      </a:rPr>
                      <a:t>1 874 073</a:t>
                    </a:r>
                  </a:p>
                  <a:p>
                    <a:r>
                      <a:rPr lang="en-US" sz="1100" b="1" i="0" u="none" strike="noStrike" baseline="0" dirty="0">
                        <a:solidFill>
                          <a:srgbClr val="188FFB"/>
                        </a:solidFill>
                      </a:rPr>
                      <a:t>(94,6%)</a:t>
                    </a:r>
                    <a:endParaRPr lang="en-US" sz="1100" b="1" dirty="0">
                      <a:solidFill>
                        <a:srgbClr val="188FFB"/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3.4521857173900432E-2"/>
                  <c:y val="-0.6194122031042415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>
                        <a:solidFill>
                          <a:srgbClr val="188FFB"/>
                        </a:solidFill>
                      </a:rPr>
                      <a:t>1 655 460</a:t>
                    </a:r>
                  </a:p>
                  <a:p>
                    <a:r>
                      <a:rPr lang="en-US" sz="1100" b="1" dirty="0">
                        <a:solidFill>
                          <a:srgbClr val="188FFB"/>
                        </a:solidFill>
                      </a:rPr>
                      <a:t>(</a:t>
                    </a:r>
                    <a:r>
                      <a:rPr lang="en-US" sz="1100" b="1" dirty="0" smtClean="0">
                        <a:solidFill>
                          <a:srgbClr val="188FFB"/>
                        </a:solidFill>
                      </a:rPr>
                      <a:t>9</a:t>
                    </a:r>
                    <a:r>
                      <a:rPr lang="ru-RU" sz="1100" b="1" dirty="0" smtClean="0">
                        <a:solidFill>
                          <a:srgbClr val="188FFB"/>
                        </a:solidFill>
                      </a:rPr>
                      <a:t>3</a:t>
                    </a:r>
                    <a:r>
                      <a:rPr lang="en-US" sz="1100" b="1" dirty="0" smtClean="0">
                        <a:solidFill>
                          <a:srgbClr val="188FFB"/>
                        </a:solidFill>
                      </a:rPr>
                      <a:t>%)</a:t>
                    </a:r>
                    <a:endParaRPr lang="en-US" sz="1100" b="1" dirty="0">
                      <a:solidFill>
                        <a:srgbClr val="188FFB"/>
                      </a:solidFill>
                    </a:endParaRPr>
                  </a:p>
                </c:rich>
              </c:tx>
              <c:showVal val="1"/>
            </c:dLbl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Лист1!$A$2:$A$3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02A-453A-86DE-FAA88E242AD0}"/>
            </c:ext>
          </c:extLst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сведения в электронном виде</c:v>
                </c:pt>
              </c:strCache>
            </c:strRef>
          </c:tx>
          <c:dLbls>
            <c:dLbl>
              <c:idx val="0"/>
              <c:layout>
                <c:manualLayout>
                  <c:x val="-2.5110640301318266E-3"/>
                  <c:y val="0.45006551762893621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spc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rPr>
                      <a:t>7 мес. 2022г. </a:t>
                    </a:r>
                  </a:p>
                  <a:p>
                    <a:r>
                      <a:rPr lang="en-US" sz="1100" b="1" spc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rPr>
                      <a:t>2 814 543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4.651593717082482E-2"/>
                  <c:y val="0.37261459676953596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spc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rPr>
                      <a:t>7 мес. 2023г.</a:t>
                    </a:r>
                  </a:p>
                  <a:p>
                    <a:r>
                      <a:rPr lang="en-US" sz="1100" b="1" spc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rPr>
                      <a:t>2 280 871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100" b="1" spc="0">
                    <a:solidFill>
                      <a:schemeClr val="tx2">
                        <a:lumMod val="75000"/>
                      </a:schemeClr>
                    </a:solidFill>
                    <a:latin typeface="+mj-lt"/>
                  </a:defRPr>
                </a:pPr>
                <a:endParaRPr lang="ru-RU"/>
              </a:p>
            </c:txPr>
            <c:showVal val="1"/>
          </c:dLbls>
          <c:val>
            <c:numRef>
              <c:f>Лист1!$B$2:$B$3</c:f>
              <c:numCache>
                <c:formatCode>#,##0</c:formatCode>
                <c:ptCount val="2"/>
                <c:pt idx="0">
                  <c:v>2814543</c:v>
                </c:pt>
                <c:pt idx="1">
                  <c:v>2280871</c:v>
                </c:pt>
              </c:numCache>
            </c:numRef>
          </c:val>
        </c:ser>
        <c:dLbls>
          <c:showVal val="1"/>
        </c:dLbls>
        <c:shape val="box"/>
        <c:axId val="191514496"/>
        <c:axId val="191516032"/>
        <c:axId val="0"/>
      </c:bar3DChart>
      <c:catAx>
        <c:axId val="191514496"/>
        <c:scaling>
          <c:orientation val="minMax"/>
        </c:scaling>
        <c:delete val="1"/>
        <c:axPos val="b"/>
        <c:numFmt formatCode="General" sourceLinked="0"/>
        <c:majorTickMark val="none"/>
        <c:tickLblPos val="nextTo"/>
        <c:crossAx val="191516032"/>
        <c:crosses val="autoZero"/>
        <c:auto val="1"/>
        <c:lblAlgn val="ctr"/>
        <c:lblOffset val="100"/>
      </c:catAx>
      <c:valAx>
        <c:axId val="191516032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1915144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title>
      <c:tx>
        <c:rich>
          <a:bodyPr/>
          <a:lstStyle/>
          <a:p>
            <a:pPr>
              <a:defRPr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defRPr>
            </a:pPr>
            <a: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 </a:t>
            </a:r>
            <a:r>
              <a:rPr lang="en-US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7</a:t>
            </a: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месяцев </a:t>
            </a: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202</a:t>
            </a:r>
            <a:r>
              <a:rPr lang="en-US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c:rich>
      </c:tx>
      <c:layout>
        <c:manualLayout>
          <c:xMode val="edge"/>
          <c:yMode val="edge"/>
          <c:x val="0.29346804097828266"/>
          <c:y val="3.8247411347637469E-2"/>
        </c:manualLayout>
      </c:layout>
      <c:spPr>
        <a:ln>
          <a:solidFill>
            <a:schemeClr val="bg2">
              <a:lumMod val="75000"/>
            </a:schemeClr>
          </a:solidFill>
        </a:ln>
      </c:spPr>
    </c:title>
    <c:plotArea>
      <c:layout>
        <c:manualLayout>
          <c:layoutTarget val="inner"/>
          <c:xMode val="edge"/>
          <c:yMode val="edge"/>
          <c:x val="5.5781588580741413E-2"/>
          <c:y val="0.27272263152708831"/>
          <c:w val="0.51242250588739413"/>
          <c:h val="0.5913214151335044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(6 мес.)</c:v>
                </c:pt>
              </c:strCache>
            </c:strRef>
          </c:tx>
          <c:dLbls>
            <c:dLbl>
              <c:idx val="0"/>
              <c:layout>
                <c:manualLayout>
                  <c:x val="2.12813630796845E-2"/>
                  <c:y val="-4.727650767050346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93%</a:t>
                    </a:r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759-468A-9E42-698184B1C0A7}"/>
                </c:ext>
              </c:extLst>
            </c:dLbl>
            <c:dLbl>
              <c:idx val="1"/>
              <c:layout>
                <c:manualLayout>
                  <c:x val="8.492760200562971E-3"/>
                  <c:y val="-6.982359027562043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7%</a:t>
                    </a:r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759-468A-9E42-698184B1C0A7}"/>
                </c:ext>
              </c:extLst>
            </c:dLbl>
            <c:dLblPos val="ctr"/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обработка в автоматическом режиме</c:v>
                </c:pt>
                <c:pt idx="1">
                  <c:v>ручная обработка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1840873</c:v>
                </c:pt>
                <c:pt idx="1">
                  <c:v>139370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759-468A-9E42-698184B1C0A7}"/>
            </c:ext>
          </c:extLst>
        </c:ser>
        <c:dLbls>
          <c:showVal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ayout>
        <c:manualLayout>
          <c:xMode val="edge"/>
          <c:yMode val="edge"/>
          <c:x val="0.57139567154206261"/>
          <c:y val="0.40122046596496735"/>
          <c:w val="0.39945087737073592"/>
          <c:h val="0.46072253030802701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 sz="1200"/>
            </a:pPr>
            <a:r>
              <a:rPr lang="ru-RU" sz="1000" dirty="0" smtClean="0">
                <a:solidFill>
                  <a:srgbClr val="0070C0"/>
                </a:solidFill>
              </a:rPr>
              <a:t>Особо </a:t>
            </a:r>
            <a:r>
              <a:rPr lang="ru-RU" sz="1000" dirty="0">
                <a:solidFill>
                  <a:srgbClr val="0070C0"/>
                </a:solidFill>
              </a:rPr>
              <a:t>охраняемые природные территории</a:t>
            </a:r>
          </a:p>
        </c:rich>
      </c:tx>
      <c:layout>
        <c:manualLayout>
          <c:xMode val="edge"/>
          <c:yMode val="edge"/>
          <c:x val="0.2118063803485542"/>
          <c:y val="2.3467054161590225E-2"/>
        </c:manualLayout>
      </c:layout>
    </c:title>
    <c:plotArea>
      <c:layout>
        <c:manualLayout>
          <c:layoutTarget val="inner"/>
          <c:xMode val="edge"/>
          <c:yMode val="edge"/>
          <c:x val="0.28745365490730984"/>
          <c:y val="0.24002942776865135"/>
          <c:w val="0.55948622563911798"/>
          <c:h val="0.7007955955680252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
Особо охраняемые природные территории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100" smtClean="0"/>
                      <a:t>5</a:t>
                    </a:r>
                    <a:endParaRPr lang="en-US" sz="1100"/>
                  </a:p>
                </c:rich>
              </c:tx>
              <c:showVal val="1"/>
            </c:dLbl>
            <c:dLbl>
              <c:idx val="1"/>
              <c:layout>
                <c:manualLayout>
                  <c:x val="2.321618513727179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19</a:t>
                    </a:r>
                    <a:r>
                      <a:rPr lang="ru-RU" sz="1100" dirty="0" smtClean="0"/>
                      <a:t>1</a:t>
                    </a:r>
                    <a:endParaRPr lang="en-US" sz="1100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rgbClr val="FF8E05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</c:v>
                </c:pt>
                <c:pt idx="1">
                  <c:v>190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200"/>
            </a:pPr>
            <a:r>
              <a:rPr lang="ru-RU" sz="1000" dirty="0" smtClean="0">
                <a:solidFill>
                  <a:srgbClr val="0070C0"/>
                </a:solidFill>
              </a:rPr>
              <a:t>Границы населенных пунктов</a:t>
            </a:r>
            <a:endParaRPr lang="ru-RU" sz="1000" dirty="0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0.1926157701538895"/>
          <c:y val="2.7641093474426844E-2"/>
        </c:manualLayout>
      </c:layout>
    </c:title>
    <c:plotArea>
      <c:layout>
        <c:manualLayout>
          <c:layoutTarget val="inner"/>
          <c:xMode val="edge"/>
          <c:yMode val="edge"/>
          <c:x val="0.19707892136100522"/>
          <c:y val="0.23900442108775441"/>
          <c:w val="0.58342969080897922"/>
          <c:h val="0.662567340067339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Границы населенных пунктов</c:v>
                </c:pt>
              </c:strCache>
            </c:strRef>
          </c:tx>
          <c:dLbls>
            <c:dLbl>
              <c:idx val="0"/>
              <c:layout>
                <c:manualLayout>
                  <c:x val="-1.7930255541437359E-2"/>
                  <c:y val="-3.178178178178178E-2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 smtClean="0"/>
                      <a:t>779</a:t>
                    </a:r>
                    <a:endParaRPr lang="en-US" sz="1100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6895383312155886E-2"/>
                  <c:y val="4.7672672672672667E-2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 smtClean="0"/>
                      <a:t>2340</a:t>
                    </a:r>
                    <a:endParaRPr lang="en-US" sz="1100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rgbClr val="FF8E05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1198</c:v>
                </c:pt>
                <c:pt idx="1">
                  <c:v>1921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 sz="900">
                <a:solidFill>
                  <a:srgbClr val="0070C0"/>
                </a:solidFill>
              </a:defRPr>
            </a:pPr>
            <a:r>
              <a:rPr lang="ru-RU" sz="1000" dirty="0"/>
              <a:t>Границы муниципальных образований</a:t>
            </a:r>
          </a:p>
        </c:rich>
      </c:tx>
      <c:layout>
        <c:manualLayout>
          <c:xMode val="edge"/>
          <c:yMode val="edge"/>
          <c:x val="0.15763237422972129"/>
          <c:y val="1.6968628079739201E-2"/>
        </c:manualLayout>
      </c:layout>
    </c:title>
    <c:plotArea>
      <c:layout>
        <c:manualLayout>
          <c:layoutTarget val="inner"/>
          <c:xMode val="edge"/>
          <c:yMode val="edge"/>
          <c:x val="0.23423673997412686"/>
          <c:y val="0.23638848805515481"/>
          <c:w val="0.57274220209860605"/>
          <c:h val="0.638859628026295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Границы муниципальных образований</c:v>
                </c:pt>
              </c:strCache>
            </c:strRef>
          </c:tx>
          <c:dLbls>
            <c:dLbl>
              <c:idx val="1"/>
              <c:layout>
                <c:manualLayout>
                  <c:x val="-1.8254994969095873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FF8E05"/>
                      </a:solidFill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600">
                    <a:solidFill>
                      <a:srgbClr val="FF8E05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1">
                  <c:v>956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15308969383354895"/>
          <c:y val="1.4130190796857468E-2"/>
        </c:manualLayout>
      </c:layout>
      <c:txPr>
        <a:bodyPr/>
        <a:lstStyle/>
        <a:p>
          <a:pPr algn="l">
            <a:defRPr sz="1000">
              <a:solidFill>
                <a:srgbClr val="0070C0"/>
              </a:solidFill>
            </a:defRPr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0.14199187868334051"/>
          <c:y val="0.20265151515151505"/>
          <c:w val="0.6128830674141158"/>
          <c:h val="0.683634359467692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Территории объектов культурного наследия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100" dirty="0" smtClean="0"/>
                      <a:t>567</a:t>
                    </a:r>
                    <a:endParaRPr lang="en-US" sz="1100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100" smtClean="0"/>
                      <a:t>1</a:t>
                    </a:r>
                    <a:r>
                      <a:rPr lang="ru-RU" sz="1100" smtClean="0"/>
                      <a:t>079</a:t>
                    </a:r>
                    <a:endParaRPr lang="en-US" sz="110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rgbClr val="FF8E05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567</c:v>
                </c:pt>
                <c:pt idx="1">
                  <c:v>1079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 sz="1000">
                <a:solidFill>
                  <a:srgbClr val="0070C0"/>
                </a:solidFill>
              </a:defRPr>
            </a:pPr>
            <a:r>
              <a:rPr lang="ru-RU" sz="1000" dirty="0"/>
              <a:t>Лечебно-оздоровительные местности и курорты</a:t>
            </a:r>
          </a:p>
        </c:rich>
      </c:tx>
      <c:layout>
        <c:manualLayout>
          <c:xMode val="edge"/>
          <c:yMode val="edge"/>
          <c:x val="9.0460654682315594E-2"/>
          <c:y val="3.0543579928394699E-2"/>
        </c:manualLayout>
      </c:layout>
    </c:title>
    <c:plotArea>
      <c:layout>
        <c:manualLayout>
          <c:layoutTarget val="inner"/>
          <c:xMode val="edge"/>
          <c:yMode val="edge"/>
          <c:x val="0.15556490634324671"/>
          <c:y val="0.22582451096682862"/>
          <c:w val="0.59737782089981317"/>
          <c:h val="0.6663391855058521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Лечебно-оздоровительные местности и курорты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400" dirty="0" smtClean="0"/>
                      <a:t>8</a:t>
                    </a:r>
                    <a:endParaRPr lang="en-US" sz="1400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FF8E05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</a:defRPr>
            </a:pPr>
            <a:r>
              <a:rPr lang="ru-RU">
                <a:solidFill>
                  <a:srgbClr val="0070C0"/>
                </a:solidFill>
              </a:rPr>
              <a:t>Лесничества</a:t>
            </a:r>
          </a:p>
        </c:rich>
      </c:tx>
      <c:layout>
        <c:manualLayout>
          <c:xMode val="edge"/>
          <c:yMode val="edge"/>
          <c:x val="0.24559771932346328"/>
          <c:y val="3.7330981775426243E-2"/>
        </c:manualLayout>
      </c:layout>
    </c:title>
    <c:plotArea>
      <c:layout>
        <c:manualLayout>
          <c:layoutTarget val="inner"/>
          <c:xMode val="edge"/>
          <c:yMode val="edge"/>
          <c:x val="0.19303804711791095"/>
          <c:y val="0.23101948393601512"/>
          <c:w val="0.62799009411916318"/>
          <c:h val="0.6694031251586405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Границы муниципальных образований</c:v>
                </c:pt>
              </c:strCache>
            </c:strRef>
          </c:tx>
          <c:dLbls>
            <c:dLbl>
              <c:idx val="1"/>
              <c:delete val="1"/>
            </c:dLbl>
            <c:txPr>
              <a:bodyPr/>
              <a:lstStyle/>
              <a:p>
                <a:pPr>
                  <a:defRPr sz="1400">
                    <a:ln>
                      <a:noFill/>
                    </a:ln>
                    <a:solidFill>
                      <a:schemeClr val="accent3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1">
                  <c:v>956</c:v>
                </c:pt>
              </c:numCache>
            </c:numRef>
          </c:val>
        </c:ser>
        <c:dLbls>
          <c:showVal val="1"/>
        </c:dLbls>
        <c:firstSliceAng val="0"/>
        <c:holeSize val="50"/>
      </c:doughnutChart>
    </c:plotArea>
    <c:plotVisOnly val="1"/>
  </c:chart>
  <c:txPr>
    <a:bodyPr/>
    <a:lstStyle/>
    <a:p>
      <a:pPr>
        <a:defRPr sz="1000"/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Границы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охранных зон</a:t>
            </a:r>
            <a:endParaRPr lang="ru-RU" sz="105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2258919044039292"/>
          <c:y val="5.6905541078530235E-2"/>
        </c:manualLayout>
      </c:layout>
      <c:spPr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c:spPr>
    </c:title>
    <c:plotArea>
      <c:layout>
        <c:manualLayout>
          <c:layoutTarget val="inner"/>
          <c:xMode val="edge"/>
          <c:yMode val="edge"/>
          <c:x val="0.23423673997412692"/>
          <c:y val="0.23638848805515486"/>
          <c:w val="0.57274220209860638"/>
          <c:h val="0.6388596280262952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Границы муниципальных образований</c:v>
                </c:pt>
              </c:strCache>
            </c:strRef>
          </c:tx>
          <c:dLbls>
            <c:dLbl>
              <c:idx val="1"/>
              <c:layout>
                <c:manualLayout>
                  <c:x val="-5.2314261082561245E-5"/>
                  <c:y val="-0.22437950863834663"/>
                </c:manualLayout>
              </c:layout>
              <c:tx>
                <c:rich>
                  <a:bodyPr/>
                  <a:lstStyle/>
                  <a:p>
                    <a:pPr>
                      <a:defRPr sz="1000" b="1">
                        <a:solidFill>
                          <a:srgbClr val="FF8E05"/>
                        </a:solidFill>
                      </a:defRPr>
                    </a:pPr>
                    <a:r>
                      <a:rPr lang="ru-RU" sz="1000" dirty="0" smtClean="0"/>
                      <a:t>103 410</a:t>
                    </a:r>
                    <a:endParaRPr lang="en-US" sz="1000" dirty="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sz="1000">
                    <a:solidFill>
                      <a:srgbClr val="FF8E05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1">
                  <c:v>956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2701098185514062"/>
          <c:y val="8.8099706778878545E-2"/>
          <c:w val="0.80724333831356065"/>
          <c:h val="0.805526293578064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56C-4F1B-9265-AF0B9D5FE9DF}"/>
              </c:ext>
            </c:extLst>
          </c:dPt>
          <c:dPt>
            <c:idx val="1"/>
            <c:spPr>
              <a:gradFill>
                <a:gsLst>
                  <a:gs pos="0">
                    <a:schemeClr val="bg2"/>
                  </a:gs>
                  <a:gs pos="58000">
                    <a:schemeClr val="tx2"/>
                  </a:gs>
                </a:gsLst>
                <a:lin ang="5400000" scaled="1"/>
              </a:gra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56C-4F1B-9265-AF0B9D5FE9D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56C-4F1B-9265-AF0B9D5FE9DF}"/>
            </c:ext>
          </c:extLst>
        </c:ser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C6EF19-AD82-4570-87E4-E3E474623676}" type="doc">
      <dgm:prSet loTypeId="urn:microsoft.com/office/officeart/2008/layout/VerticalCurvedList" loCatId="list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BC507910-4CFE-4881-9D2F-3ADAFEA07377}">
      <dgm:prSet phldrT="[Текст]" custT="1"/>
      <dgm:spPr/>
      <dgm:t>
        <a:bodyPr/>
        <a:lstStyle/>
        <a:p>
          <a:r>
            <a:rPr lang="ru-RU" sz="1600" b="1" dirty="0" smtClean="0"/>
            <a:t>GNSS-приемники </a:t>
          </a:r>
          <a:r>
            <a:rPr lang="ru-RU" sz="1600" b="1" dirty="0" err="1" smtClean="0"/>
            <a:t>PrinCe</a:t>
          </a:r>
          <a:r>
            <a:rPr lang="ru-RU" sz="1600" b="1" dirty="0" smtClean="0"/>
            <a:t> i30 </a:t>
          </a:r>
          <a:endParaRPr lang="ru-RU" sz="1600" b="1" dirty="0">
            <a:latin typeface="+mn-lt"/>
          </a:endParaRPr>
        </a:p>
      </dgm:t>
    </dgm:pt>
    <dgm:pt modelId="{555C4D21-2D61-4F8D-A462-8F6970AE990B}" type="parTrans" cxnId="{F349E28A-525B-4144-B1A6-E598467DC2EE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+mn-lt"/>
          </a:endParaRPr>
        </a:p>
      </dgm:t>
    </dgm:pt>
    <dgm:pt modelId="{D1664419-3F28-4046-9E04-ACBC49AC392E}" type="sibTrans" cxnId="{F349E28A-525B-4144-B1A6-E598467DC2EE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+mn-lt"/>
          </a:endParaRPr>
        </a:p>
      </dgm:t>
    </dgm:pt>
    <dgm:pt modelId="{58474521-39DC-444D-AA35-741227C1BE1E}">
      <dgm:prSet phldrT="[Текст]" custT="1"/>
      <dgm:spPr/>
      <dgm:t>
        <a:bodyPr/>
        <a:lstStyle/>
        <a:p>
          <a:r>
            <a:rPr lang="ru-RU" sz="1400" b="1" dirty="0" smtClean="0"/>
            <a:t>GNSS приемник </a:t>
          </a:r>
          <a:r>
            <a:rPr lang="ru-RU" sz="1400" b="1" dirty="0" err="1" smtClean="0"/>
            <a:t>PrinCe</a:t>
          </a:r>
          <a:r>
            <a:rPr lang="ru-RU" sz="1400" b="1" dirty="0" smtClean="0"/>
            <a:t> i90 назначение под базовую станцию</a:t>
          </a:r>
          <a:endParaRPr lang="ru-RU" sz="1400" b="1" dirty="0">
            <a:latin typeface="+mn-lt"/>
          </a:endParaRPr>
        </a:p>
      </dgm:t>
    </dgm:pt>
    <dgm:pt modelId="{18C6FD2F-1A15-4E44-9062-277895D822F6}" type="parTrans" cxnId="{D541B5D4-381E-4EBC-A8DE-15FD9D677E74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+mn-lt"/>
          </a:endParaRPr>
        </a:p>
      </dgm:t>
    </dgm:pt>
    <dgm:pt modelId="{96FCC37F-69FD-471F-8968-7EFD505C2BEE}" type="sibTrans" cxnId="{D541B5D4-381E-4EBC-A8DE-15FD9D677E74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+mn-lt"/>
          </a:endParaRPr>
        </a:p>
      </dgm:t>
    </dgm:pt>
    <dgm:pt modelId="{B1FC8C43-97C4-4C28-82E0-2B07ACC81A6A}">
      <dgm:prSet phldrT="[Текст]" custT="1"/>
      <dgm:spPr/>
      <dgm:t>
        <a:bodyPr/>
        <a:lstStyle/>
        <a:p>
          <a:r>
            <a:rPr lang="ru-RU" sz="1800" b="1" dirty="0" smtClean="0">
              <a:latin typeface="+mn-lt"/>
            </a:rPr>
            <a:t>БПЛА </a:t>
          </a:r>
          <a:r>
            <a:rPr lang="ru-RU" sz="1800" dirty="0" err="1" smtClean="0"/>
            <a:t>Геоскан</a:t>
          </a:r>
          <a:r>
            <a:rPr lang="ru-RU" sz="1800" dirty="0" smtClean="0"/>
            <a:t> </a:t>
          </a:r>
          <a:r>
            <a:rPr lang="ru-RU" sz="1800" dirty="0" err="1" smtClean="0"/>
            <a:t>Gemini</a:t>
          </a:r>
          <a:endParaRPr lang="ru-RU" sz="1800" b="1" dirty="0">
            <a:latin typeface="+mn-lt"/>
          </a:endParaRPr>
        </a:p>
      </dgm:t>
    </dgm:pt>
    <dgm:pt modelId="{0E86C437-4716-4622-8341-E45E9C64DAC9}" type="parTrans" cxnId="{745030FC-7BFD-4114-BD64-B8D4F0255B6A}">
      <dgm:prSet/>
      <dgm:spPr/>
      <dgm:t>
        <a:bodyPr/>
        <a:lstStyle/>
        <a:p>
          <a:endParaRPr lang="ru-RU"/>
        </a:p>
      </dgm:t>
    </dgm:pt>
    <dgm:pt modelId="{06952828-06AB-4395-9C3F-E11268BF9725}" type="sibTrans" cxnId="{745030FC-7BFD-4114-BD64-B8D4F0255B6A}">
      <dgm:prSet/>
      <dgm:spPr/>
      <dgm:t>
        <a:bodyPr/>
        <a:lstStyle/>
        <a:p>
          <a:endParaRPr lang="ru-RU"/>
        </a:p>
      </dgm:t>
    </dgm:pt>
    <dgm:pt modelId="{A3036FA8-4CEF-4C2E-9F85-8ACBF4823DAA}" type="pres">
      <dgm:prSet presAssocID="{19C6EF19-AD82-4570-87E4-E3E47462367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FBEF52D-0F78-486C-9AD0-FAE24EA21BFC}" type="pres">
      <dgm:prSet presAssocID="{19C6EF19-AD82-4570-87E4-E3E474623676}" presName="Name1" presStyleCnt="0"/>
      <dgm:spPr/>
      <dgm:t>
        <a:bodyPr/>
        <a:lstStyle/>
        <a:p>
          <a:endParaRPr lang="ru-RU"/>
        </a:p>
      </dgm:t>
    </dgm:pt>
    <dgm:pt modelId="{7086A2E0-7826-460B-A16B-16612039F059}" type="pres">
      <dgm:prSet presAssocID="{19C6EF19-AD82-4570-87E4-E3E474623676}" presName="cycle" presStyleCnt="0"/>
      <dgm:spPr/>
      <dgm:t>
        <a:bodyPr/>
        <a:lstStyle/>
        <a:p>
          <a:endParaRPr lang="ru-RU"/>
        </a:p>
      </dgm:t>
    </dgm:pt>
    <dgm:pt modelId="{5632DCED-EB63-4236-9949-3BCA669D030F}" type="pres">
      <dgm:prSet presAssocID="{19C6EF19-AD82-4570-87E4-E3E474623676}" presName="srcNode" presStyleLbl="node1" presStyleIdx="0" presStyleCnt="3"/>
      <dgm:spPr/>
      <dgm:t>
        <a:bodyPr/>
        <a:lstStyle/>
        <a:p>
          <a:endParaRPr lang="ru-RU"/>
        </a:p>
      </dgm:t>
    </dgm:pt>
    <dgm:pt modelId="{37BCC54C-9513-45C3-A6EC-4FF1C09D9B31}" type="pres">
      <dgm:prSet presAssocID="{19C6EF19-AD82-4570-87E4-E3E474623676}" presName="conn" presStyleLbl="parChTrans1D2" presStyleIdx="0" presStyleCnt="1"/>
      <dgm:spPr/>
      <dgm:t>
        <a:bodyPr/>
        <a:lstStyle/>
        <a:p>
          <a:endParaRPr lang="ru-RU"/>
        </a:p>
      </dgm:t>
    </dgm:pt>
    <dgm:pt modelId="{D60EDD3F-BC9F-410B-9E41-03EB9F2905E1}" type="pres">
      <dgm:prSet presAssocID="{19C6EF19-AD82-4570-87E4-E3E474623676}" presName="extraNode" presStyleLbl="node1" presStyleIdx="0" presStyleCnt="3"/>
      <dgm:spPr/>
      <dgm:t>
        <a:bodyPr/>
        <a:lstStyle/>
        <a:p>
          <a:endParaRPr lang="ru-RU"/>
        </a:p>
      </dgm:t>
    </dgm:pt>
    <dgm:pt modelId="{53DC7ECE-6647-4EE6-98FE-20C7ECD909D7}" type="pres">
      <dgm:prSet presAssocID="{19C6EF19-AD82-4570-87E4-E3E474623676}" presName="dstNode" presStyleLbl="node1" presStyleIdx="0" presStyleCnt="3"/>
      <dgm:spPr/>
      <dgm:t>
        <a:bodyPr/>
        <a:lstStyle/>
        <a:p>
          <a:endParaRPr lang="ru-RU"/>
        </a:p>
      </dgm:t>
    </dgm:pt>
    <dgm:pt modelId="{13352C1A-705F-4476-87C4-C57FBB7BED1C}" type="pres">
      <dgm:prSet presAssocID="{BC507910-4CFE-4881-9D2F-3ADAFEA0737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86C1D-CEA1-479B-B44D-965E9605286E}" type="pres">
      <dgm:prSet presAssocID="{BC507910-4CFE-4881-9D2F-3ADAFEA07377}" presName="accent_1" presStyleCnt="0"/>
      <dgm:spPr/>
      <dgm:t>
        <a:bodyPr/>
        <a:lstStyle/>
        <a:p>
          <a:endParaRPr lang="ru-RU"/>
        </a:p>
      </dgm:t>
    </dgm:pt>
    <dgm:pt modelId="{A3B7DDBD-457B-4BEA-A56E-01932F6AA4D1}" type="pres">
      <dgm:prSet presAssocID="{BC507910-4CFE-4881-9D2F-3ADAFEA07377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E91F85FB-9ECD-4FF1-BB43-4C818F9A19BC}" type="pres">
      <dgm:prSet presAssocID="{58474521-39DC-444D-AA35-741227C1BE1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8E7F48-D7EE-47D4-8B7E-1A2CD029CE15}" type="pres">
      <dgm:prSet presAssocID="{58474521-39DC-444D-AA35-741227C1BE1E}" presName="accent_2" presStyleCnt="0"/>
      <dgm:spPr/>
      <dgm:t>
        <a:bodyPr/>
        <a:lstStyle/>
        <a:p>
          <a:endParaRPr lang="ru-RU"/>
        </a:p>
      </dgm:t>
    </dgm:pt>
    <dgm:pt modelId="{87E89782-74D6-47D4-A572-6A05866B857F}" type="pres">
      <dgm:prSet presAssocID="{58474521-39DC-444D-AA35-741227C1BE1E}" presName="accentRepeatNode" presStyleLbl="solidFgAcc1" presStyleIdx="1" presStyleCnt="3"/>
      <dgm:spPr/>
      <dgm:t>
        <a:bodyPr/>
        <a:lstStyle/>
        <a:p>
          <a:endParaRPr lang="ru-RU"/>
        </a:p>
      </dgm:t>
    </dgm:pt>
    <dgm:pt modelId="{8526AF11-4D64-4BB1-AACA-70118750719B}" type="pres">
      <dgm:prSet presAssocID="{B1FC8C43-97C4-4C28-82E0-2B07ACC81A6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9211E-BA05-457F-A052-7B4E6F09BC4C}" type="pres">
      <dgm:prSet presAssocID="{B1FC8C43-97C4-4C28-82E0-2B07ACC81A6A}" presName="accent_3" presStyleCnt="0"/>
      <dgm:spPr/>
    </dgm:pt>
    <dgm:pt modelId="{DA52D792-DECE-40B3-A47B-479B598794E2}" type="pres">
      <dgm:prSet presAssocID="{B1FC8C43-97C4-4C28-82E0-2B07ACC81A6A}" presName="accentRepeatNode" presStyleLbl="solidFgAcc1" presStyleIdx="2" presStyleCnt="3"/>
      <dgm:spPr>
        <a:solidFill>
          <a:schemeClr val="bg1"/>
        </a:solidFill>
      </dgm:spPr>
      <dgm:t>
        <a:bodyPr/>
        <a:lstStyle/>
        <a:p>
          <a:endParaRPr lang="ru-RU"/>
        </a:p>
      </dgm:t>
    </dgm:pt>
  </dgm:ptLst>
  <dgm:cxnLst>
    <dgm:cxn modelId="{8C756094-0638-495E-BC16-7F7AA05E8C35}" type="presOf" srcId="{58474521-39DC-444D-AA35-741227C1BE1E}" destId="{E91F85FB-9ECD-4FF1-BB43-4C818F9A19BC}" srcOrd="0" destOrd="0" presId="urn:microsoft.com/office/officeart/2008/layout/VerticalCurvedList"/>
    <dgm:cxn modelId="{43693578-7D30-46C7-B9BC-95B1EF43E5C6}" type="presOf" srcId="{19C6EF19-AD82-4570-87E4-E3E474623676}" destId="{A3036FA8-4CEF-4C2E-9F85-8ACBF4823DAA}" srcOrd="0" destOrd="0" presId="urn:microsoft.com/office/officeart/2008/layout/VerticalCurvedList"/>
    <dgm:cxn modelId="{A1DBC9D2-7B41-459E-BA64-A75BD8866AD5}" type="presOf" srcId="{B1FC8C43-97C4-4C28-82E0-2B07ACC81A6A}" destId="{8526AF11-4D64-4BB1-AACA-70118750719B}" srcOrd="0" destOrd="0" presId="urn:microsoft.com/office/officeart/2008/layout/VerticalCurvedList"/>
    <dgm:cxn modelId="{745030FC-7BFD-4114-BD64-B8D4F0255B6A}" srcId="{19C6EF19-AD82-4570-87E4-E3E474623676}" destId="{B1FC8C43-97C4-4C28-82E0-2B07ACC81A6A}" srcOrd="2" destOrd="0" parTransId="{0E86C437-4716-4622-8341-E45E9C64DAC9}" sibTransId="{06952828-06AB-4395-9C3F-E11268BF9725}"/>
    <dgm:cxn modelId="{F349E28A-525B-4144-B1A6-E598467DC2EE}" srcId="{19C6EF19-AD82-4570-87E4-E3E474623676}" destId="{BC507910-4CFE-4881-9D2F-3ADAFEA07377}" srcOrd="0" destOrd="0" parTransId="{555C4D21-2D61-4F8D-A462-8F6970AE990B}" sibTransId="{D1664419-3F28-4046-9E04-ACBC49AC392E}"/>
    <dgm:cxn modelId="{17819E95-2FA7-4F7F-9B56-E49CC2FACCD1}" type="presOf" srcId="{D1664419-3F28-4046-9E04-ACBC49AC392E}" destId="{37BCC54C-9513-45C3-A6EC-4FF1C09D9B31}" srcOrd="0" destOrd="0" presId="urn:microsoft.com/office/officeart/2008/layout/VerticalCurvedList"/>
    <dgm:cxn modelId="{24BD3314-8312-4747-867E-520FA2DBA2E0}" type="presOf" srcId="{BC507910-4CFE-4881-9D2F-3ADAFEA07377}" destId="{13352C1A-705F-4476-87C4-C57FBB7BED1C}" srcOrd="0" destOrd="0" presId="urn:microsoft.com/office/officeart/2008/layout/VerticalCurvedList"/>
    <dgm:cxn modelId="{D541B5D4-381E-4EBC-A8DE-15FD9D677E74}" srcId="{19C6EF19-AD82-4570-87E4-E3E474623676}" destId="{58474521-39DC-444D-AA35-741227C1BE1E}" srcOrd="1" destOrd="0" parTransId="{18C6FD2F-1A15-4E44-9062-277895D822F6}" sibTransId="{96FCC37F-69FD-471F-8968-7EFD505C2BEE}"/>
    <dgm:cxn modelId="{A19211A0-71C0-4078-A1F0-BD854E792791}" type="presParOf" srcId="{A3036FA8-4CEF-4C2E-9F85-8ACBF4823DAA}" destId="{9FBEF52D-0F78-486C-9AD0-FAE24EA21BFC}" srcOrd="0" destOrd="0" presId="urn:microsoft.com/office/officeart/2008/layout/VerticalCurvedList"/>
    <dgm:cxn modelId="{9726853F-77F9-40BC-B78B-A0D6B085B8B1}" type="presParOf" srcId="{9FBEF52D-0F78-486C-9AD0-FAE24EA21BFC}" destId="{7086A2E0-7826-460B-A16B-16612039F059}" srcOrd="0" destOrd="0" presId="urn:microsoft.com/office/officeart/2008/layout/VerticalCurvedList"/>
    <dgm:cxn modelId="{0FED9AEC-D241-4622-A01F-37666CB23485}" type="presParOf" srcId="{7086A2E0-7826-460B-A16B-16612039F059}" destId="{5632DCED-EB63-4236-9949-3BCA669D030F}" srcOrd="0" destOrd="0" presId="urn:microsoft.com/office/officeart/2008/layout/VerticalCurvedList"/>
    <dgm:cxn modelId="{EAB43C27-B6FD-4A2F-9A8E-084A9B96842C}" type="presParOf" srcId="{7086A2E0-7826-460B-A16B-16612039F059}" destId="{37BCC54C-9513-45C3-A6EC-4FF1C09D9B31}" srcOrd="1" destOrd="0" presId="urn:microsoft.com/office/officeart/2008/layout/VerticalCurvedList"/>
    <dgm:cxn modelId="{9D60AE56-FC67-41DB-AA36-C88A9FF1C870}" type="presParOf" srcId="{7086A2E0-7826-460B-A16B-16612039F059}" destId="{D60EDD3F-BC9F-410B-9E41-03EB9F2905E1}" srcOrd="2" destOrd="0" presId="urn:microsoft.com/office/officeart/2008/layout/VerticalCurvedList"/>
    <dgm:cxn modelId="{7B6B2CC0-213E-457D-AEA6-05320AD0D2BA}" type="presParOf" srcId="{7086A2E0-7826-460B-A16B-16612039F059}" destId="{53DC7ECE-6647-4EE6-98FE-20C7ECD909D7}" srcOrd="3" destOrd="0" presId="urn:microsoft.com/office/officeart/2008/layout/VerticalCurvedList"/>
    <dgm:cxn modelId="{2EA3F21A-EC84-4D89-A66E-2480A9B4407A}" type="presParOf" srcId="{9FBEF52D-0F78-486C-9AD0-FAE24EA21BFC}" destId="{13352C1A-705F-4476-87C4-C57FBB7BED1C}" srcOrd="1" destOrd="0" presId="urn:microsoft.com/office/officeart/2008/layout/VerticalCurvedList"/>
    <dgm:cxn modelId="{0CB93E57-FE7F-4913-A157-BB36110E06F0}" type="presParOf" srcId="{9FBEF52D-0F78-486C-9AD0-FAE24EA21BFC}" destId="{40D86C1D-CEA1-479B-B44D-965E9605286E}" srcOrd="2" destOrd="0" presId="urn:microsoft.com/office/officeart/2008/layout/VerticalCurvedList"/>
    <dgm:cxn modelId="{AAA0EE4B-7C9C-4B42-8EED-C04B7FC7FE79}" type="presParOf" srcId="{40D86C1D-CEA1-479B-B44D-965E9605286E}" destId="{A3B7DDBD-457B-4BEA-A56E-01932F6AA4D1}" srcOrd="0" destOrd="0" presId="urn:microsoft.com/office/officeart/2008/layout/VerticalCurvedList"/>
    <dgm:cxn modelId="{E6B06275-3905-4BD8-A93F-4D13B0088FF8}" type="presParOf" srcId="{9FBEF52D-0F78-486C-9AD0-FAE24EA21BFC}" destId="{E91F85FB-9ECD-4FF1-BB43-4C818F9A19BC}" srcOrd="3" destOrd="0" presId="urn:microsoft.com/office/officeart/2008/layout/VerticalCurvedList"/>
    <dgm:cxn modelId="{D00288C7-FCEC-4009-A8CE-3176FD546DC8}" type="presParOf" srcId="{9FBEF52D-0F78-486C-9AD0-FAE24EA21BFC}" destId="{538E7F48-D7EE-47D4-8B7E-1A2CD029CE15}" srcOrd="4" destOrd="0" presId="urn:microsoft.com/office/officeart/2008/layout/VerticalCurvedList"/>
    <dgm:cxn modelId="{0C47EDCC-A157-4F02-8A3A-F1797FE16699}" type="presParOf" srcId="{538E7F48-D7EE-47D4-8B7E-1A2CD029CE15}" destId="{87E89782-74D6-47D4-A572-6A05866B857F}" srcOrd="0" destOrd="0" presId="urn:microsoft.com/office/officeart/2008/layout/VerticalCurvedList"/>
    <dgm:cxn modelId="{E3F537AD-E8B6-4EB8-97B8-12B620CE7FB6}" type="presParOf" srcId="{9FBEF52D-0F78-486C-9AD0-FAE24EA21BFC}" destId="{8526AF11-4D64-4BB1-AACA-70118750719B}" srcOrd="5" destOrd="0" presId="urn:microsoft.com/office/officeart/2008/layout/VerticalCurvedList"/>
    <dgm:cxn modelId="{8A204A22-6D84-4CC1-9031-D46947D71934}" type="presParOf" srcId="{9FBEF52D-0F78-486C-9AD0-FAE24EA21BFC}" destId="{0159211E-BA05-457F-A052-7B4E6F09BC4C}" srcOrd="6" destOrd="0" presId="urn:microsoft.com/office/officeart/2008/layout/VerticalCurvedList"/>
    <dgm:cxn modelId="{2B161F82-B449-431D-9117-DF3F033F75FC}" type="presParOf" srcId="{0159211E-BA05-457F-A052-7B4E6F09BC4C}" destId="{DA52D792-DECE-40B3-A47B-479B598794E2}" srcOrd="0" destOrd="0" presId="urn:microsoft.com/office/officeart/2008/layout/VerticalCurvedLis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0.35251</cdr:x>
      <cdr:y>0.48199</cdr:y>
    </cdr:from>
    <cdr:to>
      <cdr:x>0.68112</cdr:x>
      <cdr:y>0.62833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980977" y="1202469"/>
          <a:ext cx="914456" cy="36508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0.35251</cdr:x>
      <cdr:y>0.48199</cdr:y>
    </cdr:from>
    <cdr:to>
      <cdr:x>0.68112</cdr:x>
      <cdr:y>0.62833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980977" y="1202469"/>
          <a:ext cx="914456" cy="365089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0.16752</cdr:x>
      <cdr:y>0.38746</cdr:y>
    </cdr:from>
    <cdr:to>
      <cdr:x>0.8982</cdr:x>
      <cdr:y>0.67585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15971969-EA8E-4353-B374-EA08244428CA}"/>
            </a:ext>
          </a:extLst>
        </cdr:cNvPr>
        <cdr:cNvSpPr txBox="1"/>
      </cdr:nvSpPr>
      <cdr:spPr>
        <a:xfrm xmlns:a="http://schemas.openxmlformats.org/drawingml/2006/main">
          <a:off x="275255" y="601358"/>
          <a:ext cx="1200628" cy="4476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/>
              </a:solidFill>
            </a:rPr>
            <a:t>95</a:t>
          </a:r>
          <a:r>
            <a:rPr lang="en-US" b="1" dirty="0" smtClean="0">
              <a:solidFill>
                <a:schemeClr val="accent3"/>
              </a:solidFill>
            </a:rPr>
            <a:t>%</a:t>
          </a:r>
          <a:endParaRPr lang="ru-RU" b="1" dirty="0">
            <a:solidFill>
              <a:schemeClr val="accent3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0.16752</cdr:x>
      <cdr:y>0.38746</cdr:y>
    </cdr:from>
    <cdr:to>
      <cdr:x>0.8982</cdr:x>
      <cdr:y>0.67585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15971969-EA8E-4353-B374-EA08244428CA}"/>
            </a:ext>
          </a:extLst>
        </cdr:cNvPr>
        <cdr:cNvSpPr txBox="1"/>
      </cdr:nvSpPr>
      <cdr:spPr>
        <a:xfrm xmlns:a="http://schemas.openxmlformats.org/drawingml/2006/main">
          <a:off x="275255" y="601358"/>
          <a:ext cx="1200628" cy="4476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/>
              </a:solidFill>
            </a:rPr>
            <a:t>99</a:t>
          </a:r>
          <a:r>
            <a:rPr lang="en-US" b="1" dirty="0" smtClean="0">
              <a:solidFill>
                <a:schemeClr val="accent3"/>
              </a:solidFill>
            </a:rPr>
            <a:t>%</a:t>
          </a:r>
          <a:endParaRPr lang="ru-RU" b="1" dirty="0">
            <a:solidFill>
              <a:schemeClr val="accent3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941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708" y="0"/>
            <a:ext cx="2889250" cy="496941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r">
              <a:defRPr sz="1200"/>
            </a:lvl1pPr>
          </a:lstStyle>
          <a:p>
            <a:fld id="{6F50BC1F-B0E6-4125-867C-81027D9704C2}" type="datetimeFigureOut">
              <a:rPr lang="ru-RU" smtClean="0"/>
              <a:pPr/>
              <a:t>29.08.2023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2" rIns="91423" bIns="45712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66500"/>
            <a:ext cx="5334000" cy="3899863"/>
          </a:xfrm>
          <a:prstGeom prst="rect">
            <a:avLst/>
          </a:prstGeom>
        </p:spPr>
        <p:txBody>
          <a:bodyPr vert="horz" lIns="91423" tIns="45712" rIns="91423" bIns="457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7474"/>
            <a:ext cx="2889250" cy="496940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708" y="9407474"/>
            <a:ext cx="2889250" cy="496940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r">
              <a:defRPr sz="1200"/>
            </a:lvl1pPr>
          </a:lstStyle>
          <a:p>
            <a:fld id="{2706327F-9E2C-49E1-BFF1-D6AB0EB4E3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9210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36575" y="661988"/>
            <a:ext cx="7727950" cy="4348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ED875-7CA7-4683-B586-34E1A4A09D1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327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6327F-9E2C-49E1-BFF1-D6AB0EB4E3B0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6327F-9E2C-49E1-BFF1-D6AB0EB4E3B0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32F8EDCF-3979-41F7-BD55-BB5BBB9BBD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100000"/>
                    </a14:imgEffect>
                    <a14:imgEffect>
                      <a14:brightnessContrast bright="-3000" contrast="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" y="0"/>
            <a:ext cx="9140300" cy="51435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xmlns="" id="{600ECAF2-0587-4773-A8C1-4D6880FB46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862367">
            <a:off x="3553546" y="-280268"/>
            <a:ext cx="9177446" cy="5704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602BA8-59C4-49CA-A80E-77E37E785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388" y="1503227"/>
            <a:ext cx="4287611" cy="1611986"/>
          </a:xfrm>
        </p:spPr>
        <p:txBody>
          <a:bodyPr anchor="t">
            <a:normAutofit/>
          </a:bodyPr>
          <a:lstStyle>
            <a:lvl1pPr algn="l">
              <a:defRPr sz="27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89EFB6-A77C-4C11-AF39-CFE41C9D5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388" y="4027885"/>
            <a:ext cx="4287611" cy="292895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000000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C3617151-57D0-4441-BF23-61528D228C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0DE5B966-1769-4475-87AC-B648616EE042}"/>
              </a:ext>
            </a:extLst>
          </p:cNvPr>
          <p:cNvSpPr txBox="1">
            <a:spLocks/>
          </p:cNvSpPr>
          <p:nvPr userDrawn="1"/>
        </p:nvSpPr>
        <p:spPr>
          <a:xfrm>
            <a:off x="284388" y="4474368"/>
            <a:ext cx="4287611" cy="29289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621A0428-65CA-4233-9588-FE9A4125C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4387" y="4487466"/>
            <a:ext cx="4287613" cy="363141"/>
          </a:xfr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rgbClr val="000000"/>
                </a:solidFill>
              </a:defRPr>
            </a:lvl1pPr>
            <a:lvl2pPr marL="342900" indent="0">
              <a:buNone/>
              <a:defRPr sz="1100">
                <a:solidFill>
                  <a:srgbClr val="000000"/>
                </a:solidFill>
              </a:defRPr>
            </a:lvl2pPr>
            <a:lvl3pPr marL="685800" indent="0">
              <a:buNone/>
              <a:defRPr sz="1100">
                <a:solidFill>
                  <a:srgbClr val="000000"/>
                </a:solidFill>
              </a:defRPr>
            </a:lvl3pPr>
            <a:lvl4pPr marL="1028700" indent="0">
              <a:buNone/>
              <a:defRPr sz="1100">
                <a:solidFill>
                  <a:srgbClr val="000000"/>
                </a:solidFill>
              </a:defRPr>
            </a:lvl4pPr>
            <a:lvl5pPr marL="1371600" indent="0">
              <a:buNone/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4EF3EC6F-C1C3-4A34-A49E-2140E8798FD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49612" y="564357"/>
            <a:ext cx="3810001" cy="38100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E4F7286-A239-DD81-BF01-75877A7B36B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9557" y="69922"/>
            <a:ext cx="1669547" cy="61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7504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онка и баб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B521EB3-2623-4D19-8CFB-BC2369EED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3000" contrast="18000"/>
                    </a14:imgEffect>
                  </a14:imgLayer>
                </a14:imgProps>
              </a:ext>
            </a:extLst>
          </a:blip>
          <a:srcRect l="32442"/>
          <a:stretch/>
        </p:blipFill>
        <p:spPr>
          <a:xfrm>
            <a:off x="0" y="4332184"/>
            <a:ext cx="9144000" cy="811316"/>
          </a:xfrm>
          <a:prstGeom prst="rect">
            <a:avLst/>
          </a:prstGeom>
        </p:spPr>
      </p:pic>
      <p:sp>
        <p:nvSpPr>
          <p:cNvPr id="12" name="Скругленный прямоугольник 33">
            <a:extLst>
              <a:ext uri="{FF2B5EF4-FFF2-40B4-BE49-F238E27FC236}">
                <a16:creationId xmlns:a16="http://schemas.microsoft.com/office/drawing/2014/main" xmlns="" id="{9A409869-6018-47A6-B49B-23C2F6540AAB}"/>
              </a:ext>
            </a:extLst>
          </p:cNvPr>
          <p:cNvSpPr/>
          <p:nvPr userDrawn="1"/>
        </p:nvSpPr>
        <p:spPr>
          <a:xfrm>
            <a:off x="5899548" y="823573"/>
            <a:ext cx="3838055" cy="3648755"/>
          </a:xfrm>
          <a:prstGeom prst="roundRect">
            <a:avLst/>
          </a:prstGeom>
          <a:solidFill>
            <a:srgbClr val="EC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1" tIns="25715" rIns="51431" bIns="25715" rtlCol="0" anchor="ctr"/>
          <a:lstStyle/>
          <a:p>
            <a:pPr algn="ctr" defTabSz="514313">
              <a:defRPr/>
            </a:pPr>
            <a:endParaRPr lang="ru-RU" sz="11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6F51D3-1D48-4B4F-831E-26FFA425D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974BFB6-1DD5-4B25-927C-CD7D7A1E7EF8}"/>
              </a:ext>
            </a:extLst>
          </p:cNvPr>
          <p:cNvSpPr/>
          <p:nvPr userDrawn="1"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xmlns="" id="{DD9EF67E-4F30-4336-935D-9CEC43D4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0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xmlns="" id="{A21A71B5-7B65-4C24-9580-57E6AA1488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663" y="992982"/>
            <a:ext cx="4725080" cy="3393622"/>
          </a:xfrm>
        </p:spPr>
        <p:txBody>
          <a:bodyPr>
            <a:normAutofit/>
          </a:bodyPr>
          <a:lstStyle>
            <a:lvl1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1pPr>
            <a:lvl2pPr marL="5143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2pPr>
            <a:lvl3pPr marL="8572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2001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4pPr>
            <a:lvl5pPr marL="15430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xmlns="" id="{9B48F3C9-23C7-41D2-9897-A3F464FE34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2860" y="1600550"/>
            <a:ext cx="2581274" cy="2527187"/>
          </a:xfrm>
        </p:spPr>
        <p:txBody>
          <a:bodyPr>
            <a:normAutofit/>
          </a:bodyPr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1pPr>
            <a:lvl2pPr marL="5143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2pPr>
            <a:lvl3pPr marL="8572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2001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4pPr>
            <a:lvl5pPr marL="15430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5A7B60-5AB2-4827-A7D4-D25E15A6A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2858" y="977002"/>
            <a:ext cx="2581275" cy="428625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A3BF2925-A944-4DEF-BDE1-1973DF8BFA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281" y="150330"/>
            <a:ext cx="321807" cy="3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721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Пустой слайд с подва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DF2037-6562-4039-80B1-04012E84E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3000" contrast="18000"/>
                    </a14:imgEffect>
                  </a14:imgLayer>
                </a14:imgProps>
              </a:ext>
            </a:extLst>
          </a:blip>
          <a:srcRect l="32442"/>
          <a:stretch/>
        </p:blipFill>
        <p:spPr>
          <a:xfrm>
            <a:off x="0" y="4332184"/>
            <a:ext cx="9144000" cy="811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CC1A73-63C3-4376-B0A7-A4532D751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F89B92AE-557D-452C-87E8-14E80D823F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40032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0942D5-EDF5-4E10-9FC1-29A2A9EDCC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5820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5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6557962" y="4750596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5ACA335-37F7-42C7-872A-92C3D707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/>
          <p:nvPr userDrawn="1"/>
        </p:nvSpPr>
        <p:spPr bwMode="auto">
          <a:xfrm>
            <a:off x="0" y="8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4" rIns="68543" bIns="34274" rtlCol="0" anchor="ctr"/>
          <a:lstStyle/>
          <a:p>
            <a:pPr algn="ctr">
              <a:defRPr/>
            </a:pPr>
            <a:endParaRPr lang="ru-RU" sz="900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 bwMode="auto">
          <a:xfrm>
            <a:off x="721519" y="11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21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  <a:defRPr/>
            </a:pPr>
            <a:endParaRPr lang="ru-RU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 bwMode="auto">
          <a:xfrm>
            <a:off x="440534" y="3086103"/>
            <a:ext cx="8174831" cy="1664494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>
              <a:defRPr/>
            </a:pPr>
            <a:endParaRPr lang="ru-RU"/>
          </a:p>
        </p:txBody>
      </p:sp>
      <p:pic>
        <p:nvPicPr>
          <p:cNvPr id="8" name="Graphic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1286" y="150340"/>
            <a:ext cx="321807" cy="324605"/>
          </a:xfrm>
          <a:prstGeom prst="rect">
            <a:avLst/>
          </a:prstGeom>
        </p:spPr>
      </p:pic>
      <p:pic>
        <p:nvPicPr>
          <p:cNvPr id="9" name="Рисунок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4344939"/>
            <a:ext cx="9144000" cy="8113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7_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6557962" y="4750596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5ACA335-37F7-42C7-872A-92C3D707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/>
          <p:nvPr userDrawn="1"/>
        </p:nvSpPr>
        <p:spPr bwMode="auto">
          <a:xfrm>
            <a:off x="0" y="8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4" rIns="68543" bIns="34274" rtlCol="0" anchor="ctr"/>
          <a:lstStyle/>
          <a:p>
            <a:pPr algn="ctr">
              <a:defRPr/>
            </a:pPr>
            <a:endParaRPr lang="ru-RU" sz="900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 bwMode="auto">
          <a:xfrm>
            <a:off x="721519" y="11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21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  <a:defRPr/>
            </a:pPr>
            <a:endParaRPr lang="ru-RU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 bwMode="auto">
          <a:xfrm>
            <a:off x="440534" y="3086103"/>
            <a:ext cx="8174831" cy="1664494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>
              <a:defRPr/>
            </a:pPr>
            <a:endParaRPr lang="ru-RU"/>
          </a:p>
        </p:txBody>
      </p:sp>
      <p:pic>
        <p:nvPicPr>
          <p:cNvPr id="9" name="Graphic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71286" y="150340"/>
            <a:ext cx="321807" cy="3246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DF5ABC-2F51-4348-936E-5C87AD634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rightnessContrast bright="3000" contrast="18000"/>
                    </a14:imgEffect>
                  </a14:imgLayer>
                </a14:imgProps>
              </a:ext>
            </a:extLst>
          </a:blip>
          <a:srcRect l="32442"/>
          <a:stretch/>
        </p:blipFill>
        <p:spPr>
          <a:xfrm>
            <a:off x="0" y="4332184"/>
            <a:ext cx="9144000" cy="811316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7962" y="4750595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651BF2-C6BE-42E0-B646-8F3DC2D7D273}"/>
              </a:ext>
            </a:extLst>
          </p:cNvPr>
          <p:cNvSpPr/>
          <p:nvPr userDrawn="1"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xmlns="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0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9B7282BB-B59B-48E2-AF8B-BEEF0562D3C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71281" y="150330"/>
            <a:ext cx="321807" cy="3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921547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7242" userDrawn="1">
          <p15:clr>
            <a:srgbClr val="FBAE40"/>
          </p15:clr>
        </p15:guide>
        <p15:guide id="2" pos="597" userDrawn="1">
          <p15:clr>
            <a:srgbClr val="FBAE40"/>
          </p15:clr>
        </p15:guide>
        <p15:guide id="3" pos="27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C4D6B36-8DA3-4C7E-B61C-5AB9FF8291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455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5124AE1-3373-448C-80E2-E9265CF5F0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604" t="4749" r="28361" b="255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3" name="Рисунок 3">
            <a:extLst>
              <a:ext uri="{FF2B5EF4-FFF2-40B4-BE49-F238E27FC236}">
                <a16:creationId xmlns:a16="http://schemas.microsoft.com/office/drawing/2014/main" xmlns="" id="{EB23B8DB-BC73-45EA-A03C-A38BD4EB8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750"/>
          <a:stretch/>
        </p:blipFill>
        <p:spPr>
          <a:xfrm>
            <a:off x="4806705" y="-1048343"/>
            <a:ext cx="5833505" cy="6715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602BA8-59C4-49CA-A80E-77E37E785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388" y="1503227"/>
            <a:ext cx="4287611" cy="1611986"/>
          </a:xfrm>
        </p:spPr>
        <p:txBody>
          <a:bodyPr anchor="t">
            <a:normAutofit/>
          </a:bodyPr>
          <a:lstStyle>
            <a:lvl1pPr algn="l">
              <a:defRPr sz="27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89EFB6-A77C-4C11-AF39-CFE41C9D5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388" y="4027885"/>
            <a:ext cx="4287611" cy="292895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000000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C3617151-57D0-4441-BF23-61528D228C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0DE5B966-1769-4475-87AC-B648616EE042}"/>
              </a:ext>
            </a:extLst>
          </p:cNvPr>
          <p:cNvSpPr txBox="1">
            <a:spLocks/>
          </p:cNvSpPr>
          <p:nvPr userDrawn="1"/>
        </p:nvSpPr>
        <p:spPr>
          <a:xfrm>
            <a:off x="284388" y="4474368"/>
            <a:ext cx="4287611" cy="29289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621A0428-65CA-4233-9588-FE9A4125C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4387" y="4487466"/>
            <a:ext cx="4287613" cy="363141"/>
          </a:xfr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rgbClr val="000000"/>
                </a:solidFill>
              </a:defRPr>
            </a:lvl1pPr>
            <a:lvl2pPr marL="342900" indent="0">
              <a:buNone/>
              <a:defRPr sz="1100">
                <a:solidFill>
                  <a:srgbClr val="000000"/>
                </a:solidFill>
              </a:defRPr>
            </a:lvl2pPr>
            <a:lvl3pPr marL="685800" indent="0">
              <a:buNone/>
              <a:defRPr sz="1100">
                <a:solidFill>
                  <a:srgbClr val="000000"/>
                </a:solidFill>
              </a:defRPr>
            </a:lvl3pPr>
            <a:lvl4pPr marL="1028700" indent="0">
              <a:buNone/>
              <a:defRPr sz="1100">
                <a:solidFill>
                  <a:srgbClr val="000000"/>
                </a:solidFill>
              </a:defRPr>
            </a:lvl4pPr>
            <a:lvl5pPr marL="1371600" indent="0">
              <a:buNone/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DD942AD-C424-7CE0-7B0D-B50DF65F33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557" y="69922"/>
            <a:ext cx="1669547" cy="61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278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чало нового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4">
            <a:extLst>
              <a:ext uri="{FF2B5EF4-FFF2-40B4-BE49-F238E27FC236}">
                <a16:creationId xmlns:a16="http://schemas.microsoft.com/office/drawing/2014/main" xmlns="" id="{68DBB5B4-50CD-1B4B-8975-3DEEE9D085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99" t="8615" r="33866" b="8615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1" name="Рисунок 1">
            <a:extLst>
              <a:ext uri="{FF2B5EF4-FFF2-40B4-BE49-F238E27FC236}">
                <a16:creationId xmlns:a16="http://schemas.microsoft.com/office/drawing/2014/main" xmlns="" id="{B21E28F3-63B0-F946-83F8-40141C88A2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72176">
            <a:off x="3099925" y="181747"/>
            <a:ext cx="9359234" cy="5812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C7D33B-D79A-4D27-9A63-115EBBA5C56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32185" y="948386"/>
            <a:ext cx="4576291" cy="2139553"/>
          </a:xfrm>
        </p:spPr>
        <p:txBody>
          <a:bodyPr anchor="t">
            <a:normAutofit/>
          </a:bodyPr>
          <a:lstStyle>
            <a:lvl1pPr algn="l">
              <a:defRPr sz="18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8590D6-A175-4CC3-AA1C-C2F78C4BE943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509905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7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DF5ABC-2F51-4348-936E-5C87AD634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3000" contrast="18000"/>
                    </a14:imgEffect>
                  </a14:imgLayer>
                </a14:imgProps>
              </a:ext>
            </a:extLst>
          </a:blip>
          <a:srcRect l="32442"/>
          <a:stretch/>
        </p:blipFill>
        <p:spPr>
          <a:xfrm>
            <a:off x="0" y="4332184"/>
            <a:ext cx="9144000" cy="811316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7962" y="4750595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651BF2-C6BE-42E0-B646-8F3DC2D7D273}"/>
              </a:ext>
            </a:extLst>
          </p:cNvPr>
          <p:cNvSpPr/>
          <p:nvPr userDrawn="1"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xmlns="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0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BE3871F9-012E-4CA1-B5B3-003F9F793B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518" y="992981"/>
            <a:ext cx="7893844" cy="3671888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1pPr>
            <a:lvl2pPr marL="514350" indent="-171450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2pPr>
            <a:lvl3pPr marL="857250" indent="-171450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3pPr>
            <a:lvl4pPr marL="1200150" indent="-171450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 marL="1543050" indent="-171450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9B7282BB-B59B-48E2-AF8B-BEEF0562D3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281" y="150330"/>
            <a:ext cx="321807" cy="3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921547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7242" userDrawn="1">
          <p15:clr>
            <a:srgbClr val="FBAE40"/>
          </p15:clr>
        </p15:guide>
        <p15:guide id="2" pos="597" userDrawn="1">
          <p15:clr>
            <a:srgbClr val="FBAE40"/>
          </p15:clr>
        </p15:guide>
        <p15:guide id="3" pos="27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DF5ABC-2F51-4348-936E-5C87AD634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3000" contrast="18000"/>
                    </a14:imgEffect>
                  </a14:imgLayer>
                </a14:imgProps>
              </a:ext>
            </a:extLst>
          </a:blip>
          <a:srcRect l="32442"/>
          <a:stretch/>
        </p:blipFill>
        <p:spPr>
          <a:xfrm>
            <a:off x="0" y="4332184"/>
            <a:ext cx="9144000" cy="811316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7962" y="4750595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651BF2-C6BE-42E0-B646-8F3DC2D7D273}"/>
              </a:ext>
            </a:extLst>
          </p:cNvPr>
          <p:cNvSpPr/>
          <p:nvPr userDrawn="1"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xmlns="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0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9" name="Скругленный прямоугольник 33">
            <a:extLst>
              <a:ext uri="{FF2B5EF4-FFF2-40B4-BE49-F238E27FC236}">
                <a16:creationId xmlns:a16="http://schemas.microsoft.com/office/drawing/2014/main" xmlns="" id="{35180EAC-A932-4C50-B8BA-977FAADB65D5}"/>
              </a:ext>
            </a:extLst>
          </p:cNvPr>
          <p:cNvSpPr/>
          <p:nvPr userDrawn="1"/>
        </p:nvSpPr>
        <p:spPr>
          <a:xfrm>
            <a:off x="332185" y="1347652"/>
            <a:ext cx="8290322" cy="2335778"/>
          </a:xfrm>
          <a:prstGeom prst="roundRect">
            <a:avLst/>
          </a:prstGeom>
          <a:solidFill>
            <a:srgbClr val="EC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1" tIns="25715" rIns="51431" bIns="25715" rtlCol="0" anchor="ctr"/>
          <a:lstStyle/>
          <a:p>
            <a:pPr algn="ctr" defTabSz="514313">
              <a:defRPr/>
            </a:pPr>
            <a:endParaRPr lang="ru-RU" sz="11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4C18E83-D808-4986-B996-5910CFDB1DE9}"/>
              </a:ext>
            </a:extLst>
          </p:cNvPr>
          <p:cNvSpPr txBox="1"/>
          <p:nvPr userDrawn="1"/>
        </p:nvSpPr>
        <p:spPr>
          <a:xfrm>
            <a:off x="525503" y="1267880"/>
            <a:ext cx="370601" cy="25914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900" dirty="0">
                <a:solidFill>
                  <a:srgbClr val="1890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14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18BC87-99F1-4630-A112-B5116EB384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9700" y="1670656"/>
            <a:ext cx="6772275" cy="1689769"/>
          </a:xfrm>
        </p:spPr>
        <p:txBody>
          <a:bodyPr/>
          <a:lstStyle>
            <a:lvl1pPr marL="0" indent="0"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4C51396B-EE1F-4000-A317-FA1287DCFF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281" y="150330"/>
            <a:ext cx="321807" cy="3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821156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DF5ABC-2F51-4348-936E-5C87AD634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3000" contrast="18000"/>
                    </a14:imgEffect>
                  </a14:imgLayer>
                </a14:imgProps>
              </a:ext>
            </a:extLst>
          </a:blip>
          <a:srcRect l="32442"/>
          <a:stretch/>
        </p:blipFill>
        <p:spPr>
          <a:xfrm>
            <a:off x="0" y="4332184"/>
            <a:ext cx="9144000" cy="811316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7962" y="4750595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651BF2-C6BE-42E0-B646-8F3DC2D7D273}"/>
              </a:ext>
            </a:extLst>
          </p:cNvPr>
          <p:cNvSpPr/>
          <p:nvPr userDrawn="1"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xmlns="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0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23" name="Скругленный прямоугольник 62">
            <a:extLst>
              <a:ext uri="{FF2B5EF4-FFF2-40B4-BE49-F238E27FC236}">
                <a16:creationId xmlns:a16="http://schemas.microsoft.com/office/drawing/2014/main" xmlns="" id="{6F88CC8F-CF2E-4730-9A5B-0B168CF040FD}"/>
              </a:ext>
            </a:extLst>
          </p:cNvPr>
          <p:cNvSpPr/>
          <p:nvPr/>
        </p:nvSpPr>
        <p:spPr>
          <a:xfrm>
            <a:off x="7124701" y="1404115"/>
            <a:ext cx="1507331" cy="2335271"/>
          </a:xfrm>
          <a:prstGeom prst="roundRect">
            <a:avLst/>
          </a:prstGeom>
          <a:solidFill>
            <a:srgbClr val="ECF3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50" tIns="40325" rIns="80650" bIns="40325" rtlCol="0" anchor="ctr"/>
          <a:lstStyle>
            <a:defPPr>
              <a:defRPr lang="ru-RU"/>
            </a:defPPr>
            <a:lvl1pPr marL="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7667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75334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13002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50669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88336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26003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76367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01338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1075A0"/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62">
            <a:extLst>
              <a:ext uri="{FF2B5EF4-FFF2-40B4-BE49-F238E27FC236}">
                <a16:creationId xmlns:a16="http://schemas.microsoft.com/office/drawing/2014/main" xmlns="" id="{96407B50-B7EF-468E-B043-31B1E8188E02}"/>
              </a:ext>
            </a:extLst>
          </p:cNvPr>
          <p:cNvSpPr/>
          <p:nvPr userDrawn="1"/>
        </p:nvSpPr>
        <p:spPr>
          <a:xfrm>
            <a:off x="5426572" y="1404115"/>
            <a:ext cx="1507331" cy="2335271"/>
          </a:xfrm>
          <a:prstGeom prst="roundRect">
            <a:avLst/>
          </a:prstGeom>
          <a:solidFill>
            <a:srgbClr val="ECF3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50" tIns="40325" rIns="80650" bIns="40325" rtlCol="0" anchor="ctr"/>
          <a:lstStyle>
            <a:defPPr>
              <a:defRPr lang="ru-RU"/>
            </a:defPPr>
            <a:lvl1pPr marL="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7667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75334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13002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50669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88336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26003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76367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01338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1075A0"/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62">
            <a:extLst>
              <a:ext uri="{FF2B5EF4-FFF2-40B4-BE49-F238E27FC236}">
                <a16:creationId xmlns:a16="http://schemas.microsoft.com/office/drawing/2014/main" xmlns="" id="{FAAE2D12-3A60-49FA-9D17-4F3A5DEF32A9}"/>
              </a:ext>
            </a:extLst>
          </p:cNvPr>
          <p:cNvSpPr/>
          <p:nvPr userDrawn="1"/>
        </p:nvSpPr>
        <p:spPr>
          <a:xfrm>
            <a:off x="3728443" y="1404115"/>
            <a:ext cx="1507331" cy="2335271"/>
          </a:xfrm>
          <a:prstGeom prst="roundRect">
            <a:avLst/>
          </a:prstGeom>
          <a:solidFill>
            <a:srgbClr val="ECF3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50" tIns="40325" rIns="80650" bIns="40325" rtlCol="0" anchor="ctr"/>
          <a:lstStyle>
            <a:defPPr>
              <a:defRPr lang="ru-RU"/>
            </a:defPPr>
            <a:lvl1pPr marL="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7667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75334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13002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50669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88336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26003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76367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01338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1075A0"/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62">
            <a:extLst>
              <a:ext uri="{FF2B5EF4-FFF2-40B4-BE49-F238E27FC236}">
                <a16:creationId xmlns:a16="http://schemas.microsoft.com/office/drawing/2014/main" xmlns="" id="{D20BBF88-8173-483F-9B6F-4F84C3851A84}"/>
              </a:ext>
            </a:extLst>
          </p:cNvPr>
          <p:cNvSpPr/>
          <p:nvPr userDrawn="1"/>
        </p:nvSpPr>
        <p:spPr>
          <a:xfrm>
            <a:off x="2030314" y="1404115"/>
            <a:ext cx="1507331" cy="2335271"/>
          </a:xfrm>
          <a:prstGeom prst="roundRect">
            <a:avLst/>
          </a:prstGeom>
          <a:solidFill>
            <a:srgbClr val="ECF3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50" tIns="40325" rIns="80650" bIns="40325" rtlCol="0" anchor="ctr"/>
          <a:lstStyle>
            <a:defPPr>
              <a:defRPr lang="ru-RU"/>
            </a:defPPr>
            <a:lvl1pPr marL="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7667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75334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13002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50669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88336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26003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76367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01338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1075A0"/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62">
            <a:extLst>
              <a:ext uri="{FF2B5EF4-FFF2-40B4-BE49-F238E27FC236}">
                <a16:creationId xmlns:a16="http://schemas.microsoft.com/office/drawing/2014/main" xmlns="" id="{554D74F5-843B-4172-B410-43CCC36E5AD3}"/>
              </a:ext>
            </a:extLst>
          </p:cNvPr>
          <p:cNvSpPr/>
          <p:nvPr userDrawn="1"/>
        </p:nvSpPr>
        <p:spPr>
          <a:xfrm>
            <a:off x="332185" y="1404115"/>
            <a:ext cx="1507331" cy="2335271"/>
          </a:xfrm>
          <a:prstGeom prst="roundRect">
            <a:avLst/>
          </a:prstGeom>
          <a:solidFill>
            <a:srgbClr val="ECF3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50" tIns="40325" rIns="80650" bIns="40325" rtlCol="0" anchor="ctr"/>
          <a:lstStyle>
            <a:defPPr>
              <a:defRPr lang="ru-RU"/>
            </a:defPPr>
            <a:lvl1pPr marL="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7667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75334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13002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50669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88336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26003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76367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01338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1075A0"/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321A80-39A6-4E2F-AA2D-B1CEE8E54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5060" y="1543048"/>
            <a:ext cx="1221581" cy="335756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</a:defRPr>
            </a:lvl1pPr>
            <a:lvl2pPr>
              <a:defRPr sz="1100">
                <a:solidFill>
                  <a:srgbClr val="000000"/>
                </a:solidFill>
              </a:defRPr>
            </a:lvl2pPr>
            <a:lvl3pPr>
              <a:defRPr sz="900">
                <a:solidFill>
                  <a:srgbClr val="000000"/>
                </a:solidFill>
              </a:defRPr>
            </a:lvl3pPr>
            <a:lvl4pPr>
              <a:defRPr sz="800">
                <a:solidFill>
                  <a:srgbClr val="000000"/>
                </a:solidFill>
              </a:defRPr>
            </a:lvl4pPr>
            <a:lvl5pPr>
              <a:defRPr sz="8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xmlns="" id="{908C485A-9681-448A-81BE-B6CA264228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3189" y="1543050"/>
            <a:ext cx="1221581" cy="335756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</a:defRPr>
            </a:lvl1pPr>
            <a:lvl2pPr>
              <a:defRPr sz="1100">
                <a:solidFill>
                  <a:srgbClr val="000000"/>
                </a:solidFill>
              </a:defRPr>
            </a:lvl2pPr>
            <a:lvl3pPr>
              <a:defRPr sz="900">
                <a:solidFill>
                  <a:srgbClr val="000000"/>
                </a:solidFill>
              </a:defRPr>
            </a:lvl3pPr>
            <a:lvl4pPr>
              <a:defRPr sz="800">
                <a:solidFill>
                  <a:srgbClr val="000000"/>
                </a:solidFill>
              </a:defRPr>
            </a:lvl4pPr>
            <a:lvl5pPr>
              <a:defRPr sz="8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xmlns="" id="{1A886CF5-5BF2-4036-93F4-DE5E09696D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1318" y="1543049"/>
            <a:ext cx="1221581" cy="335756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</a:defRPr>
            </a:lvl1pPr>
            <a:lvl2pPr>
              <a:defRPr sz="1100">
                <a:solidFill>
                  <a:srgbClr val="000000"/>
                </a:solidFill>
              </a:defRPr>
            </a:lvl2pPr>
            <a:lvl3pPr>
              <a:defRPr sz="900">
                <a:solidFill>
                  <a:srgbClr val="000000"/>
                </a:solidFill>
              </a:defRPr>
            </a:lvl3pPr>
            <a:lvl4pPr>
              <a:defRPr sz="800">
                <a:solidFill>
                  <a:srgbClr val="000000"/>
                </a:solidFill>
              </a:defRPr>
            </a:lvl4pPr>
            <a:lvl5pPr>
              <a:defRPr sz="8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xmlns="" id="{95967238-8323-4F8D-ACA2-0762369D11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9447" y="1543049"/>
            <a:ext cx="1221581" cy="335756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</a:defRPr>
            </a:lvl1pPr>
            <a:lvl2pPr>
              <a:defRPr sz="1100">
                <a:solidFill>
                  <a:srgbClr val="000000"/>
                </a:solidFill>
              </a:defRPr>
            </a:lvl2pPr>
            <a:lvl3pPr>
              <a:defRPr sz="900">
                <a:solidFill>
                  <a:srgbClr val="000000"/>
                </a:solidFill>
              </a:defRPr>
            </a:lvl3pPr>
            <a:lvl4pPr>
              <a:defRPr sz="800">
                <a:solidFill>
                  <a:srgbClr val="000000"/>
                </a:solidFill>
              </a:defRPr>
            </a:lvl4pPr>
            <a:lvl5pPr>
              <a:defRPr sz="8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xmlns="" id="{FF611DAC-2430-4D7B-88D5-B0E41282A5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67575" y="1543048"/>
            <a:ext cx="1221581" cy="335756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</a:defRPr>
            </a:lvl1pPr>
            <a:lvl2pPr>
              <a:defRPr sz="1100">
                <a:solidFill>
                  <a:srgbClr val="000000"/>
                </a:solidFill>
              </a:defRPr>
            </a:lvl2pPr>
            <a:lvl3pPr>
              <a:defRPr sz="900">
                <a:solidFill>
                  <a:srgbClr val="000000"/>
                </a:solidFill>
              </a:defRPr>
            </a:lvl3pPr>
            <a:lvl4pPr>
              <a:defRPr sz="800">
                <a:solidFill>
                  <a:srgbClr val="000000"/>
                </a:solidFill>
              </a:defRPr>
            </a:lvl4pPr>
            <a:lvl5pPr>
              <a:defRPr sz="8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xmlns="" id="{5FCFE675-B460-4BFA-97EA-2ADD07C8D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5060" y="2046313"/>
            <a:ext cx="1221581" cy="675454"/>
          </a:xfrm>
        </p:spPr>
        <p:txBody>
          <a:bodyPr anchor="ctr">
            <a:noAutofit/>
          </a:bodyPr>
          <a:lstStyle>
            <a:lvl1pPr marL="0" indent="0" algn="ctr">
              <a:buNone/>
              <a:defRPr sz="2100" b="1">
                <a:solidFill>
                  <a:schemeClr val="accent2"/>
                </a:solidFill>
              </a:defRPr>
            </a:lvl1pPr>
            <a:lvl2pPr>
              <a:defRPr sz="1100">
                <a:solidFill>
                  <a:srgbClr val="000000"/>
                </a:solidFill>
              </a:defRPr>
            </a:lvl2pPr>
            <a:lvl3pPr>
              <a:defRPr sz="900">
                <a:solidFill>
                  <a:srgbClr val="000000"/>
                </a:solidFill>
              </a:defRPr>
            </a:lvl3pPr>
            <a:lvl4pPr>
              <a:defRPr sz="800">
                <a:solidFill>
                  <a:srgbClr val="000000"/>
                </a:solidFill>
              </a:defRPr>
            </a:lvl4pPr>
            <a:lvl5pPr>
              <a:defRPr sz="8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xmlns="" id="{2A1AC4B5-EA60-4888-B12B-34E863943D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73189" y="2046315"/>
            <a:ext cx="1221581" cy="675454"/>
          </a:xfrm>
        </p:spPr>
        <p:txBody>
          <a:bodyPr anchor="ctr">
            <a:noAutofit/>
          </a:bodyPr>
          <a:lstStyle>
            <a:lvl1pPr marL="0" indent="0" algn="ctr">
              <a:buNone/>
              <a:defRPr sz="2100" b="1">
                <a:solidFill>
                  <a:schemeClr val="accent2"/>
                </a:solidFill>
              </a:defRPr>
            </a:lvl1pPr>
            <a:lvl2pPr>
              <a:defRPr sz="1100">
                <a:solidFill>
                  <a:srgbClr val="000000"/>
                </a:solidFill>
              </a:defRPr>
            </a:lvl2pPr>
            <a:lvl3pPr>
              <a:defRPr sz="900">
                <a:solidFill>
                  <a:srgbClr val="000000"/>
                </a:solidFill>
              </a:defRPr>
            </a:lvl3pPr>
            <a:lvl4pPr>
              <a:defRPr sz="800">
                <a:solidFill>
                  <a:srgbClr val="000000"/>
                </a:solidFill>
              </a:defRPr>
            </a:lvl4pPr>
            <a:lvl5pPr>
              <a:defRPr sz="8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xmlns="" id="{F859520D-EAC4-4A05-AB8F-9B59E5A6B9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71317" y="2046315"/>
            <a:ext cx="1221581" cy="675454"/>
          </a:xfrm>
        </p:spPr>
        <p:txBody>
          <a:bodyPr anchor="ctr">
            <a:noAutofit/>
          </a:bodyPr>
          <a:lstStyle>
            <a:lvl1pPr marL="0" indent="0" algn="ctr">
              <a:buNone/>
              <a:defRPr sz="2100" b="1">
                <a:solidFill>
                  <a:schemeClr val="accent2"/>
                </a:solidFill>
              </a:defRPr>
            </a:lvl1pPr>
            <a:lvl2pPr>
              <a:defRPr sz="1100">
                <a:solidFill>
                  <a:srgbClr val="000000"/>
                </a:solidFill>
              </a:defRPr>
            </a:lvl2pPr>
            <a:lvl3pPr>
              <a:defRPr sz="900">
                <a:solidFill>
                  <a:srgbClr val="000000"/>
                </a:solidFill>
              </a:defRPr>
            </a:lvl3pPr>
            <a:lvl4pPr>
              <a:defRPr sz="800">
                <a:solidFill>
                  <a:srgbClr val="000000"/>
                </a:solidFill>
              </a:defRPr>
            </a:lvl4pPr>
            <a:lvl5pPr>
              <a:defRPr sz="8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xmlns="" id="{C423D06D-85F7-4DA5-9EB0-ACD94C8B99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69447" y="2046315"/>
            <a:ext cx="1221581" cy="675454"/>
          </a:xfrm>
        </p:spPr>
        <p:txBody>
          <a:bodyPr anchor="ctr">
            <a:noAutofit/>
          </a:bodyPr>
          <a:lstStyle>
            <a:lvl1pPr marL="0" indent="0" algn="ctr">
              <a:buNone/>
              <a:defRPr sz="2100" b="1">
                <a:solidFill>
                  <a:schemeClr val="accent2"/>
                </a:solidFill>
              </a:defRPr>
            </a:lvl1pPr>
            <a:lvl2pPr>
              <a:defRPr sz="1100">
                <a:solidFill>
                  <a:srgbClr val="000000"/>
                </a:solidFill>
              </a:defRPr>
            </a:lvl2pPr>
            <a:lvl3pPr>
              <a:defRPr sz="900">
                <a:solidFill>
                  <a:srgbClr val="000000"/>
                </a:solidFill>
              </a:defRPr>
            </a:lvl3pPr>
            <a:lvl4pPr>
              <a:defRPr sz="800">
                <a:solidFill>
                  <a:srgbClr val="000000"/>
                </a:solidFill>
              </a:defRPr>
            </a:lvl4pPr>
            <a:lvl5pPr>
              <a:defRPr sz="8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xmlns="" id="{B0BA10D8-09A3-40E5-9067-9E2AE1B406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67574" y="2046315"/>
            <a:ext cx="1221581" cy="675454"/>
          </a:xfrm>
        </p:spPr>
        <p:txBody>
          <a:bodyPr anchor="ctr">
            <a:noAutofit/>
          </a:bodyPr>
          <a:lstStyle>
            <a:lvl1pPr marL="0" indent="0" algn="ctr">
              <a:buNone/>
              <a:defRPr sz="2100" b="1">
                <a:solidFill>
                  <a:schemeClr val="accent2"/>
                </a:solidFill>
              </a:defRPr>
            </a:lvl1pPr>
            <a:lvl2pPr>
              <a:defRPr sz="1100">
                <a:solidFill>
                  <a:srgbClr val="000000"/>
                </a:solidFill>
              </a:defRPr>
            </a:lvl2pPr>
            <a:lvl3pPr>
              <a:defRPr sz="900">
                <a:solidFill>
                  <a:srgbClr val="000000"/>
                </a:solidFill>
              </a:defRPr>
            </a:lvl3pPr>
            <a:lvl4pPr>
              <a:defRPr sz="800">
                <a:solidFill>
                  <a:srgbClr val="000000"/>
                </a:solidFill>
              </a:defRPr>
            </a:lvl4pPr>
            <a:lvl5pPr>
              <a:defRPr sz="8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xmlns="" id="{DD9F7850-CCAC-4F0E-BECD-95A4BBF8BD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5060" y="2831302"/>
            <a:ext cx="1221581" cy="675454"/>
          </a:xfrm>
        </p:spPr>
        <p:txBody>
          <a:bodyPr anchor="t">
            <a:no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</a:defRPr>
            </a:lvl1pPr>
            <a:lvl2pPr>
              <a:defRPr sz="1100">
                <a:solidFill>
                  <a:srgbClr val="000000"/>
                </a:solidFill>
              </a:defRPr>
            </a:lvl2pPr>
            <a:lvl3pPr>
              <a:defRPr sz="900">
                <a:solidFill>
                  <a:srgbClr val="000000"/>
                </a:solidFill>
              </a:defRPr>
            </a:lvl3pPr>
            <a:lvl4pPr>
              <a:defRPr sz="800">
                <a:solidFill>
                  <a:srgbClr val="000000"/>
                </a:solidFill>
              </a:defRPr>
            </a:lvl4pPr>
            <a:lvl5pPr>
              <a:defRPr sz="8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xmlns="" id="{62538C65-07C8-4071-AB10-C6BBD36471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73188" y="2831302"/>
            <a:ext cx="1221581" cy="675454"/>
          </a:xfrm>
        </p:spPr>
        <p:txBody>
          <a:bodyPr anchor="t">
            <a:no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</a:defRPr>
            </a:lvl1pPr>
            <a:lvl2pPr>
              <a:defRPr sz="1100">
                <a:solidFill>
                  <a:srgbClr val="000000"/>
                </a:solidFill>
              </a:defRPr>
            </a:lvl2pPr>
            <a:lvl3pPr>
              <a:defRPr sz="900">
                <a:solidFill>
                  <a:srgbClr val="000000"/>
                </a:solidFill>
              </a:defRPr>
            </a:lvl3pPr>
            <a:lvl4pPr>
              <a:defRPr sz="800">
                <a:solidFill>
                  <a:srgbClr val="000000"/>
                </a:solidFill>
              </a:defRPr>
            </a:lvl4pPr>
            <a:lvl5pPr>
              <a:defRPr sz="8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xmlns="" id="{5F019A42-02C8-48FA-A8A5-163591CD668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71316" y="2831302"/>
            <a:ext cx="1221581" cy="675454"/>
          </a:xfrm>
        </p:spPr>
        <p:txBody>
          <a:bodyPr anchor="t">
            <a:no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</a:defRPr>
            </a:lvl1pPr>
            <a:lvl2pPr>
              <a:defRPr sz="1100">
                <a:solidFill>
                  <a:srgbClr val="000000"/>
                </a:solidFill>
              </a:defRPr>
            </a:lvl2pPr>
            <a:lvl3pPr>
              <a:defRPr sz="900">
                <a:solidFill>
                  <a:srgbClr val="000000"/>
                </a:solidFill>
              </a:defRPr>
            </a:lvl3pPr>
            <a:lvl4pPr>
              <a:defRPr sz="800">
                <a:solidFill>
                  <a:srgbClr val="000000"/>
                </a:solidFill>
              </a:defRPr>
            </a:lvl4pPr>
            <a:lvl5pPr>
              <a:defRPr sz="8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xmlns="" id="{7E61C812-8A13-487B-8CDC-BD4804088A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569447" y="2831302"/>
            <a:ext cx="1221581" cy="675454"/>
          </a:xfrm>
        </p:spPr>
        <p:txBody>
          <a:bodyPr anchor="t">
            <a:no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</a:defRPr>
            </a:lvl1pPr>
            <a:lvl2pPr>
              <a:defRPr sz="1100">
                <a:solidFill>
                  <a:srgbClr val="000000"/>
                </a:solidFill>
              </a:defRPr>
            </a:lvl2pPr>
            <a:lvl3pPr>
              <a:defRPr sz="900">
                <a:solidFill>
                  <a:srgbClr val="000000"/>
                </a:solidFill>
              </a:defRPr>
            </a:lvl3pPr>
            <a:lvl4pPr>
              <a:defRPr sz="800">
                <a:solidFill>
                  <a:srgbClr val="000000"/>
                </a:solidFill>
              </a:defRPr>
            </a:lvl4pPr>
            <a:lvl5pPr>
              <a:defRPr sz="8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xmlns="" id="{4A9EFE13-9362-49EE-80D4-0155E4523E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67574" y="2831302"/>
            <a:ext cx="1221581" cy="675454"/>
          </a:xfrm>
        </p:spPr>
        <p:txBody>
          <a:bodyPr anchor="t">
            <a:noAutofit/>
          </a:bodyPr>
          <a:lstStyle>
            <a:lvl1pPr marL="0" indent="0" algn="ctr">
              <a:buNone/>
              <a:defRPr sz="1100" b="0">
                <a:solidFill>
                  <a:srgbClr val="000000"/>
                </a:solidFill>
              </a:defRPr>
            </a:lvl1pPr>
            <a:lvl2pPr>
              <a:defRPr sz="1100">
                <a:solidFill>
                  <a:srgbClr val="000000"/>
                </a:solidFill>
              </a:defRPr>
            </a:lvl2pPr>
            <a:lvl3pPr>
              <a:defRPr sz="900">
                <a:solidFill>
                  <a:srgbClr val="000000"/>
                </a:solidFill>
              </a:defRPr>
            </a:lvl3pPr>
            <a:lvl4pPr>
              <a:defRPr sz="800">
                <a:solidFill>
                  <a:srgbClr val="000000"/>
                </a:solidFill>
              </a:defRPr>
            </a:lvl4pPr>
            <a:lvl5pPr>
              <a:defRPr sz="800"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BD23FBFB-9113-455B-8ABB-EF8D168BFB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281" y="150330"/>
            <a:ext cx="321807" cy="3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390052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атовка для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6">
            <a:extLst>
              <a:ext uri="{FF2B5EF4-FFF2-40B4-BE49-F238E27FC236}">
                <a16:creationId xmlns:a16="http://schemas.microsoft.com/office/drawing/2014/main" xmlns="" id="{3FAE977E-2FF3-4512-BCA2-1CAA8FE9E9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00874" y="4809493"/>
            <a:ext cx="2057400" cy="273844"/>
          </a:xfrm>
        </p:spPr>
        <p:txBody>
          <a:bodyPr/>
          <a:lstStyle>
            <a:lvl1pPr>
              <a:defRPr sz="800" b="1">
                <a:solidFill>
                  <a:schemeClr val="tx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xmlns="" id="{A7A082F6-503B-4FB5-A900-940BD170DB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78969" y="1165234"/>
            <a:ext cx="2786063" cy="671513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00000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xmlns="" id="{08D1330B-9FF2-46F8-80AE-9F1F4E70A0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78969" y="1979044"/>
            <a:ext cx="2786063" cy="671513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92" name="Text Placeholder 4">
            <a:extLst>
              <a:ext uri="{FF2B5EF4-FFF2-40B4-BE49-F238E27FC236}">
                <a16:creationId xmlns:a16="http://schemas.microsoft.com/office/drawing/2014/main" xmlns="" id="{A199F748-32C1-47C2-B3DB-B8321A5DB4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8969" y="2792854"/>
            <a:ext cx="2786063" cy="671513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93" name="Text Placeholder 5">
            <a:extLst>
              <a:ext uri="{FF2B5EF4-FFF2-40B4-BE49-F238E27FC236}">
                <a16:creationId xmlns:a16="http://schemas.microsoft.com/office/drawing/2014/main" xmlns="" id="{9C3AAEB8-FB9E-4737-BDBD-C862CE73A0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78969" y="3606664"/>
            <a:ext cx="2786063" cy="671513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94" name="Text Placeholder 6">
            <a:extLst>
              <a:ext uri="{FF2B5EF4-FFF2-40B4-BE49-F238E27FC236}">
                <a16:creationId xmlns:a16="http://schemas.microsoft.com/office/drawing/2014/main" xmlns="" id="{785C6524-B27D-4A08-A6B4-8FD379ADB4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78969" y="4420474"/>
            <a:ext cx="2786063" cy="671513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95" name="Text Placeholder 7">
            <a:extLst>
              <a:ext uri="{FF2B5EF4-FFF2-40B4-BE49-F238E27FC236}">
                <a16:creationId xmlns:a16="http://schemas.microsoft.com/office/drawing/2014/main" xmlns="" id="{811257B2-DBA9-48FF-A342-775EB85CA7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6956" y="1165234"/>
            <a:ext cx="2495550" cy="671513"/>
          </a:xfrm>
        </p:spPr>
        <p:txBody>
          <a:bodyPr>
            <a:normAutofit/>
          </a:bodyPr>
          <a:lstStyle>
            <a:lvl1pPr marL="128588" indent="-128588">
              <a:buClr>
                <a:schemeClr val="tx1"/>
              </a:buClr>
              <a:buFont typeface="Arial" panose="020B0604020202020204" pitchFamily="34" charset="0"/>
              <a:buChar char="•"/>
              <a:defRPr sz="900">
                <a:solidFill>
                  <a:srgbClr val="00000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6" name="Text Placeholder 8">
            <a:extLst>
              <a:ext uri="{FF2B5EF4-FFF2-40B4-BE49-F238E27FC236}">
                <a16:creationId xmlns:a16="http://schemas.microsoft.com/office/drawing/2014/main" xmlns="" id="{716FF647-A8D5-44E5-8D32-A9DDE22E00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26956" y="1979044"/>
            <a:ext cx="2495550" cy="671513"/>
          </a:xfrm>
        </p:spPr>
        <p:txBody>
          <a:bodyPr>
            <a:normAutofit/>
          </a:bodyPr>
          <a:lstStyle>
            <a:lvl1pPr marL="128588" indent="-128588">
              <a:buClr>
                <a:schemeClr val="tx1"/>
              </a:buClr>
              <a:buFont typeface="Arial" panose="020B0604020202020204" pitchFamily="34" charset="0"/>
              <a:buChar char="•"/>
              <a:defRPr sz="9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97" name="Text Placeholder 9">
            <a:extLst>
              <a:ext uri="{FF2B5EF4-FFF2-40B4-BE49-F238E27FC236}">
                <a16:creationId xmlns:a16="http://schemas.microsoft.com/office/drawing/2014/main" xmlns="" id="{E06A50D8-BB2C-4E39-93E7-AB1EABA054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26956" y="2792854"/>
            <a:ext cx="2495550" cy="671513"/>
          </a:xfrm>
        </p:spPr>
        <p:txBody>
          <a:bodyPr>
            <a:normAutofit/>
          </a:bodyPr>
          <a:lstStyle>
            <a:lvl1pPr marL="128588" indent="-128588">
              <a:buClr>
                <a:schemeClr val="tx1"/>
              </a:buClr>
              <a:buFont typeface="Arial" panose="020B0604020202020204" pitchFamily="34" charset="0"/>
              <a:buChar char="•"/>
              <a:defRPr sz="9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98" name="Text Placeholder 10">
            <a:extLst>
              <a:ext uri="{FF2B5EF4-FFF2-40B4-BE49-F238E27FC236}">
                <a16:creationId xmlns:a16="http://schemas.microsoft.com/office/drawing/2014/main" xmlns="" id="{03674729-5801-45C4-ACFD-1E02FFFF53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26956" y="3606664"/>
            <a:ext cx="2495550" cy="671513"/>
          </a:xfrm>
        </p:spPr>
        <p:txBody>
          <a:bodyPr>
            <a:normAutofit/>
          </a:bodyPr>
          <a:lstStyle>
            <a:lvl1pPr marL="128588" indent="-128588">
              <a:buClr>
                <a:schemeClr val="tx1"/>
              </a:buClr>
              <a:buFont typeface="Arial" panose="020B0604020202020204" pitchFamily="34" charset="0"/>
              <a:buChar char="•"/>
              <a:defRPr sz="9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99" name="Text Placeholder 11">
            <a:extLst>
              <a:ext uri="{FF2B5EF4-FFF2-40B4-BE49-F238E27FC236}">
                <a16:creationId xmlns:a16="http://schemas.microsoft.com/office/drawing/2014/main" xmlns="" id="{3BC505A5-D834-45EE-9377-6C275D617A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26956" y="4420474"/>
            <a:ext cx="2495550" cy="671513"/>
          </a:xfrm>
        </p:spPr>
        <p:txBody>
          <a:bodyPr>
            <a:normAutofit/>
          </a:bodyPr>
          <a:lstStyle>
            <a:lvl1pPr marL="128588" indent="-128588">
              <a:buClr>
                <a:schemeClr val="tx1"/>
              </a:buClr>
              <a:buFont typeface="Arial" panose="020B0604020202020204" pitchFamily="34" charset="0"/>
              <a:buChar char="•"/>
              <a:defRPr sz="9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100" name="Text Placeholder 12">
            <a:extLst>
              <a:ext uri="{FF2B5EF4-FFF2-40B4-BE49-F238E27FC236}">
                <a16:creationId xmlns:a16="http://schemas.microsoft.com/office/drawing/2014/main" xmlns="" id="{EF547303-AB38-4EAA-9439-C969E5A1F89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30981" y="1165234"/>
            <a:ext cx="2786063" cy="671513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00000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1" name="Text Placeholder 13">
            <a:extLst>
              <a:ext uri="{FF2B5EF4-FFF2-40B4-BE49-F238E27FC236}">
                <a16:creationId xmlns:a16="http://schemas.microsoft.com/office/drawing/2014/main" xmlns="" id="{62EB12FC-EC72-4412-A59C-4D75E9C3459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0981" y="1979044"/>
            <a:ext cx="2786063" cy="671513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00000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2" name="Text Placeholder 14">
            <a:extLst>
              <a:ext uri="{FF2B5EF4-FFF2-40B4-BE49-F238E27FC236}">
                <a16:creationId xmlns:a16="http://schemas.microsoft.com/office/drawing/2014/main" xmlns="" id="{0D5D2601-D66B-4E48-A775-B9305B4CA0B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30981" y="2792854"/>
            <a:ext cx="2786063" cy="671513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103" name="Text Placeholder 15">
            <a:extLst>
              <a:ext uri="{FF2B5EF4-FFF2-40B4-BE49-F238E27FC236}">
                <a16:creationId xmlns:a16="http://schemas.microsoft.com/office/drawing/2014/main" xmlns="" id="{6132E835-F1FC-4D54-9E58-68E6F1804CE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30981" y="3606664"/>
            <a:ext cx="2786063" cy="671513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104" name="Text Placeholder 16">
            <a:extLst>
              <a:ext uri="{FF2B5EF4-FFF2-40B4-BE49-F238E27FC236}">
                <a16:creationId xmlns:a16="http://schemas.microsoft.com/office/drawing/2014/main" xmlns="" id="{28B588DE-9F90-4232-AD3E-AED361F498C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30981" y="4420474"/>
            <a:ext cx="2786063" cy="671513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320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DF5ABC-2F51-4348-936E-5C87AD634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3000" contrast="18000"/>
                    </a14:imgEffect>
                  </a14:imgLayer>
                </a14:imgProps>
              </a:ext>
            </a:extLst>
          </a:blip>
          <a:srcRect l="32442" t="28115" b="686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7962" y="4750595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651BF2-C6BE-42E0-B646-8F3DC2D7D273}"/>
              </a:ext>
            </a:extLst>
          </p:cNvPr>
          <p:cNvSpPr/>
          <p:nvPr userDrawn="1"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xmlns="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0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531" y="3086101"/>
            <a:ext cx="8174831" cy="1664494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26345194-BD72-4106-8639-F2E07A52DC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281" y="150330"/>
            <a:ext cx="321807" cy="3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264155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56BED0-189E-4943-8DB6-0A9EF11C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935236"/>
            <a:ext cx="3868340" cy="61793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46D484-19A6-4B6B-BDF5-A6692731BB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3000" contrast="18000"/>
                    </a14:imgEffect>
                  </a14:imgLayer>
                </a14:imgProps>
              </a:ext>
            </a:extLst>
          </a:blip>
          <a:srcRect l="32442"/>
          <a:stretch/>
        </p:blipFill>
        <p:spPr>
          <a:xfrm>
            <a:off x="0" y="4332184"/>
            <a:ext cx="9144000" cy="81131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B947A0-6C39-4DAC-9F4E-F570EAD45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728788"/>
            <a:ext cx="3868340" cy="2913460"/>
          </a:xfrm>
        </p:spPr>
        <p:txBody>
          <a:bodyPr>
            <a:normAutofit/>
          </a:bodyPr>
          <a:lstStyle>
            <a:lvl1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</a:defRPr>
            </a:lvl1pPr>
            <a:lvl2pPr marL="514350" indent="-171450">
              <a:buClr>
                <a:schemeClr val="tx2"/>
              </a:buClr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</a:defRPr>
            </a:lvl2pPr>
            <a:lvl3pPr marL="857250" indent="-171450">
              <a:buClr>
                <a:schemeClr val="tx2"/>
              </a:buClr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</a:defRPr>
            </a:lvl3pPr>
            <a:lvl4pPr marL="1200150" indent="-171450">
              <a:buClr>
                <a:schemeClr val="tx2"/>
              </a:buClr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</a:defRPr>
            </a:lvl4pPr>
            <a:lvl5pPr marL="1543050" indent="-171450">
              <a:buClr>
                <a:schemeClr val="tx2"/>
              </a:buClr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1E98F0-0A34-49DA-A1B6-8099465AB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6768" y="935236"/>
            <a:ext cx="3887391" cy="617934"/>
          </a:xfrm>
        </p:spPr>
        <p:txBody>
          <a:bodyPr anchor="ctr">
            <a:noAutofit/>
          </a:bodyPr>
          <a:lstStyle>
            <a:lvl1pPr marL="0" indent="0" algn="ctr">
              <a:buNone/>
              <a:defRPr sz="15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8B27D2-411C-4250-86F9-248A70DD2C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728788"/>
            <a:ext cx="3887391" cy="2913460"/>
          </a:xfrm>
        </p:spPr>
        <p:txBody>
          <a:bodyPr>
            <a:normAutofit/>
          </a:bodyPr>
          <a:lstStyle>
            <a:lvl1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</a:defRPr>
            </a:lvl1pPr>
            <a:lvl2pPr marL="5143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</a:defRPr>
            </a:lvl3pPr>
            <a:lvl4pPr marL="12001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</a:defRPr>
            </a:lvl4pPr>
            <a:lvl5pPr marL="15430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xmlns="" id="{9C537432-E2EF-4BF1-90A7-32FD5153E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CDC7F13-FC8B-4B9A-A91F-FCEC132DED60}"/>
              </a:ext>
            </a:extLst>
          </p:cNvPr>
          <p:cNvSpPr/>
          <p:nvPr userDrawn="1"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l">
              <a:tabLst>
                <a:tab pos="1414463" algn="l"/>
              </a:tabLst>
            </a:pPr>
            <a:endParaRPr lang="ru-RU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xmlns="" id="{F96892C9-3AB1-475D-812F-6012186E2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0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8E643017-68A8-4D7A-A149-A31F01702C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281" y="150330"/>
            <a:ext cx="321807" cy="3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45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0C3A8DB-8D2E-4F36-89EA-DE508D23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3A8A89-8EE1-4F25-BE9D-C81F741D2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6289DB-0BAB-4325-829F-1D846B3E9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479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1" r:id="rId3"/>
    <p:sldLayoutId id="2147483650" r:id="rId4"/>
    <p:sldLayoutId id="2147483658" r:id="rId5"/>
    <p:sldLayoutId id="2147483660" r:id="rId6"/>
    <p:sldLayoutId id="2147483661" r:id="rId7"/>
    <p:sldLayoutId id="2147483659" r:id="rId8"/>
    <p:sldLayoutId id="2147483653" r:id="rId9"/>
    <p:sldLayoutId id="2147483652" r:id="rId10"/>
    <p:sldLayoutId id="2147483654" r:id="rId11"/>
    <p:sldLayoutId id="2147483655" r:id="rId12"/>
    <p:sldLayoutId id="2147483664" r:id="rId13"/>
    <p:sldLayoutId id="2147483665" r:id="rId14"/>
    <p:sldLayoutId id="2147483666" r:id="rId15"/>
    <p:sldLayoutId id="2147483667" r:id="rId16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9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jpeg"/><Relationship Id="rId10" Type="http://schemas.openxmlformats.org/officeDocument/2006/relationships/image" Target="../media/image19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chart" Target="../charts/char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0.png"/><Relationship Id="rId4" Type="http://schemas.openxmlformats.org/officeDocument/2006/relationships/image" Target="../media/image39.png"/><Relationship Id="rId9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19.png"/><Relationship Id="rId7" Type="http://schemas.openxmlformats.org/officeDocument/2006/relationships/chart" Target="../charts/chart4.xml"/><Relationship Id="rId12" Type="http://schemas.openxmlformats.org/officeDocument/2006/relationships/chart" Target="../charts/chart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3.xml"/><Relationship Id="rId11" Type="http://schemas.openxmlformats.org/officeDocument/2006/relationships/image" Target="../media/image20.png"/><Relationship Id="rId5" Type="http://schemas.openxmlformats.org/officeDocument/2006/relationships/chart" Target="../charts/chart2.xml"/><Relationship Id="rId10" Type="http://schemas.openxmlformats.org/officeDocument/2006/relationships/chart" Target="../charts/chart7.xml"/><Relationship Id="rId4" Type="http://schemas.openxmlformats.org/officeDocument/2006/relationships/chart" Target="../charts/chart1.xml"/><Relationship Id="rId9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16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115" Type="http://schemas.openxmlformats.org/officeDocument/2006/relationships/image" Target="../media/image30.png"/><Relationship Id="rId114" Type="http://schemas.openxmlformats.org/officeDocument/2006/relationships/image" Target="../media/image19.png"/><Relationship Id="rId113" Type="http://schemas.openxmlformats.org/officeDocument/2006/relationships/image" Target="../media/image1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1.xml"/><Relationship Id="rId167" Type="http://schemas.openxmlformats.org/officeDocument/2006/relationships/image" Target="../media/image170.svg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168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Подложка боковая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" y="0"/>
            <a:ext cx="7143750" cy="5143500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xmlns="" id="{009AB666-0222-4717-9E13-4201CD4DB5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2" r="3286" b="1"/>
          <a:stretch/>
        </p:blipFill>
        <p:spPr>
          <a:xfrm>
            <a:off x="715344" y="0"/>
            <a:ext cx="8428655" cy="5143500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68" y="1196"/>
          <a:ext cx="1466" cy="1191"/>
        </p:xfrm>
        <a:graphic>
          <a:graphicData uri="http://schemas.openxmlformats.org/presentationml/2006/ole">
            <p:oleObj spid="_x0000_s63490" name="think-cell Slide" r:id="rId7" imgW="360" imgH="360" progId="">
              <p:embed/>
            </p:oleObj>
          </a:graphicData>
        </a:graphic>
      </p:graphicFrame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xmlns="" id="{6606CED7-1700-A14B-9EC7-E137772CA85D}"/>
              </a:ext>
            </a:extLst>
          </p:cNvPr>
          <p:cNvSpPr txBox="1">
            <a:spLocks/>
          </p:cNvSpPr>
          <p:nvPr/>
        </p:nvSpPr>
        <p:spPr>
          <a:xfrm>
            <a:off x="800101" y="942975"/>
            <a:ext cx="4562473" cy="3476625"/>
          </a:xfrm>
        </p:spPr>
        <p:txBody>
          <a:bodyPr lIns="48955" tIns="24481" rIns="48955" bIns="2448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Участие филиала 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Публично-правовой 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компании «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Роскадастр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 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Республике Татарстан 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реализации Национальной системы пространственных данных</a:t>
            </a:r>
          </a:p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_________________________________________________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algn="ctr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algn="ctr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Доклад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директора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КОСТИНА АРТЕМА </a:t>
            </a:r>
          </a:p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ПЕТРОВИЧА</a:t>
            </a:r>
            <a:endParaRPr lang="ru-RU" b="1" dirty="0">
              <a:solidFill>
                <a:srgbClr val="39505E"/>
              </a:solidFill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39505E"/>
              </a:solidFill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39505E"/>
              </a:solidFill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39505E"/>
              </a:solidFill>
              <a:cs typeface="Arial" panose="020B0604020202020204" pitchFamily="34" charset="0"/>
            </a:endParaRPr>
          </a:p>
        </p:txBody>
      </p:sp>
      <p:sp>
        <p:nvSpPr>
          <p:cNvPr id="8" name="Подзаголовок 4">
            <a:extLst>
              <a:ext uri="{FF2B5EF4-FFF2-40B4-BE49-F238E27FC236}">
                <a16:creationId xmlns:a16="http://schemas.microsoft.com/office/drawing/2014/main" xmlns="" id="{6606CED7-1700-A14B-9EC7-E137772CA85D}"/>
              </a:ext>
            </a:extLst>
          </p:cNvPr>
          <p:cNvSpPr txBox="1">
            <a:spLocks/>
          </p:cNvSpPr>
          <p:nvPr/>
        </p:nvSpPr>
        <p:spPr>
          <a:xfrm>
            <a:off x="288163" y="1115032"/>
            <a:ext cx="4503218" cy="2559035"/>
          </a:xfrm>
        </p:spPr>
        <p:txBody>
          <a:bodyPr lIns="48955" tIns="24481" rIns="48955" bIns="2448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7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13C540C-704E-4613-9F0D-30351564FE5F}"/>
              </a:ext>
            </a:extLst>
          </p:cNvPr>
          <p:cNvSpPr/>
          <p:nvPr/>
        </p:nvSpPr>
        <p:spPr>
          <a:xfrm>
            <a:off x="0" y="-1"/>
            <a:ext cx="1228725" cy="5143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01313C7-2EB2-44B7-B8DB-D4D8CAF3E45C}"/>
              </a:ext>
            </a:extLst>
          </p:cNvPr>
          <p:cNvSpPr/>
          <p:nvPr/>
        </p:nvSpPr>
        <p:spPr>
          <a:xfrm>
            <a:off x="0" y="-1"/>
            <a:ext cx="1228725" cy="5143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54D9C79-BFE9-4041-8C56-9751DED1C2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943" y="247650"/>
            <a:ext cx="4619282" cy="4895850"/>
          </a:xfrm>
          <a:prstGeom prst="rect">
            <a:avLst/>
          </a:prstGeom>
        </p:spPr>
      </p:pic>
      <p:pic>
        <p:nvPicPr>
          <p:cNvPr id="14" name="Graphic 8">
            <a:extLst>
              <a:ext uri="{FF2B5EF4-FFF2-40B4-BE49-F238E27FC236}">
                <a16:creationId xmlns:a16="http://schemas.microsoft.com/office/drawing/2014/main" xmlns="" id="{D63BB6CE-DE97-431A-AEF9-547E73110F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lum bright="10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806536" y="1234536"/>
            <a:ext cx="2920844" cy="28993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517E293-0BE2-45AC-B1E3-6F671425C6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0782" y="1841906"/>
            <a:ext cx="1802606" cy="1799573"/>
          </a:xfrm>
          <a:prstGeom prst="rect">
            <a:avLst/>
          </a:prstGeom>
        </p:spPr>
      </p:pic>
      <p:sp>
        <p:nvSpPr>
          <p:cNvPr id="21" name="Freeform 5"/>
          <p:cNvSpPr/>
          <p:nvPr/>
        </p:nvSpPr>
        <p:spPr>
          <a:xfrm>
            <a:off x="1216873" y="88002"/>
            <a:ext cx="544469" cy="579179"/>
          </a:xfrm>
          <a:custGeom>
            <a:avLst/>
            <a:gdLst/>
            <a:ahLst/>
            <a:cxnLst/>
            <a:rect l="l" t="t" r="r" b="b"/>
            <a:pathLst>
              <a:path w="1088937" h="1158357">
                <a:moveTo>
                  <a:pt x="0" y="0"/>
                </a:moveTo>
                <a:lnTo>
                  <a:pt x="1088937" y="0"/>
                </a:lnTo>
                <a:lnTo>
                  <a:pt x="1088937" y="1158356"/>
                </a:lnTo>
                <a:lnTo>
                  <a:pt x="0" y="11583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267389"/>
            </a:stretch>
          </a:blipFill>
        </p:spPr>
      </p:sp>
      <p:sp>
        <p:nvSpPr>
          <p:cNvPr id="23" name="Freeform 22"/>
          <p:cNvSpPr/>
          <p:nvPr/>
        </p:nvSpPr>
        <p:spPr>
          <a:xfrm>
            <a:off x="748476" y="100375"/>
            <a:ext cx="517691" cy="515614"/>
          </a:xfrm>
          <a:custGeom>
            <a:avLst/>
            <a:gdLst/>
            <a:ahLst/>
            <a:cxnLst/>
            <a:rect l="l" t="t" r="r" b="b"/>
            <a:pathLst>
              <a:path w="1035381" h="1031227">
                <a:moveTo>
                  <a:pt x="0" y="0"/>
                </a:moveTo>
                <a:lnTo>
                  <a:pt x="1035381" y="0"/>
                </a:lnTo>
                <a:lnTo>
                  <a:pt x="1035381" y="1031228"/>
                </a:lnTo>
                <a:lnTo>
                  <a:pt x="0" y="10312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45" r="-5127" b="-745"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284294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"/>
          <p:cNvSpPr/>
          <p:nvPr/>
        </p:nvSpPr>
        <p:spPr>
          <a:xfrm>
            <a:off x="2100943" y="-1306286"/>
            <a:ext cx="8719458" cy="6449786"/>
          </a:xfrm>
          <a:custGeom>
            <a:avLst/>
            <a:gdLst/>
            <a:ahLst/>
            <a:cxnLst/>
            <a:rect l="l" t="t" r="r" b="b"/>
            <a:pathLst>
              <a:path w="18029075" h="10705357">
                <a:moveTo>
                  <a:pt x="0" y="0"/>
                </a:moveTo>
                <a:lnTo>
                  <a:pt x="18029075" y="0"/>
                </a:lnTo>
                <a:lnTo>
                  <a:pt x="18029075" y="10705357"/>
                </a:lnTo>
                <a:lnTo>
                  <a:pt x="0" y="1070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</p:sp>
      <p:grpSp>
        <p:nvGrpSpPr>
          <p:cNvPr id="51" name="Group 14"/>
          <p:cNvGrpSpPr/>
          <p:nvPr/>
        </p:nvGrpSpPr>
        <p:grpSpPr>
          <a:xfrm>
            <a:off x="-261257" y="952500"/>
            <a:ext cx="5453742" cy="687370"/>
            <a:chOff x="0" y="0"/>
            <a:chExt cx="3648542" cy="360388"/>
          </a:xfrm>
        </p:grpSpPr>
        <p:sp>
          <p:nvSpPr>
            <p:cNvPr id="52" name="Freeform 15"/>
            <p:cNvSpPr/>
            <p:nvPr/>
          </p:nvSpPr>
          <p:spPr>
            <a:xfrm>
              <a:off x="0" y="0"/>
              <a:ext cx="3648542" cy="360388"/>
            </a:xfrm>
            <a:custGeom>
              <a:avLst/>
              <a:gdLst/>
              <a:ahLst/>
              <a:cxnLst/>
              <a:rect l="l" t="t" r="r" b="b"/>
              <a:pathLst>
                <a:path w="3648542" h="360388">
                  <a:moveTo>
                    <a:pt x="63167" y="0"/>
                  </a:moveTo>
                  <a:lnTo>
                    <a:pt x="3585375" y="0"/>
                  </a:lnTo>
                  <a:cubicBezTo>
                    <a:pt x="3620262" y="0"/>
                    <a:pt x="3648542" y="28281"/>
                    <a:pt x="3648542" y="63167"/>
                  </a:cubicBezTo>
                  <a:lnTo>
                    <a:pt x="3648542" y="297221"/>
                  </a:lnTo>
                  <a:cubicBezTo>
                    <a:pt x="3648542" y="332107"/>
                    <a:pt x="3620262" y="360388"/>
                    <a:pt x="3585375" y="360388"/>
                  </a:cubicBezTo>
                  <a:lnTo>
                    <a:pt x="63167" y="360388"/>
                  </a:lnTo>
                  <a:cubicBezTo>
                    <a:pt x="46414" y="360388"/>
                    <a:pt x="30347" y="353733"/>
                    <a:pt x="18501" y="341887"/>
                  </a:cubicBezTo>
                  <a:cubicBezTo>
                    <a:pt x="6655" y="330041"/>
                    <a:pt x="0" y="313974"/>
                    <a:pt x="0" y="297221"/>
                  </a:cubicBezTo>
                  <a:lnTo>
                    <a:pt x="0" y="63167"/>
                  </a:lnTo>
                  <a:cubicBezTo>
                    <a:pt x="0" y="28281"/>
                    <a:pt x="28281" y="0"/>
                    <a:pt x="63167" y="0"/>
                  </a:cubicBezTo>
                  <a:close/>
                </a:path>
              </a:pathLst>
            </a:custGeom>
            <a:solidFill>
              <a:srgbClr val="1393FF">
                <a:alpha val="80000"/>
              </a:srgbClr>
            </a:solidFill>
            <a:ln>
              <a:noFill/>
            </a:ln>
          </p:spPr>
        </p:sp>
        <p:sp>
          <p:nvSpPr>
            <p:cNvPr id="53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0490" tIns="30490" rIns="30490" bIns="30490" rtlCol="0" anchor="ctr"/>
            <a:lstStyle/>
            <a:p>
              <a:pPr algn="ctr">
                <a:lnSpc>
                  <a:spcPts val="199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8" name="Group 14"/>
          <p:cNvGrpSpPr/>
          <p:nvPr/>
        </p:nvGrpSpPr>
        <p:grpSpPr>
          <a:xfrm>
            <a:off x="-500742" y="1864252"/>
            <a:ext cx="5693228" cy="603038"/>
            <a:chOff x="0" y="0"/>
            <a:chExt cx="3648542" cy="360388"/>
          </a:xfrm>
        </p:grpSpPr>
        <p:sp>
          <p:nvSpPr>
            <p:cNvPr id="49" name="Freeform 15"/>
            <p:cNvSpPr/>
            <p:nvPr/>
          </p:nvSpPr>
          <p:spPr>
            <a:xfrm>
              <a:off x="0" y="0"/>
              <a:ext cx="3648542" cy="360388"/>
            </a:xfrm>
            <a:custGeom>
              <a:avLst/>
              <a:gdLst/>
              <a:ahLst/>
              <a:cxnLst/>
              <a:rect l="l" t="t" r="r" b="b"/>
              <a:pathLst>
                <a:path w="3648542" h="360388">
                  <a:moveTo>
                    <a:pt x="63167" y="0"/>
                  </a:moveTo>
                  <a:lnTo>
                    <a:pt x="3585375" y="0"/>
                  </a:lnTo>
                  <a:cubicBezTo>
                    <a:pt x="3620262" y="0"/>
                    <a:pt x="3648542" y="28281"/>
                    <a:pt x="3648542" y="63167"/>
                  </a:cubicBezTo>
                  <a:lnTo>
                    <a:pt x="3648542" y="297221"/>
                  </a:lnTo>
                  <a:cubicBezTo>
                    <a:pt x="3648542" y="332107"/>
                    <a:pt x="3620262" y="360388"/>
                    <a:pt x="3585375" y="360388"/>
                  </a:cubicBezTo>
                  <a:lnTo>
                    <a:pt x="63167" y="360388"/>
                  </a:lnTo>
                  <a:cubicBezTo>
                    <a:pt x="46414" y="360388"/>
                    <a:pt x="30347" y="353733"/>
                    <a:pt x="18501" y="341887"/>
                  </a:cubicBezTo>
                  <a:cubicBezTo>
                    <a:pt x="6655" y="330041"/>
                    <a:pt x="0" y="313974"/>
                    <a:pt x="0" y="297221"/>
                  </a:cubicBezTo>
                  <a:lnTo>
                    <a:pt x="0" y="63167"/>
                  </a:lnTo>
                  <a:cubicBezTo>
                    <a:pt x="0" y="28281"/>
                    <a:pt x="28281" y="0"/>
                    <a:pt x="63167" y="0"/>
                  </a:cubicBezTo>
                  <a:close/>
                </a:path>
              </a:pathLst>
            </a:custGeom>
            <a:solidFill>
              <a:srgbClr val="1393FF">
                <a:alpha val="80000"/>
              </a:srgbClr>
            </a:solidFill>
            <a:ln>
              <a:noFill/>
            </a:ln>
          </p:spPr>
        </p:sp>
        <p:sp>
          <p:nvSpPr>
            <p:cNvPr id="50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0490" tIns="30490" rIns="30490" bIns="30490" rtlCol="0" anchor="ctr"/>
            <a:lstStyle/>
            <a:p>
              <a:pPr algn="ctr">
                <a:lnSpc>
                  <a:spcPts val="199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5" name="Group 14"/>
          <p:cNvGrpSpPr/>
          <p:nvPr/>
        </p:nvGrpSpPr>
        <p:grpSpPr>
          <a:xfrm>
            <a:off x="-223156" y="2733971"/>
            <a:ext cx="5453742" cy="683312"/>
            <a:chOff x="0" y="0"/>
            <a:chExt cx="3648542" cy="360388"/>
          </a:xfrm>
        </p:grpSpPr>
        <p:sp>
          <p:nvSpPr>
            <p:cNvPr id="46" name="Freeform 15"/>
            <p:cNvSpPr/>
            <p:nvPr/>
          </p:nvSpPr>
          <p:spPr>
            <a:xfrm>
              <a:off x="0" y="0"/>
              <a:ext cx="3648542" cy="360388"/>
            </a:xfrm>
            <a:custGeom>
              <a:avLst/>
              <a:gdLst/>
              <a:ahLst/>
              <a:cxnLst/>
              <a:rect l="l" t="t" r="r" b="b"/>
              <a:pathLst>
                <a:path w="3648542" h="360388">
                  <a:moveTo>
                    <a:pt x="63167" y="0"/>
                  </a:moveTo>
                  <a:lnTo>
                    <a:pt x="3585375" y="0"/>
                  </a:lnTo>
                  <a:cubicBezTo>
                    <a:pt x="3620262" y="0"/>
                    <a:pt x="3648542" y="28281"/>
                    <a:pt x="3648542" y="63167"/>
                  </a:cubicBezTo>
                  <a:lnTo>
                    <a:pt x="3648542" y="297221"/>
                  </a:lnTo>
                  <a:cubicBezTo>
                    <a:pt x="3648542" y="332107"/>
                    <a:pt x="3620262" y="360388"/>
                    <a:pt x="3585375" y="360388"/>
                  </a:cubicBezTo>
                  <a:lnTo>
                    <a:pt x="63167" y="360388"/>
                  </a:lnTo>
                  <a:cubicBezTo>
                    <a:pt x="46414" y="360388"/>
                    <a:pt x="30347" y="353733"/>
                    <a:pt x="18501" y="341887"/>
                  </a:cubicBezTo>
                  <a:cubicBezTo>
                    <a:pt x="6655" y="330041"/>
                    <a:pt x="0" y="313974"/>
                    <a:pt x="0" y="297221"/>
                  </a:cubicBezTo>
                  <a:lnTo>
                    <a:pt x="0" y="63167"/>
                  </a:lnTo>
                  <a:cubicBezTo>
                    <a:pt x="0" y="28281"/>
                    <a:pt x="28281" y="0"/>
                    <a:pt x="63167" y="0"/>
                  </a:cubicBezTo>
                  <a:close/>
                </a:path>
              </a:pathLst>
            </a:custGeom>
            <a:solidFill>
              <a:srgbClr val="1393FF">
                <a:alpha val="80000"/>
              </a:srgbClr>
            </a:solidFill>
            <a:ln>
              <a:noFill/>
            </a:ln>
          </p:spPr>
        </p:sp>
        <p:sp>
          <p:nvSpPr>
            <p:cNvPr id="47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0490" tIns="30490" rIns="30490" bIns="30490" rtlCol="0" anchor="ctr"/>
            <a:lstStyle/>
            <a:p>
              <a:pPr algn="ctr">
                <a:lnSpc>
                  <a:spcPts val="1994"/>
                </a:lnSpc>
                <a:spcBef>
                  <a:spcPct val="0"/>
                </a:spcBef>
              </a:pPr>
              <a:endParaRPr b="1"/>
            </a:p>
          </p:txBody>
        </p:sp>
      </p:grpSp>
      <p:grpSp>
        <p:nvGrpSpPr>
          <p:cNvPr id="42" name="Group 14"/>
          <p:cNvGrpSpPr/>
          <p:nvPr/>
        </p:nvGrpSpPr>
        <p:grpSpPr>
          <a:xfrm>
            <a:off x="-246289" y="3681859"/>
            <a:ext cx="5453742" cy="603038"/>
            <a:chOff x="0" y="0"/>
            <a:chExt cx="3648542" cy="360388"/>
          </a:xfrm>
        </p:grpSpPr>
        <p:sp>
          <p:nvSpPr>
            <p:cNvPr id="43" name="Freeform 15"/>
            <p:cNvSpPr/>
            <p:nvPr/>
          </p:nvSpPr>
          <p:spPr>
            <a:xfrm>
              <a:off x="0" y="0"/>
              <a:ext cx="3648542" cy="360388"/>
            </a:xfrm>
            <a:custGeom>
              <a:avLst/>
              <a:gdLst/>
              <a:ahLst/>
              <a:cxnLst/>
              <a:rect l="l" t="t" r="r" b="b"/>
              <a:pathLst>
                <a:path w="3648542" h="360388">
                  <a:moveTo>
                    <a:pt x="63167" y="0"/>
                  </a:moveTo>
                  <a:lnTo>
                    <a:pt x="3585375" y="0"/>
                  </a:lnTo>
                  <a:cubicBezTo>
                    <a:pt x="3620262" y="0"/>
                    <a:pt x="3648542" y="28281"/>
                    <a:pt x="3648542" y="63167"/>
                  </a:cubicBezTo>
                  <a:lnTo>
                    <a:pt x="3648542" y="297221"/>
                  </a:lnTo>
                  <a:cubicBezTo>
                    <a:pt x="3648542" y="332107"/>
                    <a:pt x="3620262" y="360388"/>
                    <a:pt x="3585375" y="360388"/>
                  </a:cubicBezTo>
                  <a:lnTo>
                    <a:pt x="63167" y="360388"/>
                  </a:lnTo>
                  <a:cubicBezTo>
                    <a:pt x="46414" y="360388"/>
                    <a:pt x="30347" y="353733"/>
                    <a:pt x="18501" y="341887"/>
                  </a:cubicBezTo>
                  <a:cubicBezTo>
                    <a:pt x="6655" y="330041"/>
                    <a:pt x="0" y="313974"/>
                    <a:pt x="0" y="297221"/>
                  </a:cubicBezTo>
                  <a:lnTo>
                    <a:pt x="0" y="63167"/>
                  </a:lnTo>
                  <a:cubicBezTo>
                    <a:pt x="0" y="28281"/>
                    <a:pt x="28281" y="0"/>
                    <a:pt x="63167" y="0"/>
                  </a:cubicBezTo>
                  <a:close/>
                </a:path>
              </a:pathLst>
            </a:custGeom>
            <a:solidFill>
              <a:srgbClr val="1393FF">
                <a:alpha val="80000"/>
              </a:srgbClr>
            </a:solidFill>
            <a:ln>
              <a:noFill/>
            </a:ln>
          </p:spPr>
        </p:sp>
        <p:sp>
          <p:nvSpPr>
            <p:cNvPr id="44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0490" tIns="30490" rIns="30490" bIns="30490" rtlCol="0" anchor="ctr"/>
            <a:lstStyle/>
            <a:p>
              <a:pPr algn="ctr">
                <a:lnSpc>
                  <a:spcPts val="199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9648" y="88002"/>
            <a:ext cx="544469" cy="579179"/>
          </a:xfrm>
          <a:custGeom>
            <a:avLst/>
            <a:gdLst/>
            <a:ahLst/>
            <a:cxnLst/>
            <a:rect l="l" t="t" r="r" b="b"/>
            <a:pathLst>
              <a:path w="1088937" h="1158357">
                <a:moveTo>
                  <a:pt x="0" y="0"/>
                </a:moveTo>
                <a:lnTo>
                  <a:pt x="1088937" y="0"/>
                </a:lnTo>
                <a:lnTo>
                  <a:pt x="1088937" y="1158356"/>
                </a:lnTo>
                <a:lnTo>
                  <a:pt x="0" y="1158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6738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96369" y="176460"/>
            <a:ext cx="1940322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3028"/>
              </a:lnSpc>
              <a:spcBef>
                <a:spcPct val="0"/>
              </a:spcBef>
            </a:pPr>
            <a:r>
              <a:rPr lang="en-US" sz="2200" spc="-160" dirty="0">
                <a:solidFill>
                  <a:srgbClr val="188FFB"/>
                </a:solidFill>
                <a:latin typeface="+mj-lt"/>
              </a:rPr>
              <a:t>ПОЛНОМОЧИЯ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00651" y="2225787"/>
            <a:ext cx="232823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6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Open Sans Bold"/>
              </a:rPr>
              <a:t>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22558" y="3486592"/>
            <a:ext cx="312799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1"/>
              </a:lnSpc>
              <a:spcBef>
                <a:spcPct val="0"/>
              </a:spcBef>
            </a:pPr>
            <a:r>
              <a:rPr lang="en-US" sz="4400" dirty="0">
                <a:solidFill>
                  <a:srgbClr val="FFFFFF"/>
                </a:solidFill>
                <a:latin typeface="Open Sans Bold"/>
              </a:rPr>
              <a:t>4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61746" y="84108"/>
            <a:ext cx="362309" cy="40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6" name="Freeform 5"/>
          <p:cNvSpPr/>
          <p:nvPr/>
        </p:nvSpPr>
        <p:spPr>
          <a:xfrm>
            <a:off x="280645" y="942975"/>
            <a:ext cx="5004559" cy="571500"/>
          </a:xfrm>
          <a:custGeom>
            <a:avLst/>
            <a:gdLst/>
            <a:ahLst/>
            <a:cxnLst/>
            <a:rect l="l" t="t" r="r" b="b"/>
            <a:pathLst>
              <a:path w="2546981" h="236922">
                <a:moveTo>
                  <a:pt x="40829" y="0"/>
                </a:moveTo>
                <a:lnTo>
                  <a:pt x="2506152" y="0"/>
                </a:lnTo>
                <a:cubicBezTo>
                  <a:pt x="2516980" y="0"/>
                  <a:pt x="2527365" y="4302"/>
                  <a:pt x="2535022" y="11958"/>
                </a:cubicBezTo>
                <a:cubicBezTo>
                  <a:pt x="2542679" y="19615"/>
                  <a:pt x="2546981" y="30000"/>
                  <a:pt x="2546981" y="40829"/>
                </a:cubicBezTo>
                <a:lnTo>
                  <a:pt x="2546981" y="196094"/>
                </a:lnTo>
                <a:cubicBezTo>
                  <a:pt x="2546981" y="206922"/>
                  <a:pt x="2542679" y="217307"/>
                  <a:pt x="2535022" y="224964"/>
                </a:cubicBezTo>
                <a:cubicBezTo>
                  <a:pt x="2527365" y="232621"/>
                  <a:pt x="2516980" y="236922"/>
                  <a:pt x="2506152" y="236922"/>
                </a:cubicBezTo>
                <a:lnTo>
                  <a:pt x="40829" y="236922"/>
                </a:lnTo>
                <a:cubicBezTo>
                  <a:pt x="30000" y="236922"/>
                  <a:pt x="19615" y="232621"/>
                  <a:pt x="11958" y="224964"/>
                </a:cubicBezTo>
                <a:cubicBezTo>
                  <a:pt x="4302" y="217307"/>
                  <a:pt x="0" y="206922"/>
                  <a:pt x="0" y="196094"/>
                </a:cubicBezTo>
                <a:lnTo>
                  <a:pt x="0" y="40829"/>
                </a:lnTo>
                <a:cubicBezTo>
                  <a:pt x="0" y="30000"/>
                  <a:pt x="4302" y="19615"/>
                  <a:pt x="11958" y="11958"/>
                </a:cubicBezTo>
                <a:cubicBezTo>
                  <a:pt x="19615" y="4302"/>
                  <a:pt x="30000" y="0"/>
                  <a:pt x="40829" y="0"/>
                </a:cubicBez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sp>
      <p:sp>
        <p:nvSpPr>
          <p:cNvPr id="28" name="TextBox 7"/>
          <p:cNvSpPr txBox="1"/>
          <p:nvPr/>
        </p:nvSpPr>
        <p:spPr>
          <a:xfrm>
            <a:off x="414338" y="941286"/>
            <a:ext cx="4586287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67"/>
              </a:lnSpc>
              <a:spcBef>
                <a:spcPct val="0"/>
              </a:spcBef>
            </a:pPr>
            <a:r>
              <a:rPr lang="en-US" sz="1300" dirty="0">
                <a:solidFill>
                  <a:srgbClr val="004AAD"/>
                </a:solidFill>
              </a:rPr>
              <a:t>1. </a:t>
            </a:r>
            <a:r>
              <a:rPr lang="en-US" sz="1200" dirty="0" smtClean="0">
                <a:solidFill>
                  <a:srgbClr val="004AAD"/>
                </a:solidFill>
              </a:rPr>
              <a:t>ВЕДЕНИЕ ГОСУДАРСТВЕННОГО ФОНДА ДАННЫХ</a:t>
            </a:r>
            <a:r>
              <a:rPr lang="ru-RU" sz="1200" dirty="0" smtClean="0">
                <a:solidFill>
                  <a:srgbClr val="004AAD"/>
                </a:solidFill>
              </a:rPr>
              <a:t> ЗЕМЛЕУСТРОЙСТВА</a:t>
            </a:r>
            <a:endParaRPr lang="en-US" sz="1200" dirty="0">
              <a:solidFill>
                <a:srgbClr val="004AAD"/>
              </a:solidFill>
            </a:endParaRPr>
          </a:p>
        </p:txBody>
      </p:sp>
      <p:sp>
        <p:nvSpPr>
          <p:cNvPr id="30" name="Freeform 9"/>
          <p:cNvSpPr/>
          <p:nvPr/>
        </p:nvSpPr>
        <p:spPr>
          <a:xfrm>
            <a:off x="280645" y="1864251"/>
            <a:ext cx="5004559" cy="449782"/>
          </a:xfrm>
          <a:custGeom>
            <a:avLst/>
            <a:gdLst/>
            <a:ahLst/>
            <a:cxnLst/>
            <a:rect l="l" t="t" r="r" b="b"/>
            <a:pathLst>
              <a:path w="2546981" h="236922">
                <a:moveTo>
                  <a:pt x="40829" y="0"/>
                </a:moveTo>
                <a:lnTo>
                  <a:pt x="2506152" y="0"/>
                </a:lnTo>
                <a:cubicBezTo>
                  <a:pt x="2516980" y="0"/>
                  <a:pt x="2527365" y="4302"/>
                  <a:pt x="2535022" y="11958"/>
                </a:cubicBezTo>
                <a:cubicBezTo>
                  <a:pt x="2542679" y="19615"/>
                  <a:pt x="2546981" y="30000"/>
                  <a:pt x="2546981" y="40829"/>
                </a:cubicBezTo>
                <a:lnTo>
                  <a:pt x="2546981" y="196094"/>
                </a:lnTo>
                <a:cubicBezTo>
                  <a:pt x="2546981" y="206922"/>
                  <a:pt x="2542679" y="217307"/>
                  <a:pt x="2535022" y="224964"/>
                </a:cubicBezTo>
                <a:cubicBezTo>
                  <a:pt x="2527365" y="232621"/>
                  <a:pt x="2516980" y="236922"/>
                  <a:pt x="2506152" y="236922"/>
                </a:cubicBezTo>
                <a:lnTo>
                  <a:pt x="40829" y="236922"/>
                </a:lnTo>
                <a:cubicBezTo>
                  <a:pt x="30000" y="236922"/>
                  <a:pt x="19615" y="232621"/>
                  <a:pt x="11958" y="224964"/>
                </a:cubicBezTo>
                <a:cubicBezTo>
                  <a:pt x="4302" y="217307"/>
                  <a:pt x="0" y="206922"/>
                  <a:pt x="0" y="196094"/>
                </a:cubicBezTo>
                <a:lnTo>
                  <a:pt x="0" y="40829"/>
                </a:lnTo>
                <a:cubicBezTo>
                  <a:pt x="0" y="30000"/>
                  <a:pt x="4302" y="19615"/>
                  <a:pt x="11958" y="11958"/>
                </a:cubicBezTo>
                <a:cubicBezTo>
                  <a:pt x="19615" y="4302"/>
                  <a:pt x="30000" y="0"/>
                  <a:pt x="40829" y="0"/>
                </a:cubicBez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sp>
      <p:sp>
        <p:nvSpPr>
          <p:cNvPr id="32" name="TextBox 11"/>
          <p:cNvSpPr txBox="1"/>
          <p:nvPr/>
        </p:nvSpPr>
        <p:spPr>
          <a:xfrm>
            <a:off x="436369" y="1982890"/>
            <a:ext cx="3872842" cy="204311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1200" dirty="0">
                <a:solidFill>
                  <a:srgbClr val="004AAD"/>
                </a:solidFill>
              </a:rPr>
              <a:t>2. </a:t>
            </a:r>
            <a:r>
              <a:rPr lang="en-US" sz="1200" dirty="0" smtClean="0">
                <a:solidFill>
                  <a:srgbClr val="004AAD"/>
                </a:solidFill>
              </a:rPr>
              <a:t>ИСПРАВЛЕНИЕ РЕЕСТРОВЫХ ОШИБОК</a:t>
            </a:r>
          </a:p>
        </p:txBody>
      </p:sp>
      <p:sp>
        <p:nvSpPr>
          <p:cNvPr id="34" name="Freeform 13"/>
          <p:cNvSpPr/>
          <p:nvPr/>
        </p:nvSpPr>
        <p:spPr>
          <a:xfrm>
            <a:off x="268361" y="3681859"/>
            <a:ext cx="5045906" cy="4497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36" name="TextBox 15"/>
          <p:cNvSpPr txBox="1"/>
          <p:nvPr/>
        </p:nvSpPr>
        <p:spPr>
          <a:xfrm>
            <a:off x="456063" y="3796143"/>
            <a:ext cx="2866121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61"/>
              </a:lnSpc>
            </a:pPr>
            <a:r>
              <a:rPr lang="en-US" sz="1300" dirty="0">
                <a:solidFill>
                  <a:srgbClr val="004AAD"/>
                </a:solidFill>
              </a:rPr>
              <a:t>4. </a:t>
            </a:r>
            <a:r>
              <a:rPr lang="en-US" sz="1200" dirty="0" smtClean="0">
                <a:solidFill>
                  <a:srgbClr val="004AAD"/>
                </a:solidFill>
              </a:rPr>
              <a:t>ОЦИФРОВКА АРХИВА</a:t>
            </a:r>
          </a:p>
        </p:txBody>
      </p:sp>
      <p:sp>
        <p:nvSpPr>
          <p:cNvPr id="38" name="Freeform 25"/>
          <p:cNvSpPr/>
          <p:nvPr/>
        </p:nvSpPr>
        <p:spPr>
          <a:xfrm>
            <a:off x="290513" y="2733971"/>
            <a:ext cx="5034639" cy="587987"/>
          </a:xfrm>
          <a:custGeom>
            <a:avLst/>
            <a:gdLst/>
            <a:ahLst/>
            <a:cxnLst/>
            <a:rect l="l" t="t" r="r" b="b"/>
            <a:pathLst>
              <a:path w="2854571" h="236922">
                <a:moveTo>
                  <a:pt x="36429" y="0"/>
                </a:moveTo>
                <a:lnTo>
                  <a:pt x="2818142" y="0"/>
                </a:lnTo>
                <a:cubicBezTo>
                  <a:pt x="2838261" y="0"/>
                  <a:pt x="2854571" y="16310"/>
                  <a:pt x="2854571" y="36429"/>
                </a:cubicBezTo>
                <a:lnTo>
                  <a:pt x="2854571" y="200493"/>
                </a:lnTo>
                <a:cubicBezTo>
                  <a:pt x="2854571" y="210155"/>
                  <a:pt x="2850733" y="219421"/>
                  <a:pt x="2843901" y="226252"/>
                </a:cubicBezTo>
                <a:cubicBezTo>
                  <a:pt x="2837069" y="233084"/>
                  <a:pt x="2827803" y="236922"/>
                  <a:pt x="2818142" y="236922"/>
                </a:cubicBezTo>
                <a:lnTo>
                  <a:pt x="36429" y="236922"/>
                </a:lnTo>
                <a:cubicBezTo>
                  <a:pt x="26768" y="236922"/>
                  <a:pt x="17502" y="233084"/>
                  <a:pt x="10670" y="226252"/>
                </a:cubicBezTo>
                <a:cubicBezTo>
                  <a:pt x="3838" y="219421"/>
                  <a:pt x="0" y="210155"/>
                  <a:pt x="0" y="200493"/>
                </a:cubicBezTo>
                <a:lnTo>
                  <a:pt x="0" y="36429"/>
                </a:lnTo>
                <a:cubicBezTo>
                  <a:pt x="0" y="26768"/>
                  <a:pt x="3838" y="17502"/>
                  <a:pt x="10670" y="10670"/>
                </a:cubicBezTo>
                <a:cubicBezTo>
                  <a:pt x="17502" y="3838"/>
                  <a:pt x="26768" y="0"/>
                  <a:pt x="36429" y="0"/>
                </a:cubicBez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sp>
      <p:sp>
        <p:nvSpPr>
          <p:cNvPr id="40" name="TextBox 27"/>
          <p:cNvSpPr txBox="1"/>
          <p:nvPr/>
        </p:nvSpPr>
        <p:spPr>
          <a:xfrm>
            <a:off x="409691" y="2857012"/>
            <a:ext cx="478483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004AAD"/>
                </a:solidFill>
              </a:rPr>
              <a:t>3. </a:t>
            </a:r>
            <a:r>
              <a:rPr lang="en-US" sz="1200" dirty="0" smtClean="0">
                <a:solidFill>
                  <a:srgbClr val="004AAD"/>
                </a:solidFill>
              </a:rPr>
              <a:t>ПРЕДОСТАВЛЕНИЕ СВЕДЕНИЙ, СОДЕРЖАЩИХСЯ В ЕГРН</a:t>
            </a:r>
          </a:p>
          <a:p>
            <a:pPr>
              <a:spcBef>
                <a:spcPct val="0"/>
              </a:spcBef>
            </a:pPr>
            <a:r>
              <a:rPr lang="en-US" sz="1200" b="1" dirty="0" err="1" smtClean="0">
                <a:solidFill>
                  <a:srgbClr val="188FFB"/>
                </a:solidFill>
              </a:rPr>
              <a:t>Более</a:t>
            </a:r>
            <a:r>
              <a:rPr lang="en-US" sz="1200" b="1" dirty="0" smtClean="0">
                <a:solidFill>
                  <a:srgbClr val="188FFB"/>
                </a:solidFill>
              </a:rPr>
              <a:t>  5 000 000 </a:t>
            </a:r>
            <a:r>
              <a:rPr lang="en-US" sz="1200" b="1" dirty="0" err="1" smtClean="0">
                <a:solidFill>
                  <a:srgbClr val="188FFB"/>
                </a:solidFill>
              </a:rPr>
              <a:t>сведений</a:t>
            </a:r>
            <a:r>
              <a:rPr lang="en-US" sz="1200" b="1" dirty="0" smtClean="0">
                <a:solidFill>
                  <a:srgbClr val="188FFB"/>
                </a:solidFill>
              </a:rPr>
              <a:t> в </a:t>
            </a:r>
            <a:r>
              <a:rPr lang="en-US" sz="1200" b="1" dirty="0" err="1" smtClean="0">
                <a:solidFill>
                  <a:srgbClr val="188FFB"/>
                </a:solidFill>
              </a:rPr>
              <a:t>год</a:t>
            </a:r>
            <a:endParaRPr lang="en-US" sz="1200" dirty="0">
              <a:solidFill>
                <a:srgbClr val="004AAD"/>
              </a:solidFill>
            </a:endParaRPr>
          </a:p>
        </p:txBody>
      </p:sp>
      <p:sp>
        <p:nvSpPr>
          <p:cNvPr id="41" name="Freeform 30"/>
          <p:cNvSpPr/>
          <p:nvPr/>
        </p:nvSpPr>
        <p:spPr>
          <a:xfrm>
            <a:off x="5183712" y="2090058"/>
            <a:ext cx="3611945" cy="3053443"/>
          </a:xfrm>
          <a:custGeom>
            <a:avLst/>
            <a:gdLst/>
            <a:ahLst/>
            <a:cxnLst/>
            <a:rect l="l" t="t" r="r" b="b"/>
            <a:pathLst>
              <a:path w="6640733" h="5651803">
                <a:moveTo>
                  <a:pt x="0" y="0"/>
                </a:moveTo>
                <a:lnTo>
                  <a:pt x="6640733" y="0"/>
                </a:lnTo>
                <a:lnTo>
                  <a:pt x="6640733" y="5651803"/>
                </a:lnTo>
                <a:lnTo>
                  <a:pt x="0" y="56518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2020" t="-27004" r="-21294" b="-33808"/>
            </a:stretch>
          </a:blipFill>
        </p:spPr>
      </p:sp>
      <p:sp>
        <p:nvSpPr>
          <p:cNvPr id="35" name="TextBox 16"/>
          <p:cNvSpPr txBox="1"/>
          <p:nvPr/>
        </p:nvSpPr>
        <p:spPr>
          <a:xfrm>
            <a:off x="-211887" y="2473372"/>
            <a:ext cx="1214951" cy="1423814"/>
          </a:xfrm>
          <a:prstGeom prst="rect">
            <a:avLst/>
          </a:prstGeom>
        </p:spPr>
        <p:txBody>
          <a:bodyPr lIns="22868" tIns="22868" rIns="22868" bIns="22868" rtlCol="0" anchor="ctr"/>
          <a:lstStyle/>
          <a:p>
            <a:pPr algn="ctr">
              <a:lnSpc>
                <a:spcPts val="1994"/>
              </a:lnSpc>
              <a:spcBef>
                <a:spcPct val="0"/>
              </a:spcBef>
            </a:pPr>
            <a:endParaRPr/>
          </a:p>
        </p:txBody>
      </p:sp>
      <p:sp>
        <p:nvSpPr>
          <p:cNvPr id="37" name="Freeform 22"/>
          <p:cNvSpPr/>
          <p:nvPr/>
        </p:nvSpPr>
        <p:spPr>
          <a:xfrm>
            <a:off x="84107" y="100375"/>
            <a:ext cx="517691" cy="515614"/>
          </a:xfrm>
          <a:custGeom>
            <a:avLst/>
            <a:gdLst/>
            <a:ahLst/>
            <a:cxnLst/>
            <a:rect l="l" t="t" r="r" b="b"/>
            <a:pathLst>
              <a:path w="1035381" h="1031227">
                <a:moveTo>
                  <a:pt x="0" y="0"/>
                </a:moveTo>
                <a:lnTo>
                  <a:pt x="1035381" y="0"/>
                </a:lnTo>
                <a:lnTo>
                  <a:pt x="1035381" y="1031228"/>
                </a:lnTo>
                <a:lnTo>
                  <a:pt x="0" y="1031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45" r="-5127" b="-74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5"/>
          <p:cNvSpPr/>
          <p:nvPr/>
        </p:nvSpPr>
        <p:spPr>
          <a:xfrm>
            <a:off x="559648" y="88002"/>
            <a:ext cx="544469" cy="579179"/>
          </a:xfrm>
          <a:custGeom>
            <a:avLst/>
            <a:gdLst/>
            <a:ahLst/>
            <a:cxnLst/>
            <a:rect l="l" t="t" r="r" b="b"/>
            <a:pathLst>
              <a:path w="1088937" h="1158357">
                <a:moveTo>
                  <a:pt x="0" y="0"/>
                </a:moveTo>
                <a:lnTo>
                  <a:pt x="1088937" y="0"/>
                </a:lnTo>
                <a:lnTo>
                  <a:pt x="1088937" y="1158356"/>
                </a:lnTo>
                <a:lnTo>
                  <a:pt x="0" y="1158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67389"/>
            </a:stretch>
          </a:blipFill>
        </p:spPr>
      </p:sp>
      <p:sp>
        <p:nvSpPr>
          <p:cNvPr id="37" name="TextBox 6"/>
          <p:cNvSpPr txBox="1"/>
          <p:nvPr/>
        </p:nvSpPr>
        <p:spPr>
          <a:xfrm>
            <a:off x="1152525" y="176459"/>
            <a:ext cx="886777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028"/>
              </a:lnSpc>
              <a:spcBef>
                <a:spcPct val="0"/>
              </a:spcBef>
            </a:pPr>
            <a:r>
              <a:rPr lang="ru-RU" sz="1800" dirty="0" smtClean="0">
                <a:solidFill>
                  <a:srgbClr val="188FFB"/>
                </a:solidFill>
                <a:latin typeface="+mj-lt"/>
              </a:rPr>
              <a:t>АРХИВЫ ФИЛИАЛА ППК «РОСКАДАСТР» ПО РЕСПУБЛИКЕ ТАТАРСТАН</a:t>
            </a:r>
            <a:endParaRPr lang="en-US" sz="1800" spc="-160" dirty="0">
              <a:solidFill>
                <a:srgbClr val="188FFB"/>
              </a:solidFill>
              <a:latin typeface="+mj-lt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C62CC7CE-93ED-2CA2-4A69-B2023875A0C1}"/>
              </a:ext>
            </a:extLst>
          </p:cNvPr>
          <p:cNvSpPr/>
          <p:nvPr/>
        </p:nvSpPr>
        <p:spPr>
          <a:xfrm>
            <a:off x="389964" y="737980"/>
            <a:ext cx="8592671" cy="255494"/>
          </a:xfrm>
          <a:prstGeom prst="roundRect">
            <a:avLst/>
          </a:prstGeom>
          <a:solidFill>
            <a:srgbClr val="189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1200" b="1" i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Chart 31">
            <a:extLst>
              <a:ext uri="{FF2B5EF4-FFF2-40B4-BE49-F238E27FC236}">
                <a16:creationId xmlns="" xmlns:a16="http://schemas.microsoft.com/office/drawing/2014/main" id="{6B76E85C-A8E7-4989-9EF4-A062CB45E743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005009496"/>
              </p:ext>
            </p:extLst>
          </p:nvPr>
        </p:nvGraphicFramePr>
        <p:xfrm>
          <a:off x="2766093" y="1124404"/>
          <a:ext cx="1128733" cy="1039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 rot="5400000">
            <a:off x="2684973" y="2723794"/>
            <a:ext cx="3325483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39759" y="1076704"/>
            <a:ext cx="67286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200" b="1" u="sng" dirty="0">
                <a:solidFill>
                  <a:srgbClr val="407EBE"/>
                </a:solidFill>
              </a:rPr>
              <a:t>ГФДЗ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29210" y="1098181"/>
            <a:ext cx="172744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200" b="1" u="sng" dirty="0">
                <a:solidFill>
                  <a:srgbClr val="407EBE"/>
                </a:solidFill>
              </a:rPr>
              <a:t>Реестровые дела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506" y="1349382"/>
            <a:ext cx="249712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900" b="1" dirty="0" smtClean="0">
                <a:solidFill>
                  <a:srgbClr val="407EBE"/>
                </a:solidFill>
              </a:rPr>
              <a:t>491</a:t>
            </a:r>
            <a:r>
              <a:rPr lang="ru-RU" sz="900" b="1" dirty="0">
                <a:solidFill>
                  <a:srgbClr val="407EBE"/>
                </a:solidFill>
              </a:rPr>
              <a:t> </a:t>
            </a:r>
            <a:r>
              <a:rPr lang="ru-RU" sz="900" b="1" dirty="0" smtClean="0">
                <a:solidFill>
                  <a:srgbClr val="407EBE"/>
                </a:solidFill>
              </a:rPr>
              <a:t>171 </a:t>
            </a:r>
            <a:r>
              <a:rPr lang="ru-RU" sz="900" b="1" dirty="0">
                <a:solidFill>
                  <a:srgbClr val="407EBE"/>
                </a:solidFill>
              </a:rPr>
              <a:t>ед.хр. -</a:t>
            </a:r>
            <a:r>
              <a:rPr lang="ru-RU" sz="1000" b="1" dirty="0">
                <a:solidFill>
                  <a:srgbClr val="407EBE"/>
                </a:solidFill>
              </a:rPr>
              <a:t>  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получено филиалом</a:t>
            </a:r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4506" y="1533140"/>
            <a:ext cx="1991458" cy="2231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900" b="1" dirty="0" smtClean="0">
                <a:solidFill>
                  <a:srgbClr val="0070C0"/>
                </a:solidFill>
              </a:rPr>
              <a:t>448</a:t>
            </a:r>
            <a:r>
              <a:rPr lang="ru-RU" sz="900" b="1" dirty="0">
                <a:solidFill>
                  <a:srgbClr val="0070C0"/>
                </a:solidFill>
              </a:rPr>
              <a:t> </a:t>
            </a:r>
            <a:r>
              <a:rPr lang="ru-RU" sz="900" b="1" dirty="0" smtClean="0">
                <a:solidFill>
                  <a:srgbClr val="0070C0"/>
                </a:solidFill>
              </a:rPr>
              <a:t>891 </a:t>
            </a:r>
            <a:r>
              <a:rPr lang="ru-RU" sz="900" b="1" dirty="0">
                <a:solidFill>
                  <a:srgbClr val="0070C0"/>
                </a:solidFill>
              </a:rPr>
              <a:t>ед.хр.-</a:t>
            </a:r>
            <a:r>
              <a:rPr lang="ru-RU" sz="900" dirty="0">
                <a:solidFill>
                  <a:srgbClr val="0070C0"/>
                </a:solidFill>
              </a:rPr>
              <a:t> </a:t>
            </a:r>
            <a:r>
              <a:rPr lang="ru-RU" sz="1000" dirty="0">
                <a:solidFill>
                  <a:srgbClr val="407EBE"/>
                </a:solidFill>
              </a:rPr>
              <a:t>отсканировано</a:t>
            </a:r>
          </a:p>
        </p:txBody>
      </p:sp>
      <p:sp>
        <p:nvSpPr>
          <p:cNvPr id="14" name="Стрелка: вправо 5">
            <a:extLst>
              <a:ext uri="{FF2B5EF4-FFF2-40B4-BE49-F238E27FC236}">
                <a16:creationId xmlns="" xmlns:a16="http://schemas.microsoft.com/office/drawing/2014/main" id="{576F8A5D-1B9A-4F53-A9F4-6CD4C1B12B4F}"/>
              </a:ext>
            </a:extLst>
          </p:cNvPr>
          <p:cNvSpPr/>
          <p:nvPr/>
        </p:nvSpPr>
        <p:spPr>
          <a:xfrm>
            <a:off x="790772" y="1835907"/>
            <a:ext cx="1201929" cy="2234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98175" y="2403325"/>
          <a:ext cx="2930824" cy="387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4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54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92717">
                <a:tc>
                  <a:txBody>
                    <a:bodyPr/>
                    <a:lstStyle/>
                    <a:p>
                      <a:pPr algn="ctr"/>
                      <a:r>
                        <a:rPr lang="ru-RU" sz="600" dirty="0"/>
                        <a:t>ЦЕНТРАЛЬНЫЙ</a:t>
                      </a:r>
                      <a:r>
                        <a:rPr lang="ru-RU" sz="600" baseline="0" dirty="0"/>
                        <a:t> АППАРАТ </a:t>
                      </a:r>
                      <a:endParaRPr lang="ru-RU" sz="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/>
                        <a:t>ТЕРРИТОРИАЛЬНЫЕ ОТДЕЛЫ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ru-RU" sz="8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(276 </a:t>
                      </a:r>
                      <a:r>
                        <a:rPr lang="ru-RU" sz="8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кв.м)</a:t>
                      </a:r>
                      <a:endParaRPr lang="ru-RU" sz="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37 (1 150,3 </a:t>
                      </a:r>
                      <a:r>
                        <a:rPr lang="ru-RU" sz="8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кв.м)</a:t>
                      </a:r>
                      <a:endParaRPr lang="ru-RU" sz="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782564" y="2133212"/>
            <a:ext cx="2400583" cy="2231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1000" b="1" dirty="0">
                <a:solidFill>
                  <a:srgbClr val="407EBE"/>
                </a:solidFill>
              </a:rPr>
              <a:t>Количество </a:t>
            </a:r>
            <a:r>
              <a:rPr lang="ru-RU" sz="1000" dirty="0">
                <a:solidFill>
                  <a:srgbClr val="407EBE"/>
                </a:solidFill>
              </a:rPr>
              <a:t>архивных помещений </a:t>
            </a:r>
          </a:p>
        </p:txBody>
      </p:sp>
      <p:graphicFrame>
        <p:nvGraphicFramePr>
          <p:cNvPr id="19" name="Chart 31">
            <a:extLst>
              <a:ext uri="{FF2B5EF4-FFF2-40B4-BE49-F238E27FC236}">
                <a16:creationId xmlns="" xmlns:a16="http://schemas.microsoft.com/office/drawing/2014/main" id="{6B76E85C-A8E7-4989-9EF4-A062CB45E743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005009496"/>
              </p:ext>
            </p:extLst>
          </p:nvPr>
        </p:nvGraphicFramePr>
        <p:xfrm>
          <a:off x="2367951" y="3102277"/>
          <a:ext cx="1727799" cy="899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488827" y="3462293"/>
          <a:ext cx="1419766" cy="35052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7098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098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ctr"/>
                      <a:r>
                        <a:rPr lang="ru-RU" sz="700" dirty="0"/>
                        <a:t>ЦА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29 236</a:t>
                      </a:r>
                      <a:endParaRPr lang="ru-RU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/>
                      <a:r>
                        <a:rPr lang="ru-RU" sz="700" dirty="0"/>
                        <a:t>ТО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17 293</a:t>
                      </a:r>
                      <a:endParaRPr lang="ru-RU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Стрелка: вправо 5">
            <a:extLst>
              <a:ext uri="{FF2B5EF4-FFF2-40B4-BE49-F238E27FC236}">
                <a16:creationId xmlns="" xmlns:a16="http://schemas.microsoft.com/office/drawing/2014/main" id="{576F8A5D-1B9A-4F53-A9F4-6CD4C1B12B4F}"/>
              </a:ext>
            </a:extLst>
          </p:cNvPr>
          <p:cNvSpPr/>
          <p:nvPr/>
        </p:nvSpPr>
        <p:spPr>
          <a:xfrm>
            <a:off x="484534" y="3103586"/>
            <a:ext cx="1201929" cy="2234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63071" y="4022041"/>
            <a:ext cx="2559888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1000" dirty="0">
                <a:solidFill>
                  <a:srgbClr val="407EBE"/>
                </a:solidFill>
              </a:rPr>
              <a:t>Ежемесячно  в среднем  обрабатывается по Республике Татарстан</a:t>
            </a:r>
            <a:r>
              <a:rPr lang="ru-RU" sz="9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19059" y="4513778"/>
            <a:ext cx="1889185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000" b="1" dirty="0" smtClean="0">
                <a:solidFill>
                  <a:srgbClr val="407EBE"/>
                </a:solidFill>
              </a:rPr>
              <a:t>6 500 </a:t>
            </a:r>
            <a:r>
              <a:rPr lang="ru-RU" sz="1000" b="1" dirty="0">
                <a:solidFill>
                  <a:srgbClr val="407EBE"/>
                </a:solidFill>
              </a:rPr>
              <a:t>заявлений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906181" y="1474031"/>
            <a:ext cx="3921586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1100" dirty="0">
                <a:solidFill>
                  <a:srgbClr val="0070C0"/>
                </a:solidFill>
              </a:rPr>
              <a:t>Общее количество полученных филиалом: </a:t>
            </a:r>
            <a:r>
              <a:rPr lang="ru-RU" sz="1100" b="1" dirty="0" smtClean="0">
                <a:solidFill>
                  <a:srgbClr val="0070C0"/>
                </a:solidFill>
              </a:rPr>
              <a:t>5 642 896 </a:t>
            </a:r>
            <a:r>
              <a:rPr lang="ru-RU" sz="1100" dirty="0" smtClean="0">
                <a:solidFill>
                  <a:srgbClr val="0070C0"/>
                </a:solidFill>
              </a:rPr>
              <a:t>дел</a:t>
            </a:r>
            <a:endParaRPr lang="ru-RU" sz="1100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81755" y="1898465"/>
            <a:ext cx="1352191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70C0"/>
                </a:solidFill>
              </a:rPr>
              <a:t>Переведено в электронный вид</a:t>
            </a:r>
          </a:p>
        </p:txBody>
      </p:sp>
      <p:sp>
        <p:nvSpPr>
          <p:cNvPr id="41" name="Стрелка: вправо 5">
            <a:extLst>
              <a:ext uri="{FF2B5EF4-FFF2-40B4-BE49-F238E27FC236}">
                <a16:creationId xmlns="" xmlns:a16="http://schemas.microsoft.com/office/drawing/2014/main" id="{576F8A5D-1B9A-4F53-A9F4-6CD4C1B12B4F}"/>
              </a:ext>
            </a:extLst>
          </p:cNvPr>
          <p:cNvSpPr/>
          <p:nvPr/>
        </p:nvSpPr>
        <p:spPr>
          <a:xfrm>
            <a:off x="5075943" y="2384747"/>
            <a:ext cx="1201929" cy="2234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graphicFrame>
        <p:nvGraphicFramePr>
          <p:cNvPr id="42" name="Chart 31">
            <a:extLst>
              <a:ext uri="{FF2B5EF4-FFF2-40B4-BE49-F238E27FC236}">
                <a16:creationId xmlns="" xmlns:a16="http://schemas.microsoft.com/office/drawing/2014/main" id="{6B76E85C-A8E7-4989-9EF4-A062CB45E743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005009496"/>
              </p:ext>
            </p:extLst>
          </p:nvPr>
        </p:nvGraphicFramePr>
        <p:xfrm>
          <a:off x="6665231" y="1656717"/>
          <a:ext cx="1532020" cy="1391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3" name="Таблица 42"/>
          <p:cNvGraphicFramePr>
            <a:graphicFrameLocks noGrp="1"/>
          </p:cNvGraphicFramePr>
          <p:nvPr/>
        </p:nvGraphicFramePr>
        <p:xfrm>
          <a:off x="5382883" y="3874291"/>
          <a:ext cx="2670594" cy="522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2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52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33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/>
                        <a:t>ЦЕНТРАЛЬНЫЙ</a:t>
                      </a:r>
                      <a:r>
                        <a:rPr lang="ru-RU" sz="800" baseline="0" dirty="0"/>
                        <a:t> АППАРАТ</a:t>
                      </a:r>
                      <a:endParaRPr lang="ru-RU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/>
                        <a:t>ТЕРРИТОРИАЛЬНЫЕ ОТДЕЛЫ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9984"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3 </a:t>
                      </a:r>
                      <a:r>
                        <a:rPr lang="ru-RU" sz="9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(1 155,2 кв.м</a:t>
                      </a:r>
                      <a:r>
                        <a:rPr lang="ru-RU" sz="9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79 (3 </a:t>
                      </a:r>
                      <a:r>
                        <a:rPr lang="ru-RU" sz="9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349 </a:t>
                      </a:r>
                      <a:r>
                        <a:rPr lang="ru-RU" sz="9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кв.м)</a:t>
                      </a:r>
                      <a:endParaRPr lang="ru-RU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Прямоугольник 43"/>
          <p:cNvSpPr/>
          <p:nvPr/>
        </p:nvSpPr>
        <p:spPr>
          <a:xfrm>
            <a:off x="5796670" y="3577283"/>
            <a:ext cx="2050882" cy="2077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900" b="1" dirty="0">
                <a:solidFill>
                  <a:srgbClr val="0070C0"/>
                </a:solidFill>
              </a:rPr>
              <a:t>Количество</a:t>
            </a:r>
            <a:r>
              <a:rPr lang="ru-RU" sz="900" dirty="0">
                <a:solidFill>
                  <a:srgbClr val="0070C0"/>
                </a:solidFill>
              </a:rPr>
              <a:t> архивных помещений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562585" y="3080889"/>
            <a:ext cx="1214564" cy="2077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900" b="1" dirty="0">
                <a:solidFill>
                  <a:srgbClr val="0070C0"/>
                </a:solidFill>
              </a:rPr>
              <a:t>Задача на 2023 год</a:t>
            </a:r>
            <a:endParaRPr lang="ru-RU" sz="900" dirty="0">
              <a:solidFill>
                <a:srgbClr val="0070C0"/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5864918" y="3191010"/>
            <a:ext cx="515715" cy="11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6536675" y="3072213"/>
            <a:ext cx="2200074" cy="2077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900" b="1" dirty="0">
                <a:solidFill>
                  <a:srgbClr val="0070C0"/>
                </a:solidFill>
              </a:rPr>
              <a:t>перевести в электронный вид 100%</a:t>
            </a:r>
            <a:endParaRPr lang="ru-RU" sz="900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0988" y="724532"/>
            <a:ext cx="863301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В 2022 году архивы </a:t>
            </a:r>
            <a:r>
              <a:rPr lang="ru-RU" sz="1200" b="1" dirty="0" err="1" smtClean="0">
                <a:solidFill>
                  <a:schemeClr val="bg1"/>
                </a:solidFill>
              </a:rPr>
              <a:t>Росреестра</a:t>
            </a:r>
            <a:r>
              <a:rPr lang="ru-RU" sz="1200" b="1" dirty="0" smtClean="0">
                <a:solidFill>
                  <a:schemeClr val="bg1"/>
                </a:solidFill>
              </a:rPr>
              <a:t> Татарстана были переданы филиалу </a:t>
            </a:r>
            <a:r>
              <a:rPr lang="ru-RU" sz="1200" b="1" dirty="0" err="1" smtClean="0">
                <a:solidFill>
                  <a:schemeClr val="bg1"/>
                </a:solidFill>
              </a:rPr>
              <a:t>Роскадастра</a:t>
            </a:r>
            <a:r>
              <a:rPr lang="ru-RU" sz="1200" b="1" dirty="0" smtClean="0">
                <a:solidFill>
                  <a:schemeClr val="bg1"/>
                </a:solidFill>
              </a:rPr>
              <a:t> по Республике Татарстан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61746" y="84108"/>
            <a:ext cx="362309" cy="40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1" name="Freeform 22"/>
          <p:cNvSpPr/>
          <p:nvPr/>
        </p:nvSpPr>
        <p:spPr>
          <a:xfrm>
            <a:off x="84107" y="100375"/>
            <a:ext cx="517691" cy="515614"/>
          </a:xfrm>
          <a:custGeom>
            <a:avLst/>
            <a:gdLst/>
            <a:ahLst/>
            <a:cxnLst/>
            <a:rect l="l" t="t" r="r" b="b"/>
            <a:pathLst>
              <a:path w="1035381" h="1031227">
                <a:moveTo>
                  <a:pt x="0" y="0"/>
                </a:moveTo>
                <a:lnTo>
                  <a:pt x="1035381" y="0"/>
                </a:lnTo>
                <a:lnTo>
                  <a:pt x="1035381" y="1031228"/>
                </a:lnTo>
                <a:lnTo>
                  <a:pt x="0" y="1031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45" r="-5127" b="-74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Текст 2"/>
          <p:cNvSpPr>
            <a:spLocks/>
          </p:cNvSpPr>
          <p:nvPr/>
        </p:nvSpPr>
        <p:spPr bwMode="auto">
          <a:xfrm>
            <a:off x="257175" y="781051"/>
            <a:ext cx="4901827" cy="39576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20000"/>
              </a:lnSpc>
              <a:defRPr/>
            </a:pPr>
            <a:endParaRPr lang="ru-RU" sz="1800" i="1" dirty="0">
              <a:solidFill>
                <a:srgbClr val="000000"/>
              </a:solidFill>
            </a:endParaRPr>
          </a:p>
        </p:txBody>
      </p:sp>
      <p:sp>
        <p:nvSpPr>
          <p:cNvPr id="5" name="TextBox 18"/>
          <p:cNvSpPr>
            <a:spLocks/>
          </p:cNvSpPr>
          <p:nvPr/>
        </p:nvSpPr>
        <p:spPr bwMode="auto">
          <a:xfrm>
            <a:off x="152399" y="0"/>
            <a:ext cx="371475" cy="61200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2341682340"/>
              </p:ext>
            </p:extLst>
          </p:nvPr>
        </p:nvGraphicFramePr>
        <p:xfrm>
          <a:off x="0" y="885825"/>
          <a:ext cx="5419725" cy="385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5848" name="Picture 8" descr="C:\Users\Scan\Desktop\КОЛЛЕГИЯ\business-checklist-or-document-isolated-on-white-vector-35000897.jpg"/>
          <p:cNvPicPr>
            <a:picLocks noChangeAspect="1" noChangeArrowheads="1"/>
          </p:cNvPicPr>
          <p:nvPr/>
        </p:nvPicPr>
        <p:blipFill>
          <a:blip r:embed="rId3"/>
          <a:srcRect t="7430" b="15042"/>
          <a:stretch>
            <a:fillRect/>
          </a:stretch>
        </p:blipFill>
        <p:spPr bwMode="auto">
          <a:xfrm>
            <a:off x="6034088" y="2650331"/>
            <a:ext cx="2035364" cy="1714500"/>
          </a:xfrm>
          <a:prstGeom prst="rect">
            <a:avLst/>
          </a:prstGeom>
          <a:noFill/>
        </p:spPr>
      </p:pic>
      <p:graphicFrame>
        <p:nvGraphicFramePr>
          <p:cNvPr id="12" name="Диаграмма 11"/>
          <p:cNvGraphicFramePr/>
          <p:nvPr/>
        </p:nvGraphicFramePr>
        <p:xfrm>
          <a:off x="4773895" y="785813"/>
          <a:ext cx="4134361" cy="2050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Freeform 5"/>
          <p:cNvSpPr/>
          <p:nvPr/>
        </p:nvSpPr>
        <p:spPr>
          <a:xfrm>
            <a:off x="559648" y="88002"/>
            <a:ext cx="544469" cy="579179"/>
          </a:xfrm>
          <a:custGeom>
            <a:avLst/>
            <a:gdLst/>
            <a:ahLst/>
            <a:cxnLst/>
            <a:rect l="l" t="t" r="r" b="b"/>
            <a:pathLst>
              <a:path w="1088937" h="1158357">
                <a:moveTo>
                  <a:pt x="0" y="0"/>
                </a:moveTo>
                <a:lnTo>
                  <a:pt x="1088937" y="0"/>
                </a:lnTo>
                <a:lnTo>
                  <a:pt x="1088937" y="1158356"/>
                </a:lnTo>
                <a:lnTo>
                  <a:pt x="0" y="11583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67389"/>
            </a:stretch>
          </a:blipFill>
        </p:spPr>
      </p:sp>
      <p:sp>
        <p:nvSpPr>
          <p:cNvPr id="14" name="TextBox 6"/>
          <p:cNvSpPr txBox="1"/>
          <p:nvPr/>
        </p:nvSpPr>
        <p:spPr>
          <a:xfrm>
            <a:off x="1153886" y="176459"/>
            <a:ext cx="658585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028"/>
              </a:lnSpc>
              <a:spcBef>
                <a:spcPct val="0"/>
              </a:spcBef>
            </a:pPr>
            <a:r>
              <a:rPr lang="ru-RU" sz="2200" dirty="0" smtClean="0">
                <a:solidFill>
                  <a:srgbClr val="188FFB"/>
                </a:solidFill>
                <a:latin typeface="+mj-lt"/>
                <a:ea typeface="Segoe UI" pitchFamily="34" charset="0"/>
                <a:cs typeface="Segoe UI" pitchFamily="34" charset="0"/>
              </a:rPr>
              <a:t>ПРЕДОСТАВЛЕНИЕ СВЕДЕНИЙ ИЗ ЕГРН</a:t>
            </a:r>
            <a:endParaRPr lang="en-US" sz="2200" spc="-160" dirty="0">
              <a:solidFill>
                <a:srgbClr val="188FFB"/>
              </a:solidFill>
              <a:latin typeface="+mj-lt"/>
            </a:endParaRPr>
          </a:p>
        </p:txBody>
      </p:sp>
      <p:sp>
        <p:nvSpPr>
          <p:cNvPr id="11" name="Freeform 22"/>
          <p:cNvSpPr/>
          <p:nvPr/>
        </p:nvSpPr>
        <p:spPr>
          <a:xfrm>
            <a:off x="84107" y="100375"/>
            <a:ext cx="517691" cy="515614"/>
          </a:xfrm>
          <a:custGeom>
            <a:avLst/>
            <a:gdLst/>
            <a:ahLst/>
            <a:cxnLst/>
            <a:rect l="l" t="t" r="r" b="b"/>
            <a:pathLst>
              <a:path w="1035381" h="1031227">
                <a:moveTo>
                  <a:pt x="0" y="0"/>
                </a:moveTo>
                <a:lnTo>
                  <a:pt x="1035381" y="0"/>
                </a:lnTo>
                <a:lnTo>
                  <a:pt x="1035381" y="1031228"/>
                </a:lnTo>
                <a:lnTo>
                  <a:pt x="0" y="1031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45" r="-5127" b="-74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Группа 40"/>
          <p:cNvGrpSpPr/>
          <p:nvPr/>
        </p:nvGrpSpPr>
        <p:grpSpPr>
          <a:xfrm>
            <a:off x="147638" y="3767501"/>
            <a:ext cx="6553200" cy="343897"/>
            <a:chOff x="133350" y="3922715"/>
            <a:chExt cx="6553200" cy="343897"/>
          </a:xfrm>
        </p:grpSpPr>
        <p:sp>
          <p:nvSpPr>
            <p:cNvPr id="34" name="Freeform 5"/>
            <p:cNvSpPr/>
            <p:nvPr/>
          </p:nvSpPr>
          <p:spPr>
            <a:xfrm>
              <a:off x="133350" y="3922715"/>
              <a:ext cx="6553200" cy="343897"/>
            </a:xfrm>
            <a:custGeom>
              <a:avLst/>
              <a:gdLst/>
              <a:ahLst/>
              <a:cxnLst/>
              <a:rect l="l" t="t" r="r" b="b"/>
              <a:pathLst>
                <a:path w="2546981" h="236922">
                  <a:moveTo>
                    <a:pt x="40829" y="0"/>
                  </a:moveTo>
                  <a:lnTo>
                    <a:pt x="2506152" y="0"/>
                  </a:lnTo>
                  <a:cubicBezTo>
                    <a:pt x="2516980" y="0"/>
                    <a:pt x="2527365" y="4302"/>
                    <a:pt x="2535022" y="11958"/>
                  </a:cubicBezTo>
                  <a:cubicBezTo>
                    <a:pt x="2542679" y="19615"/>
                    <a:pt x="2546981" y="30000"/>
                    <a:pt x="2546981" y="40829"/>
                  </a:cubicBezTo>
                  <a:lnTo>
                    <a:pt x="2546981" y="196094"/>
                  </a:lnTo>
                  <a:cubicBezTo>
                    <a:pt x="2546981" y="206922"/>
                    <a:pt x="2542679" y="217307"/>
                    <a:pt x="2535022" y="224964"/>
                  </a:cubicBezTo>
                  <a:cubicBezTo>
                    <a:pt x="2527365" y="232621"/>
                    <a:pt x="2516980" y="236922"/>
                    <a:pt x="2506152" y="236922"/>
                  </a:cubicBezTo>
                  <a:lnTo>
                    <a:pt x="40829" y="236922"/>
                  </a:lnTo>
                  <a:cubicBezTo>
                    <a:pt x="30000" y="236922"/>
                    <a:pt x="19615" y="232621"/>
                    <a:pt x="11958" y="224964"/>
                  </a:cubicBezTo>
                  <a:cubicBezTo>
                    <a:pt x="4302" y="217307"/>
                    <a:pt x="0" y="206922"/>
                    <a:pt x="0" y="196094"/>
                  </a:cubicBezTo>
                  <a:lnTo>
                    <a:pt x="0" y="40829"/>
                  </a:lnTo>
                  <a:cubicBezTo>
                    <a:pt x="0" y="30000"/>
                    <a:pt x="4302" y="19615"/>
                    <a:pt x="11958" y="11958"/>
                  </a:cubicBezTo>
                  <a:cubicBezTo>
                    <a:pt x="19615" y="4302"/>
                    <a:pt x="30000" y="0"/>
                    <a:pt x="40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188FFB"/>
              </a:solidFill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272372" y="3979247"/>
              <a:ext cx="6385603" cy="2308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61"/>
                </a:lnSpc>
              </a:pPr>
              <a:r>
                <a:rPr lang="en-US" sz="1200" dirty="0">
                  <a:solidFill>
                    <a:srgbClr val="004AAD"/>
                  </a:solidFill>
                </a:rPr>
                <a:t>6. УСЛУГИ </a:t>
              </a:r>
              <a:r>
                <a:rPr lang="ru-RU" sz="1200" dirty="0" smtClean="0">
                  <a:solidFill>
                    <a:srgbClr val="004AAD"/>
                  </a:solidFill>
                </a:rPr>
                <a:t>В СФЕРЕ НЕДВИЖИМОСТИ </a:t>
              </a:r>
              <a:r>
                <a:rPr lang="en-US" sz="1200" dirty="0" smtClean="0">
                  <a:solidFill>
                    <a:srgbClr val="004AAD"/>
                  </a:solidFill>
                </a:rPr>
                <a:t>ДЛЯ </a:t>
              </a:r>
              <a:r>
                <a:rPr lang="en-US" sz="1200" dirty="0">
                  <a:solidFill>
                    <a:srgbClr val="004AAD"/>
                  </a:solidFill>
                </a:rPr>
                <a:t>ЮРИДИЧЕСКИХ ЛИЦ И ОРГАНОВ ВЛАСТИ</a:t>
              </a: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1310657" y="176460"/>
            <a:ext cx="161827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028"/>
              </a:lnSpc>
              <a:spcBef>
                <a:spcPct val="0"/>
              </a:spcBef>
            </a:pPr>
            <a:r>
              <a:rPr lang="en-US" sz="2200" spc="-160" dirty="0">
                <a:solidFill>
                  <a:srgbClr val="188FFB"/>
                </a:solidFill>
                <a:latin typeface="+mj-lt"/>
              </a:rPr>
              <a:t>УСЛУГИ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147638" y="1028700"/>
            <a:ext cx="5800725" cy="343897"/>
            <a:chOff x="152400" y="1152525"/>
            <a:chExt cx="5800725" cy="343897"/>
          </a:xfrm>
        </p:grpSpPr>
        <p:sp>
          <p:nvSpPr>
            <p:cNvPr id="5" name="Freeform 5"/>
            <p:cNvSpPr/>
            <p:nvPr/>
          </p:nvSpPr>
          <p:spPr>
            <a:xfrm>
              <a:off x="152400" y="1152525"/>
              <a:ext cx="5800725" cy="343897"/>
            </a:xfrm>
            <a:custGeom>
              <a:avLst/>
              <a:gdLst/>
              <a:ahLst/>
              <a:cxnLst/>
              <a:rect l="l" t="t" r="r" b="b"/>
              <a:pathLst>
                <a:path w="2546981" h="236922">
                  <a:moveTo>
                    <a:pt x="40829" y="0"/>
                  </a:moveTo>
                  <a:lnTo>
                    <a:pt x="2506152" y="0"/>
                  </a:lnTo>
                  <a:cubicBezTo>
                    <a:pt x="2516980" y="0"/>
                    <a:pt x="2527365" y="4302"/>
                    <a:pt x="2535022" y="11958"/>
                  </a:cubicBezTo>
                  <a:cubicBezTo>
                    <a:pt x="2542679" y="19615"/>
                    <a:pt x="2546981" y="30000"/>
                    <a:pt x="2546981" y="40829"/>
                  </a:cubicBezTo>
                  <a:lnTo>
                    <a:pt x="2546981" y="196094"/>
                  </a:lnTo>
                  <a:cubicBezTo>
                    <a:pt x="2546981" y="206922"/>
                    <a:pt x="2542679" y="217307"/>
                    <a:pt x="2535022" y="224964"/>
                  </a:cubicBezTo>
                  <a:cubicBezTo>
                    <a:pt x="2527365" y="232621"/>
                    <a:pt x="2516980" y="236922"/>
                    <a:pt x="2506152" y="236922"/>
                  </a:cubicBezTo>
                  <a:lnTo>
                    <a:pt x="40829" y="236922"/>
                  </a:lnTo>
                  <a:cubicBezTo>
                    <a:pt x="30000" y="236922"/>
                    <a:pt x="19615" y="232621"/>
                    <a:pt x="11958" y="224964"/>
                  </a:cubicBezTo>
                  <a:cubicBezTo>
                    <a:pt x="4302" y="217307"/>
                    <a:pt x="0" y="206922"/>
                    <a:pt x="0" y="196094"/>
                  </a:cubicBezTo>
                  <a:lnTo>
                    <a:pt x="0" y="40829"/>
                  </a:lnTo>
                  <a:cubicBezTo>
                    <a:pt x="0" y="30000"/>
                    <a:pt x="4302" y="19615"/>
                    <a:pt x="11958" y="11958"/>
                  </a:cubicBezTo>
                  <a:cubicBezTo>
                    <a:pt x="19615" y="4302"/>
                    <a:pt x="30000" y="0"/>
                    <a:pt x="40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188FFB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272372" y="1209057"/>
              <a:ext cx="4108848" cy="2308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61"/>
                </a:lnSpc>
              </a:pPr>
              <a:r>
                <a:rPr lang="en-US" sz="1200" dirty="0">
                  <a:solidFill>
                    <a:srgbClr val="004AAD"/>
                  </a:solidFill>
                </a:rPr>
                <a:t>1. КОНСУЛЬТАЦИОННЫЕ И ЮРИДИЧЕСКИЕ УСЛУГИ</a:t>
              </a: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47638" y="1537925"/>
            <a:ext cx="5800725" cy="343897"/>
            <a:chOff x="152400" y="1677988"/>
            <a:chExt cx="5800725" cy="343897"/>
          </a:xfrm>
        </p:grpSpPr>
        <p:sp>
          <p:nvSpPr>
            <p:cNvPr id="28" name="Freeform 5"/>
            <p:cNvSpPr/>
            <p:nvPr/>
          </p:nvSpPr>
          <p:spPr>
            <a:xfrm>
              <a:off x="152400" y="1677988"/>
              <a:ext cx="5800725" cy="343897"/>
            </a:xfrm>
            <a:custGeom>
              <a:avLst/>
              <a:gdLst/>
              <a:ahLst/>
              <a:cxnLst/>
              <a:rect l="l" t="t" r="r" b="b"/>
              <a:pathLst>
                <a:path w="2546981" h="236922">
                  <a:moveTo>
                    <a:pt x="40829" y="0"/>
                  </a:moveTo>
                  <a:lnTo>
                    <a:pt x="2506152" y="0"/>
                  </a:lnTo>
                  <a:cubicBezTo>
                    <a:pt x="2516980" y="0"/>
                    <a:pt x="2527365" y="4302"/>
                    <a:pt x="2535022" y="11958"/>
                  </a:cubicBezTo>
                  <a:cubicBezTo>
                    <a:pt x="2542679" y="19615"/>
                    <a:pt x="2546981" y="30000"/>
                    <a:pt x="2546981" y="40829"/>
                  </a:cubicBezTo>
                  <a:lnTo>
                    <a:pt x="2546981" y="196094"/>
                  </a:lnTo>
                  <a:cubicBezTo>
                    <a:pt x="2546981" y="206922"/>
                    <a:pt x="2542679" y="217307"/>
                    <a:pt x="2535022" y="224964"/>
                  </a:cubicBezTo>
                  <a:cubicBezTo>
                    <a:pt x="2527365" y="232621"/>
                    <a:pt x="2516980" y="236922"/>
                    <a:pt x="2506152" y="236922"/>
                  </a:cubicBezTo>
                  <a:lnTo>
                    <a:pt x="40829" y="236922"/>
                  </a:lnTo>
                  <a:cubicBezTo>
                    <a:pt x="30000" y="236922"/>
                    <a:pt x="19615" y="232621"/>
                    <a:pt x="11958" y="224964"/>
                  </a:cubicBezTo>
                  <a:cubicBezTo>
                    <a:pt x="4302" y="217307"/>
                    <a:pt x="0" y="206922"/>
                    <a:pt x="0" y="196094"/>
                  </a:cubicBezTo>
                  <a:lnTo>
                    <a:pt x="0" y="40829"/>
                  </a:lnTo>
                  <a:cubicBezTo>
                    <a:pt x="0" y="30000"/>
                    <a:pt x="4302" y="19615"/>
                    <a:pt x="11958" y="11958"/>
                  </a:cubicBezTo>
                  <a:cubicBezTo>
                    <a:pt x="19615" y="4302"/>
                    <a:pt x="30000" y="0"/>
                    <a:pt x="40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188FFB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272372" y="1733952"/>
              <a:ext cx="4258576" cy="230832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61"/>
                </a:lnSpc>
              </a:pPr>
              <a:r>
                <a:rPr lang="en-US" sz="1200" dirty="0">
                  <a:solidFill>
                    <a:srgbClr val="004AAD"/>
                  </a:solidFill>
                </a:rPr>
                <a:t>2. КАДАСТРОВЫЕ И ГЕОДЕЗИЧЕСКИЕ РАБОТЫ</a:t>
              </a: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47638" y="2556375"/>
            <a:ext cx="5800725" cy="343897"/>
            <a:chOff x="152400" y="2709864"/>
            <a:chExt cx="5800725" cy="343897"/>
          </a:xfrm>
        </p:grpSpPr>
        <p:sp>
          <p:nvSpPr>
            <p:cNvPr id="32" name="Freeform 5"/>
            <p:cNvSpPr/>
            <p:nvPr/>
          </p:nvSpPr>
          <p:spPr>
            <a:xfrm>
              <a:off x="152400" y="2709864"/>
              <a:ext cx="5800725" cy="343897"/>
            </a:xfrm>
            <a:custGeom>
              <a:avLst/>
              <a:gdLst/>
              <a:ahLst/>
              <a:cxnLst/>
              <a:rect l="l" t="t" r="r" b="b"/>
              <a:pathLst>
                <a:path w="2546981" h="236922">
                  <a:moveTo>
                    <a:pt x="40829" y="0"/>
                  </a:moveTo>
                  <a:lnTo>
                    <a:pt x="2506152" y="0"/>
                  </a:lnTo>
                  <a:cubicBezTo>
                    <a:pt x="2516980" y="0"/>
                    <a:pt x="2527365" y="4302"/>
                    <a:pt x="2535022" y="11958"/>
                  </a:cubicBezTo>
                  <a:cubicBezTo>
                    <a:pt x="2542679" y="19615"/>
                    <a:pt x="2546981" y="30000"/>
                    <a:pt x="2546981" y="40829"/>
                  </a:cubicBezTo>
                  <a:lnTo>
                    <a:pt x="2546981" y="196094"/>
                  </a:lnTo>
                  <a:cubicBezTo>
                    <a:pt x="2546981" y="206922"/>
                    <a:pt x="2542679" y="217307"/>
                    <a:pt x="2535022" y="224964"/>
                  </a:cubicBezTo>
                  <a:cubicBezTo>
                    <a:pt x="2527365" y="232621"/>
                    <a:pt x="2516980" y="236922"/>
                    <a:pt x="2506152" y="236922"/>
                  </a:cubicBezTo>
                  <a:lnTo>
                    <a:pt x="40829" y="236922"/>
                  </a:lnTo>
                  <a:cubicBezTo>
                    <a:pt x="30000" y="236922"/>
                    <a:pt x="19615" y="232621"/>
                    <a:pt x="11958" y="224964"/>
                  </a:cubicBezTo>
                  <a:cubicBezTo>
                    <a:pt x="4302" y="217307"/>
                    <a:pt x="0" y="206922"/>
                    <a:pt x="0" y="196094"/>
                  </a:cubicBezTo>
                  <a:lnTo>
                    <a:pt x="0" y="40829"/>
                  </a:lnTo>
                  <a:cubicBezTo>
                    <a:pt x="0" y="30000"/>
                    <a:pt x="4302" y="19615"/>
                    <a:pt x="11958" y="11958"/>
                  </a:cubicBezTo>
                  <a:cubicBezTo>
                    <a:pt x="19615" y="4302"/>
                    <a:pt x="30000" y="0"/>
                    <a:pt x="40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188FFB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272372" y="2783467"/>
              <a:ext cx="4903433" cy="2308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61"/>
                </a:lnSpc>
              </a:pPr>
              <a:r>
                <a:rPr lang="en-US" sz="1200" dirty="0">
                  <a:solidFill>
                    <a:srgbClr val="004AAD"/>
                  </a:solidFill>
                </a:rPr>
                <a:t>4.  ПРОЕКТИРОВАНИЕ И УЗАКОНИВАНИЕ ПЕРЕПЛАНИРОВОК </a:t>
              </a: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147638" y="3065600"/>
            <a:ext cx="6867525" cy="536573"/>
            <a:chOff x="152400" y="3235327"/>
            <a:chExt cx="6867525" cy="536573"/>
          </a:xfrm>
        </p:grpSpPr>
        <p:sp>
          <p:nvSpPr>
            <p:cNvPr id="33" name="Freeform 5"/>
            <p:cNvSpPr/>
            <p:nvPr/>
          </p:nvSpPr>
          <p:spPr>
            <a:xfrm>
              <a:off x="152400" y="3235327"/>
              <a:ext cx="6867525" cy="536573"/>
            </a:xfrm>
            <a:custGeom>
              <a:avLst/>
              <a:gdLst/>
              <a:ahLst/>
              <a:cxnLst/>
              <a:rect l="l" t="t" r="r" b="b"/>
              <a:pathLst>
                <a:path w="2546981" h="236922">
                  <a:moveTo>
                    <a:pt x="40829" y="0"/>
                  </a:moveTo>
                  <a:lnTo>
                    <a:pt x="2506152" y="0"/>
                  </a:lnTo>
                  <a:cubicBezTo>
                    <a:pt x="2516980" y="0"/>
                    <a:pt x="2527365" y="4302"/>
                    <a:pt x="2535022" y="11958"/>
                  </a:cubicBezTo>
                  <a:cubicBezTo>
                    <a:pt x="2542679" y="19615"/>
                    <a:pt x="2546981" y="30000"/>
                    <a:pt x="2546981" y="40829"/>
                  </a:cubicBezTo>
                  <a:lnTo>
                    <a:pt x="2546981" y="196094"/>
                  </a:lnTo>
                  <a:cubicBezTo>
                    <a:pt x="2546981" y="206922"/>
                    <a:pt x="2542679" y="217307"/>
                    <a:pt x="2535022" y="224964"/>
                  </a:cubicBezTo>
                  <a:cubicBezTo>
                    <a:pt x="2527365" y="232621"/>
                    <a:pt x="2516980" y="236922"/>
                    <a:pt x="2506152" y="236922"/>
                  </a:cubicBezTo>
                  <a:lnTo>
                    <a:pt x="40829" y="236922"/>
                  </a:lnTo>
                  <a:cubicBezTo>
                    <a:pt x="30000" y="236922"/>
                    <a:pt x="19615" y="232621"/>
                    <a:pt x="11958" y="224964"/>
                  </a:cubicBezTo>
                  <a:cubicBezTo>
                    <a:pt x="4302" y="217307"/>
                    <a:pt x="0" y="206922"/>
                    <a:pt x="0" y="196094"/>
                  </a:cubicBezTo>
                  <a:lnTo>
                    <a:pt x="0" y="40829"/>
                  </a:lnTo>
                  <a:cubicBezTo>
                    <a:pt x="0" y="30000"/>
                    <a:pt x="4302" y="19615"/>
                    <a:pt x="11958" y="11958"/>
                  </a:cubicBezTo>
                  <a:cubicBezTo>
                    <a:pt x="19615" y="4302"/>
                    <a:pt x="30000" y="0"/>
                    <a:pt x="40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188FFB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272372" y="3277468"/>
              <a:ext cx="6517987" cy="461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61"/>
                </a:lnSpc>
              </a:pPr>
              <a:r>
                <a:rPr lang="en-US" sz="1200" dirty="0">
                  <a:solidFill>
                    <a:srgbClr val="004AAD"/>
                  </a:solidFill>
                </a:rPr>
                <a:t>5. ПРОВЕРКА XML-ДОКУМЕНТОВ ГРАНИЦ ОХРАННЫХ ЗОН, НАСЕЛЕННЫХ ПУНКТОВ, МЕЖЕВЫХ ПЛАНОВ, ТЕХНИЧЕСКИХ ПЛАНОВ, АКТОВ ОБСЛЕДОВАНИЯ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147638" y="2047150"/>
            <a:ext cx="5800725" cy="343897"/>
            <a:chOff x="152400" y="2222501"/>
            <a:chExt cx="5800725" cy="343897"/>
          </a:xfrm>
        </p:grpSpPr>
        <p:sp>
          <p:nvSpPr>
            <p:cNvPr id="31" name="Freeform 5"/>
            <p:cNvSpPr/>
            <p:nvPr/>
          </p:nvSpPr>
          <p:spPr>
            <a:xfrm>
              <a:off x="152400" y="2222501"/>
              <a:ext cx="5800725" cy="343897"/>
            </a:xfrm>
            <a:custGeom>
              <a:avLst/>
              <a:gdLst/>
              <a:ahLst/>
              <a:cxnLst/>
              <a:rect l="l" t="t" r="r" b="b"/>
              <a:pathLst>
                <a:path w="2546981" h="236922">
                  <a:moveTo>
                    <a:pt x="40829" y="0"/>
                  </a:moveTo>
                  <a:lnTo>
                    <a:pt x="2506152" y="0"/>
                  </a:lnTo>
                  <a:cubicBezTo>
                    <a:pt x="2516980" y="0"/>
                    <a:pt x="2527365" y="4302"/>
                    <a:pt x="2535022" y="11958"/>
                  </a:cubicBezTo>
                  <a:cubicBezTo>
                    <a:pt x="2542679" y="19615"/>
                    <a:pt x="2546981" y="30000"/>
                    <a:pt x="2546981" y="40829"/>
                  </a:cubicBezTo>
                  <a:lnTo>
                    <a:pt x="2546981" y="196094"/>
                  </a:lnTo>
                  <a:cubicBezTo>
                    <a:pt x="2546981" y="206922"/>
                    <a:pt x="2542679" y="217307"/>
                    <a:pt x="2535022" y="224964"/>
                  </a:cubicBezTo>
                  <a:cubicBezTo>
                    <a:pt x="2527365" y="232621"/>
                    <a:pt x="2516980" y="236922"/>
                    <a:pt x="2506152" y="236922"/>
                  </a:cubicBezTo>
                  <a:lnTo>
                    <a:pt x="40829" y="236922"/>
                  </a:lnTo>
                  <a:cubicBezTo>
                    <a:pt x="30000" y="236922"/>
                    <a:pt x="19615" y="232621"/>
                    <a:pt x="11958" y="224964"/>
                  </a:cubicBezTo>
                  <a:cubicBezTo>
                    <a:pt x="4302" y="217307"/>
                    <a:pt x="0" y="206922"/>
                    <a:pt x="0" y="196094"/>
                  </a:cubicBezTo>
                  <a:lnTo>
                    <a:pt x="0" y="40829"/>
                  </a:lnTo>
                  <a:cubicBezTo>
                    <a:pt x="0" y="30000"/>
                    <a:pt x="4302" y="19615"/>
                    <a:pt x="11958" y="11958"/>
                  </a:cubicBezTo>
                  <a:cubicBezTo>
                    <a:pt x="19615" y="4302"/>
                    <a:pt x="30000" y="0"/>
                    <a:pt x="40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188FFB"/>
              </a:solidFill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272372" y="2283090"/>
              <a:ext cx="4873874" cy="2308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61"/>
                </a:lnSpc>
              </a:pPr>
              <a:r>
                <a:rPr lang="en-US" sz="1200" dirty="0">
                  <a:solidFill>
                    <a:srgbClr val="004AAD"/>
                  </a:solidFill>
                </a:rPr>
                <a:t>3. ВЫЕЗДНОЙ ПРИЕМ И КУРЬЕРСКАЯ ДОСТАВКА ДОКУМЕНТОВ 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559648" y="88002"/>
            <a:ext cx="544469" cy="579179"/>
          </a:xfrm>
          <a:custGeom>
            <a:avLst/>
            <a:gdLst/>
            <a:ahLst/>
            <a:cxnLst/>
            <a:rect l="l" t="t" r="r" b="b"/>
            <a:pathLst>
              <a:path w="1088937" h="1158357">
                <a:moveTo>
                  <a:pt x="0" y="0"/>
                </a:moveTo>
                <a:lnTo>
                  <a:pt x="1088937" y="0"/>
                </a:lnTo>
                <a:lnTo>
                  <a:pt x="1088937" y="1158356"/>
                </a:lnTo>
                <a:lnTo>
                  <a:pt x="0" y="1158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67389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953125" y="377590"/>
            <a:ext cx="3166992" cy="2651360"/>
          </a:xfrm>
          <a:custGeom>
            <a:avLst/>
            <a:gdLst/>
            <a:ahLst/>
            <a:cxnLst/>
            <a:rect l="l" t="t" r="r" b="b"/>
            <a:pathLst>
              <a:path w="6640733" h="5651803">
                <a:moveTo>
                  <a:pt x="0" y="0"/>
                </a:moveTo>
                <a:lnTo>
                  <a:pt x="6640733" y="0"/>
                </a:lnTo>
                <a:lnTo>
                  <a:pt x="6640733" y="5651803"/>
                </a:lnTo>
                <a:lnTo>
                  <a:pt x="0" y="56518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020" t="-27004" r="-21294" b="-33808"/>
            </a:stretch>
          </a:blipFill>
        </p:spPr>
      </p:sp>
      <p:sp>
        <p:nvSpPr>
          <p:cNvPr id="18" name="Прямоугольник 17"/>
          <p:cNvSpPr/>
          <p:nvPr/>
        </p:nvSpPr>
        <p:spPr>
          <a:xfrm>
            <a:off x="161746" y="84108"/>
            <a:ext cx="362309" cy="40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2" name="Freeform 22"/>
          <p:cNvSpPr/>
          <p:nvPr/>
        </p:nvSpPr>
        <p:spPr>
          <a:xfrm>
            <a:off x="84107" y="100375"/>
            <a:ext cx="517691" cy="515614"/>
          </a:xfrm>
          <a:custGeom>
            <a:avLst/>
            <a:gdLst/>
            <a:ahLst/>
            <a:cxnLst/>
            <a:rect l="l" t="t" r="r" b="b"/>
            <a:pathLst>
              <a:path w="1035381" h="1031227">
                <a:moveTo>
                  <a:pt x="0" y="0"/>
                </a:moveTo>
                <a:lnTo>
                  <a:pt x="1035381" y="0"/>
                </a:lnTo>
                <a:lnTo>
                  <a:pt x="1035381" y="1031228"/>
                </a:lnTo>
                <a:lnTo>
                  <a:pt x="0" y="1031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45" r="-5127" b="-745"/>
            </a:stretch>
          </a:blipFill>
        </p:spPr>
      </p:sp>
      <p:grpSp>
        <p:nvGrpSpPr>
          <p:cNvPr id="42" name="Группа 41"/>
          <p:cNvGrpSpPr/>
          <p:nvPr/>
        </p:nvGrpSpPr>
        <p:grpSpPr>
          <a:xfrm>
            <a:off x="147638" y="4276725"/>
            <a:ext cx="6562725" cy="343897"/>
            <a:chOff x="123825" y="4400550"/>
            <a:chExt cx="6562725" cy="343897"/>
          </a:xfrm>
        </p:grpSpPr>
        <p:sp>
          <p:nvSpPr>
            <p:cNvPr id="35" name="Freeform 5"/>
            <p:cNvSpPr/>
            <p:nvPr/>
          </p:nvSpPr>
          <p:spPr>
            <a:xfrm>
              <a:off x="123825" y="4400550"/>
              <a:ext cx="6562725" cy="343897"/>
            </a:xfrm>
            <a:custGeom>
              <a:avLst/>
              <a:gdLst/>
              <a:ahLst/>
              <a:cxnLst/>
              <a:rect l="l" t="t" r="r" b="b"/>
              <a:pathLst>
                <a:path w="2546981" h="236922">
                  <a:moveTo>
                    <a:pt x="40829" y="0"/>
                  </a:moveTo>
                  <a:lnTo>
                    <a:pt x="2506152" y="0"/>
                  </a:lnTo>
                  <a:cubicBezTo>
                    <a:pt x="2516980" y="0"/>
                    <a:pt x="2527365" y="4302"/>
                    <a:pt x="2535022" y="11958"/>
                  </a:cubicBezTo>
                  <a:cubicBezTo>
                    <a:pt x="2542679" y="19615"/>
                    <a:pt x="2546981" y="30000"/>
                    <a:pt x="2546981" y="40829"/>
                  </a:cubicBezTo>
                  <a:lnTo>
                    <a:pt x="2546981" y="196094"/>
                  </a:lnTo>
                  <a:cubicBezTo>
                    <a:pt x="2546981" y="206922"/>
                    <a:pt x="2542679" y="217307"/>
                    <a:pt x="2535022" y="224964"/>
                  </a:cubicBezTo>
                  <a:cubicBezTo>
                    <a:pt x="2527365" y="232621"/>
                    <a:pt x="2516980" y="236922"/>
                    <a:pt x="2506152" y="236922"/>
                  </a:cubicBezTo>
                  <a:lnTo>
                    <a:pt x="40829" y="236922"/>
                  </a:lnTo>
                  <a:cubicBezTo>
                    <a:pt x="30000" y="236922"/>
                    <a:pt x="19615" y="232621"/>
                    <a:pt x="11958" y="224964"/>
                  </a:cubicBezTo>
                  <a:cubicBezTo>
                    <a:pt x="4302" y="217307"/>
                    <a:pt x="0" y="206922"/>
                    <a:pt x="0" y="196094"/>
                  </a:cubicBezTo>
                  <a:lnTo>
                    <a:pt x="0" y="40829"/>
                  </a:lnTo>
                  <a:cubicBezTo>
                    <a:pt x="0" y="30000"/>
                    <a:pt x="4302" y="19615"/>
                    <a:pt x="11958" y="11958"/>
                  </a:cubicBezTo>
                  <a:cubicBezTo>
                    <a:pt x="19615" y="4302"/>
                    <a:pt x="30000" y="0"/>
                    <a:pt x="40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188FFB"/>
              </a:solidFill>
            </a:ln>
          </p:spPr>
        </p:sp>
        <p:sp>
          <p:nvSpPr>
            <p:cNvPr id="24" name="TextBox 23"/>
            <p:cNvSpPr txBox="1"/>
            <p:nvPr/>
          </p:nvSpPr>
          <p:spPr>
            <a:xfrm>
              <a:off x="272372" y="4458608"/>
              <a:ext cx="6385603" cy="2081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61"/>
                </a:lnSpc>
              </a:pPr>
              <a:r>
                <a:rPr lang="ru-RU" sz="1200" dirty="0" smtClean="0">
                  <a:solidFill>
                    <a:srgbClr val="004AAD"/>
                  </a:solidFill>
                </a:rPr>
                <a:t>7. ПОДГОТОВКА АНАЛИТИЧЕСКОЙ ИНФОРМАЦИИ ОБ ОБЪЕКТЕ НЕДВИЖИМОСТИ</a:t>
              </a:r>
              <a:endParaRPr lang="en-US" sz="1200" dirty="0">
                <a:solidFill>
                  <a:srgbClr val="004AAD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flipH="1">
            <a:off x="-1" y="2428875"/>
            <a:ext cx="8971610" cy="2714625"/>
          </a:xfrm>
          <a:custGeom>
            <a:avLst/>
            <a:gdLst/>
            <a:ahLst/>
            <a:cxnLst/>
            <a:rect l="l" t="t" r="r" b="b"/>
            <a:pathLst>
              <a:path w="17199508" h="2010987">
                <a:moveTo>
                  <a:pt x="17199508" y="0"/>
                </a:moveTo>
                <a:lnTo>
                  <a:pt x="0" y="0"/>
                </a:lnTo>
                <a:lnTo>
                  <a:pt x="0" y="2010987"/>
                </a:lnTo>
                <a:lnTo>
                  <a:pt x="17199508" y="2010987"/>
                </a:lnTo>
                <a:lnTo>
                  <a:pt x="17199508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 t="-40784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9648" y="88002"/>
            <a:ext cx="544469" cy="579179"/>
          </a:xfrm>
          <a:custGeom>
            <a:avLst/>
            <a:gdLst/>
            <a:ahLst/>
            <a:cxnLst/>
            <a:rect l="l" t="t" r="r" b="b"/>
            <a:pathLst>
              <a:path w="1088937" h="1158357">
                <a:moveTo>
                  <a:pt x="0" y="0"/>
                </a:moveTo>
                <a:lnTo>
                  <a:pt x="1088937" y="0"/>
                </a:lnTo>
                <a:lnTo>
                  <a:pt x="1088937" y="1158356"/>
                </a:lnTo>
                <a:lnTo>
                  <a:pt x="0" y="1158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6738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349" y="1093365"/>
            <a:ext cx="4654019" cy="3016494"/>
          </a:xfrm>
          <a:custGeom>
            <a:avLst/>
            <a:gdLst/>
            <a:ahLst/>
            <a:cxnLst/>
            <a:rect l="l" t="t" r="r" b="b"/>
            <a:pathLst>
              <a:path w="9308038" h="6032988">
                <a:moveTo>
                  <a:pt x="0" y="0"/>
                </a:moveTo>
                <a:lnTo>
                  <a:pt x="9308039" y="0"/>
                </a:lnTo>
                <a:lnTo>
                  <a:pt x="9308039" y="6032988"/>
                </a:lnTo>
                <a:lnTo>
                  <a:pt x="0" y="6032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56644" y="986897"/>
            <a:ext cx="3624493" cy="609665"/>
          </a:xfrm>
          <a:custGeom>
            <a:avLst/>
            <a:gdLst/>
            <a:ahLst/>
            <a:cxnLst/>
            <a:rect l="l" t="t" r="r" b="b"/>
            <a:pathLst>
              <a:path w="3466131" h="583028">
                <a:moveTo>
                  <a:pt x="54468" y="0"/>
                </a:moveTo>
                <a:lnTo>
                  <a:pt x="3411663" y="0"/>
                </a:lnTo>
                <a:cubicBezTo>
                  <a:pt x="3426108" y="0"/>
                  <a:pt x="3439963" y="5739"/>
                  <a:pt x="3450177" y="15953"/>
                </a:cubicBezTo>
                <a:cubicBezTo>
                  <a:pt x="3460392" y="26168"/>
                  <a:pt x="3466131" y="40022"/>
                  <a:pt x="3466131" y="54468"/>
                </a:cubicBezTo>
                <a:lnTo>
                  <a:pt x="3466131" y="528560"/>
                </a:lnTo>
                <a:cubicBezTo>
                  <a:pt x="3466131" y="558641"/>
                  <a:pt x="3441745" y="583028"/>
                  <a:pt x="3411663" y="583028"/>
                </a:cubicBezTo>
                <a:lnTo>
                  <a:pt x="54468" y="583028"/>
                </a:lnTo>
                <a:cubicBezTo>
                  <a:pt x="24386" y="583028"/>
                  <a:pt x="0" y="558641"/>
                  <a:pt x="0" y="528560"/>
                </a:cubicBezTo>
                <a:lnTo>
                  <a:pt x="0" y="54468"/>
                </a:lnTo>
                <a:cubicBezTo>
                  <a:pt x="0" y="24386"/>
                  <a:pt x="24386" y="0"/>
                  <a:pt x="54468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11" name="Freeform 11"/>
          <p:cNvSpPr/>
          <p:nvPr/>
        </p:nvSpPr>
        <p:spPr>
          <a:xfrm>
            <a:off x="5056644" y="1775327"/>
            <a:ext cx="3624493" cy="609665"/>
          </a:xfrm>
          <a:custGeom>
            <a:avLst/>
            <a:gdLst/>
            <a:ahLst/>
            <a:cxnLst/>
            <a:rect l="l" t="t" r="r" b="b"/>
            <a:pathLst>
              <a:path w="3466131" h="583028">
                <a:moveTo>
                  <a:pt x="54468" y="0"/>
                </a:moveTo>
                <a:lnTo>
                  <a:pt x="3411663" y="0"/>
                </a:lnTo>
                <a:cubicBezTo>
                  <a:pt x="3426108" y="0"/>
                  <a:pt x="3439963" y="5739"/>
                  <a:pt x="3450177" y="15953"/>
                </a:cubicBezTo>
                <a:cubicBezTo>
                  <a:pt x="3460392" y="26168"/>
                  <a:pt x="3466131" y="40022"/>
                  <a:pt x="3466131" y="54468"/>
                </a:cubicBezTo>
                <a:lnTo>
                  <a:pt x="3466131" y="528560"/>
                </a:lnTo>
                <a:cubicBezTo>
                  <a:pt x="3466131" y="558641"/>
                  <a:pt x="3441745" y="583028"/>
                  <a:pt x="3411663" y="583028"/>
                </a:cubicBezTo>
                <a:lnTo>
                  <a:pt x="54468" y="583028"/>
                </a:lnTo>
                <a:cubicBezTo>
                  <a:pt x="24386" y="583028"/>
                  <a:pt x="0" y="558641"/>
                  <a:pt x="0" y="528560"/>
                </a:cubicBezTo>
                <a:lnTo>
                  <a:pt x="0" y="54468"/>
                </a:lnTo>
                <a:cubicBezTo>
                  <a:pt x="0" y="24386"/>
                  <a:pt x="24386" y="0"/>
                  <a:pt x="54468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14" name="Freeform 14"/>
          <p:cNvSpPr/>
          <p:nvPr/>
        </p:nvSpPr>
        <p:spPr>
          <a:xfrm>
            <a:off x="5056644" y="2543815"/>
            <a:ext cx="3624493" cy="609665"/>
          </a:xfrm>
          <a:custGeom>
            <a:avLst/>
            <a:gdLst/>
            <a:ahLst/>
            <a:cxnLst/>
            <a:rect l="l" t="t" r="r" b="b"/>
            <a:pathLst>
              <a:path w="3466131" h="583028">
                <a:moveTo>
                  <a:pt x="54468" y="0"/>
                </a:moveTo>
                <a:lnTo>
                  <a:pt x="3411663" y="0"/>
                </a:lnTo>
                <a:cubicBezTo>
                  <a:pt x="3426108" y="0"/>
                  <a:pt x="3439963" y="5739"/>
                  <a:pt x="3450177" y="15953"/>
                </a:cubicBezTo>
                <a:cubicBezTo>
                  <a:pt x="3460392" y="26168"/>
                  <a:pt x="3466131" y="40022"/>
                  <a:pt x="3466131" y="54468"/>
                </a:cubicBezTo>
                <a:lnTo>
                  <a:pt x="3466131" y="528560"/>
                </a:lnTo>
                <a:cubicBezTo>
                  <a:pt x="3466131" y="558641"/>
                  <a:pt x="3441745" y="583028"/>
                  <a:pt x="3411663" y="583028"/>
                </a:cubicBezTo>
                <a:lnTo>
                  <a:pt x="54468" y="583028"/>
                </a:lnTo>
                <a:cubicBezTo>
                  <a:pt x="24386" y="583028"/>
                  <a:pt x="0" y="558641"/>
                  <a:pt x="0" y="528560"/>
                </a:cubicBezTo>
                <a:lnTo>
                  <a:pt x="0" y="54468"/>
                </a:lnTo>
                <a:cubicBezTo>
                  <a:pt x="0" y="24386"/>
                  <a:pt x="24386" y="0"/>
                  <a:pt x="54468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17" name="Freeform 17"/>
          <p:cNvSpPr/>
          <p:nvPr/>
        </p:nvSpPr>
        <p:spPr>
          <a:xfrm>
            <a:off x="5056644" y="3332244"/>
            <a:ext cx="3624493" cy="609665"/>
          </a:xfrm>
          <a:custGeom>
            <a:avLst/>
            <a:gdLst/>
            <a:ahLst/>
            <a:cxnLst/>
            <a:rect l="l" t="t" r="r" b="b"/>
            <a:pathLst>
              <a:path w="3466131" h="583028">
                <a:moveTo>
                  <a:pt x="54468" y="0"/>
                </a:moveTo>
                <a:lnTo>
                  <a:pt x="3411663" y="0"/>
                </a:lnTo>
                <a:cubicBezTo>
                  <a:pt x="3426108" y="0"/>
                  <a:pt x="3439963" y="5739"/>
                  <a:pt x="3450177" y="15953"/>
                </a:cubicBezTo>
                <a:cubicBezTo>
                  <a:pt x="3460392" y="26168"/>
                  <a:pt x="3466131" y="40022"/>
                  <a:pt x="3466131" y="54468"/>
                </a:cubicBezTo>
                <a:lnTo>
                  <a:pt x="3466131" y="528560"/>
                </a:lnTo>
                <a:cubicBezTo>
                  <a:pt x="3466131" y="558641"/>
                  <a:pt x="3441745" y="583028"/>
                  <a:pt x="3411663" y="583028"/>
                </a:cubicBezTo>
                <a:lnTo>
                  <a:pt x="54468" y="583028"/>
                </a:lnTo>
                <a:cubicBezTo>
                  <a:pt x="24386" y="583028"/>
                  <a:pt x="0" y="558641"/>
                  <a:pt x="0" y="528560"/>
                </a:cubicBezTo>
                <a:lnTo>
                  <a:pt x="0" y="54468"/>
                </a:lnTo>
                <a:cubicBezTo>
                  <a:pt x="0" y="24386"/>
                  <a:pt x="24386" y="0"/>
                  <a:pt x="54468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20" name="Freeform 20"/>
          <p:cNvSpPr/>
          <p:nvPr/>
        </p:nvSpPr>
        <p:spPr>
          <a:xfrm>
            <a:off x="5056644" y="4120674"/>
            <a:ext cx="3624493" cy="609665"/>
          </a:xfrm>
          <a:custGeom>
            <a:avLst/>
            <a:gdLst/>
            <a:ahLst/>
            <a:cxnLst/>
            <a:rect l="l" t="t" r="r" b="b"/>
            <a:pathLst>
              <a:path w="3466131" h="583028">
                <a:moveTo>
                  <a:pt x="54468" y="0"/>
                </a:moveTo>
                <a:lnTo>
                  <a:pt x="3411663" y="0"/>
                </a:lnTo>
                <a:cubicBezTo>
                  <a:pt x="3426108" y="0"/>
                  <a:pt x="3439963" y="5739"/>
                  <a:pt x="3450177" y="15953"/>
                </a:cubicBezTo>
                <a:cubicBezTo>
                  <a:pt x="3460392" y="26168"/>
                  <a:pt x="3466131" y="40022"/>
                  <a:pt x="3466131" y="54468"/>
                </a:cubicBezTo>
                <a:lnTo>
                  <a:pt x="3466131" y="528560"/>
                </a:lnTo>
                <a:cubicBezTo>
                  <a:pt x="3466131" y="558641"/>
                  <a:pt x="3441745" y="583028"/>
                  <a:pt x="3411663" y="583028"/>
                </a:cubicBezTo>
                <a:lnTo>
                  <a:pt x="54468" y="583028"/>
                </a:lnTo>
                <a:cubicBezTo>
                  <a:pt x="24386" y="583028"/>
                  <a:pt x="0" y="558641"/>
                  <a:pt x="0" y="528560"/>
                </a:cubicBezTo>
                <a:lnTo>
                  <a:pt x="0" y="54468"/>
                </a:lnTo>
                <a:cubicBezTo>
                  <a:pt x="0" y="24386"/>
                  <a:pt x="24386" y="0"/>
                  <a:pt x="54468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22" name="Freeform 22"/>
          <p:cNvSpPr/>
          <p:nvPr/>
        </p:nvSpPr>
        <p:spPr>
          <a:xfrm>
            <a:off x="4889708" y="823866"/>
            <a:ext cx="501580" cy="501580"/>
          </a:xfrm>
          <a:custGeom>
            <a:avLst/>
            <a:gdLst/>
            <a:ahLst/>
            <a:cxnLst/>
            <a:rect l="l" t="t" r="r" b="b"/>
            <a:pathLst>
              <a:path w="1003160" h="1003160">
                <a:moveTo>
                  <a:pt x="0" y="0"/>
                </a:moveTo>
                <a:lnTo>
                  <a:pt x="1003159" y="0"/>
                </a:lnTo>
                <a:lnTo>
                  <a:pt x="1003159" y="1003159"/>
                </a:lnTo>
                <a:lnTo>
                  <a:pt x="0" y="10031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388428" y="2603200"/>
            <a:ext cx="3004457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14"/>
              </a:lnSpc>
              <a:spcBef>
                <a:spcPct val="0"/>
              </a:spcBef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ИСКЛЮЧЕНИЕ ПРИОСТАНОВЛЕНИЙ</a:t>
            </a:r>
          </a:p>
        </p:txBody>
      </p:sp>
      <p:sp>
        <p:nvSpPr>
          <p:cNvPr id="24" name="Freeform 24"/>
          <p:cNvSpPr/>
          <p:nvPr/>
        </p:nvSpPr>
        <p:spPr>
          <a:xfrm>
            <a:off x="4889708" y="1690702"/>
            <a:ext cx="501580" cy="501580"/>
          </a:xfrm>
          <a:custGeom>
            <a:avLst/>
            <a:gdLst/>
            <a:ahLst/>
            <a:cxnLst/>
            <a:rect l="l" t="t" r="r" b="b"/>
            <a:pathLst>
              <a:path w="1003160" h="1003160">
                <a:moveTo>
                  <a:pt x="0" y="0"/>
                </a:moveTo>
                <a:lnTo>
                  <a:pt x="1003159" y="0"/>
                </a:lnTo>
                <a:lnTo>
                  <a:pt x="1003159" y="1003159"/>
                </a:lnTo>
                <a:lnTo>
                  <a:pt x="0" y="10031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889708" y="2353314"/>
            <a:ext cx="501580" cy="501580"/>
          </a:xfrm>
          <a:custGeom>
            <a:avLst/>
            <a:gdLst/>
            <a:ahLst/>
            <a:cxnLst/>
            <a:rect l="l" t="t" r="r" b="b"/>
            <a:pathLst>
              <a:path w="1003160" h="1003160">
                <a:moveTo>
                  <a:pt x="0" y="0"/>
                </a:moveTo>
                <a:lnTo>
                  <a:pt x="1003159" y="0"/>
                </a:lnTo>
                <a:lnTo>
                  <a:pt x="1003159" y="1003159"/>
                </a:lnTo>
                <a:lnTo>
                  <a:pt x="0" y="10031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889708" y="3190578"/>
            <a:ext cx="501580" cy="501580"/>
          </a:xfrm>
          <a:custGeom>
            <a:avLst/>
            <a:gdLst/>
            <a:ahLst/>
            <a:cxnLst/>
            <a:rect l="l" t="t" r="r" b="b"/>
            <a:pathLst>
              <a:path w="1003160" h="1003160">
                <a:moveTo>
                  <a:pt x="0" y="0"/>
                </a:moveTo>
                <a:lnTo>
                  <a:pt x="1003159" y="0"/>
                </a:lnTo>
                <a:lnTo>
                  <a:pt x="1003159" y="1003159"/>
                </a:lnTo>
                <a:lnTo>
                  <a:pt x="0" y="10031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889708" y="3980010"/>
            <a:ext cx="501580" cy="501580"/>
          </a:xfrm>
          <a:custGeom>
            <a:avLst/>
            <a:gdLst/>
            <a:ahLst/>
            <a:cxnLst/>
            <a:rect l="l" t="t" r="r" b="b"/>
            <a:pathLst>
              <a:path w="1003160" h="1003160">
                <a:moveTo>
                  <a:pt x="0" y="0"/>
                </a:moveTo>
                <a:lnTo>
                  <a:pt x="1003159" y="0"/>
                </a:lnTo>
                <a:lnTo>
                  <a:pt x="1003159" y="1003159"/>
                </a:lnTo>
                <a:lnTo>
                  <a:pt x="0" y="10031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996914" y="917255"/>
            <a:ext cx="287167" cy="297197"/>
          </a:xfrm>
          <a:custGeom>
            <a:avLst/>
            <a:gdLst/>
            <a:ahLst/>
            <a:cxnLst/>
            <a:rect l="l" t="t" r="r" b="b"/>
            <a:pathLst>
              <a:path w="574334" h="594395">
                <a:moveTo>
                  <a:pt x="0" y="0"/>
                </a:moveTo>
                <a:lnTo>
                  <a:pt x="574334" y="0"/>
                </a:lnTo>
                <a:lnTo>
                  <a:pt x="574334" y="594395"/>
                </a:lnTo>
                <a:lnTo>
                  <a:pt x="0" y="594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244995" y="193434"/>
            <a:ext cx="236347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8"/>
              </a:lnSpc>
              <a:spcBef>
                <a:spcPct val="0"/>
              </a:spcBef>
            </a:pPr>
            <a:r>
              <a:rPr lang="en-US" sz="2200" dirty="0">
                <a:solidFill>
                  <a:srgbClr val="188FFB"/>
                </a:solidFill>
                <a:latin typeface="+mj-lt"/>
              </a:rPr>
              <a:t>ПРЕИМУЩЕСТВА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369940" y="1156141"/>
            <a:ext cx="3054908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64"/>
              </a:lnSpc>
              <a:spcBef>
                <a:spcPct val="0"/>
              </a:spcBef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РАБОТА БЕЗ ПОСРЕДНИКОВ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374960" y="1946149"/>
            <a:ext cx="3045101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64"/>
              </a:lnSpc>
              <a:spcBef>
                <a:spcPct val="0"/>
              </a:spcBef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УЧРЕЖДЕНЫ РОСРЕЕСТРОМ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581613" y="3503182"/>
            <a:ext cx="2641523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64"/>
              </a:lnSpc>
              <a:spcBef>
                <a:spcPct val="0"/>
              </a:spcBef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ОПЫТ БОЛЕЕ 20 ЛЕТ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734988" y="4279101"/>
            <a:ext cx="2341991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64"/>
              </a:lnSpc>
              <a:spcBef>
                <a:spcPct val="0"/>
              </a:spcBef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ГАРАНТИЯ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</a:rPr>
              <a:t>КАЧЕСТВА</a:t>
            </a:r>
            <a:endParaRPr lang="en-US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4996914" y="1792894"/>
            <a:ext cx="287167" cy="297197"/>
          </a:xfrm>
          <a:custGeom>
            <a:avLst/>
            <a:gdLst/>
            <a:ahLst/>
            <a:cxnLst/>
            <a:rect l="l" t="t" r="r" b="b"/>
            <a:pathLst>
              <a:path w="574334" h="594395">
                <a:moveTo>
                  <a:pt x="0" y="0"/>
                </a:moveTo>
                <a:lnTo>
                  <a:pt x="574334" y="0"/>
                </a:lnTo>
                <a:lnTo>
                  <a:pt x="574334" y="594395"/>
                </a:lnTo>
                <a:lnTo>
                  <a:pt x="0" y="594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4996914" y="2453641"/>
            <a:ext cx="287167" cy="297197"/>
          </a:xfrm>
          <a:custGeom>
            <a:avLst/>
            <a:gdLst/>
            <a:ahLst/>
            <a:cxnLst/>
            <a:rect l="l" t="t" r="r" b="b"/>
            <a:pathLst>
              <a:path w="574334" h="594395">
                <a:moveTo>
                  <a:pt x="0" y="0"/>
                </a:moveTo>
                <a:lnTo>
                  <a:pt x="574334" y="0"/>
                </a:lnTo>
                <a:lnTo>
                  <a:pt x="574334" y="594395"/>
                </a:lnTo>
                <a:lnTo>
                  <a:pt x="0" y="594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996914" y="3292770"/>
            <a:ext cx="287167" cy="297197"/>
          </a:xfrm>
          <a:custGeom>
            <a:avLst/>
            <a:gdLst/>
            <a:ahLst/>
            <a:cxnLst/>
            <a:rect l="l" t="t" r="r" b="b"/>
            <a:pathLst>
              <a:path w="574334" h="594395">
                <a:moveTo>
                  <a:pt x="0" y="0"/>
                </a:moveTo>
                <a:lnTo>
                  <a:pt x="574334" y="0"/>
                </a:lnTo>
                <a:lnTo>
                  <a:pt x="574334" y="594395"/>
                </a:lnTo>
                <a:lnTo>
                  <a:pt x="0" y="594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4996914" y="4082201"/>
            <a:ext cx="287167" cy="297197"/>
          </a:xfrm>
          <a:custGeom>
            <a:avLst/>
            <a:gdLst/>
            <a:ahLst/>
            <a:cxnLst/>
            <a:rect l="l" t="t" r="r" b="b"/>
            <a:pathLst>
              <a:path w="574334" h="594395">
                <a:moveTo>
                  <a:pt x="0" y="0"/>
                </a:moveTo>
                <a:lnTo>
                  <a:pt x="574334" y="0"/>
                </a:lnTo>
                <a:lnTo>
                  <a:pt x="574334" y="594395"/>
                </a:lnTo>
                <a:lnTo>
                  <a:pt x="0" y="594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Прямоугольник 39"/>
          <p:cNvSpPr/>
          <p:nvPr/>
        </p:nvSpPr>
        <p:spPr>
          <a:xfrm>
            <a:off x="161746" y="84108"/>
            <a:ext cx="362309" cy="40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8" name="Freeform 22"/>
          <p:cNvSpPr/>
          <p:nvPr/>
        </p:nvSpPr>
        <p:spPr>
          <a:xfrm>
            <a:off x="84107" y="100375"/>
            <a:ext cx="517691" cy="515614"/>
          </a:xfrm>
          <a:custGeom>
            <a:avLst/>
            <a:gdLst/>
            <a:ahLst/>
            <a:cxnLst/>
            <a:rect l="l" t="t" r="r" b="b"/>
            <a:pathLst>
              <a:path w="1035381" h="1031227">
                <a:moveTo>
                  <a:pt x="0" y="0"/>
                </a:moveTo>
                <a:lnTo>
                  <a:pt x="1035381" y="0"/>
                </a:lnTo>
                <a:lnTo>
                  <a:pt x="1035381" y="1031228"/>
                </a:lnTo>
                <a:lnTo>
                  <a:pt x="0" y="10312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45" r="-5127" b="-745"/>
            </a:stretch>
          </a:blipFill>
        </p:spPr>
      </p:sp>
      <p:sp>
        <p:nvSpPr>
          <p:cNvPr id="39" name="Прямоугольник 38"/>
          <p:cNvSpPr/>
          <p:nvPr/>
        </p:nvSpPr>
        <p:spPr>
          <a:xfrm>
            <a:off x="1095375" y="2084613"/>
            <a:ext cx="1514475" cy="391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41">
            <a:extLst>
              <a:ext uri="{FF2B5EF4-FFF2-40B4-BE49-F238E27FC236}">
                <a16:creationId xmlns:a16="http://schemas.microsoft.com/office/drawing/2014/main" xmlns="" id="{50928B34-850A-4199-AEED-2D6F57B01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758486" y="3188567"/>
            <a:ext cx="602342" cy="60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"/>
              </a:prstClr>
            </a:outerShdw>
          </a:effectLst>
        </p:spPr>
      </p:pic>
      <p:sp>
        <p:nvSpPr>
          <p:cNvPr id="33" name="Скругленный прямоугольник 33">
            <a:extLst>
              <a:ext uri="{FF2B5EF4-FFF2-40B4-BE49-F238E27FC236}">
                <a16:creationId xmlns:a16="http://schemas.microsoft.com/office/drawing/2014/main" xmlns="" id="{1CEE9853-0C33-4A8C-9030-C7F980E0CBD7}"/>
              </a:ext>
            </a:extLst>
          </p:cNvPr>
          <p:cNvSpPr/>
          <p:nvPr/>
        </p:nvSpPr>
        <p:spPr>
          <a:xfrm>
            <a:off x="4800600" y="3028950"/>
            <a:ext cx="1480898" cy="15240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3" tIns="17142" rIns="34283" bIns="17142" rtlCol="0" anchor="ctr"/>
          <a:lstStyle/>
          <a:p>
            <a:pPr algn="ctr" defTabSz="342842">
              <a:defRPr/>
            </a:pPr>
            <a:endParaRPr lang="ru-RU" sz="7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1442" name="Picture 2" descr="C:\Users\User\Downloads\7724a50721bf0bd3ef97341fea2afc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9542" y="3162300"/>
            <a:ext cx="1266825" cy="1266825"/>
          </a:xfrm>
          <a:prstGeom prst="rect">
            <a:avLst/>
          </a:prstGeom>
          <a:noFill/>
        </p:spPr>
      </p:pic>
      <p:sp>
        <p:nvSpPr>
          <p:cNvPr id="29" name="Скругленный прямоугольник 33">
            <a:extLst>
              <a:ext uri="{FF2B5EF4-FFF2-40B4-BE49-F238E27FC236}">
                <a16:creationId xmlns:a16="http://schemas.microsoft.com/office/drawing/2014/main" xmlns="" id="{1CEE9853-0C33-4A8C-9030-C7F980E0CBD7}"/>
              </a:ext>
            </a:extLst>
          </p:cNvPr>
          <p:cNvSpPr/>
          <p:nvPr/>
        </p:nvSpPr>
        <p:spPr>
          <a:xfrm>
            <a:off x="3090853" y="3028950"/>
            <a:ext cx="1480898" cy="15240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3" tIns="17142" rIns="34283" bIns="17142" rtlCol="0" anchor="ctr"/>
          <a:lstStyle/>
          <a:p>
            <a:pPr algn="ctr" defTabSz="342842">
              <a:defRPr/>
            </a:pPr>
            <a:endParaRPr lang="ru-RU" sz="7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486526" y="372960"/>
            <a:ext cx="2235326" cy="4421894"/>
            <a:chOff x="0" y="0"/>
            <a:chExt cx="2620010" cy="5182870"/>
          </a:xfrm>
        </p:grpSpPr>
        <p:sp>
          <p:nvSpPr>
            <p:cNvPr id="4" name="Freeform 4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56299" y="132231"/>
              <a:ext cx="2280832" cy="4911944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-2710" t="-631" r="-1282" b="-2432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76602" y="3028950"/>
            <a:ext cx="1480898" cy="1524001"/>
            <a:chOff x="0" y="0"/>
            <a:chExt cx="489269" cy="44010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9269" cy="440106"/>
            </a:xfrm>
            <a:custGeom>
              <a:avLst/>
              <a:gdLst/>
              <a:ahLst/>
              <a:cxnLst/>
              <a:rect l="l" t="t" r="r" b="b"/>
              <a:pathLst>
                <a:path w="489269" h="440106">
                  <a:moveTo>
                    <a:pt x="70643" y="0"/>
                  </a:moveTo>
                  <a:lnTo>
                    <a:pt x="418626" y="0"/>
                  </a:lnTo>
                  <a:cubicBezTo>
                    <a:pt x="437362" y="0"/>
                    <a:pt x="455330" y="7443"/>
                    <a:pt x="468578" y="20691"/>
                  </a:cubicBezTo>
                  <a:cubicBezTo>
                    <a:pt x="481826" y="33939"/>
                    <a:pt x="489269" y="51907"/>
                    <a:pt x="489269" y="70643"/>
                  </a:cubicBezTo>
                  <a:lnTo>
                    <a:pt x="489269" y="369463"/>
                  </a:lnTo>
                  <a:cubicBezTo>
                    <a:pt x="489269" y="388199"/>
                    <a:pt x="481826" y="406167"/>
                    <a:pt x="468578" y="419415"/>
                  </a:cubicBezTo>
                  <a:cubicBezTo>
                    <a:pt x="455330" y="432663"/>
                    <a:pt x="437362" y="440106"/>
                    <a:pt x="418626" y="440106"/>
                  </a:cubicBezTo>
                  <a:lnTo>
                    <a:pt x="70643" y="440106"/>
                  </a:lnTo>
                  <a:cubicBezTo>
                    <a:pt x="51907" y="440106"/>
                    <a:pt x="33939" y="432663"/>
                    <a:pt x="20691" y="419415"/>
                  </a:cubicBezTo>
                  <a:cubicBezTo>
                    <a:pt x="7443" y="406167"/>
                    <a:pt x="0" y="388199"/>
                    <a:pt x="0" y="369463"/>
                  </a:cubicBezTo>
                  <a:lnTo>
                    <a:pt x="0" y="70643"/>
                  </a:lnTo>
                  <a:cubicBezTo>
                    <a:pt x="0" y="51907"/>
                    <a:pt x="7443" y="33939"/>
                    <a:pt x="20691" y="20691"/>
                  </a:cubicBezTo>
                  <a:cubicBezTo>
                    <a:pt x="33939" y="7443"/>
                    <a:pt x="51907" y="0"/>
                    <a:pt x="706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3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98374" y="2144823"/>
            <a:ext cx="198742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0"/>
              </a:lnSpc>
              <a:spcBef>
                <a:spcPct val="0"/>
              </a:spcBef>
            </a:pPr>
            <a:r>
              <a:rPr lang="en-US" sz="1500" dirty="0">
                <a:solidFill>
                  <a:srgbClr val="188FFB"/>
                </a:solidFill>
              </a:rPr>
              <a:t>8 (843)255-25-95</a:t>
            </a:r>
          </a:p>
          <a:p>
            <a:pPr>
              <a:lnSpc>
                <a:spcPts val="2150"/>
              </a:lnSpc>
              <a:spcBef>
                <a:spcPct val="0"/>
              </a:spcBef>
            </a:pPr>
            <a:r>
              <a:rPr lang="en-US" sz="1500" dirty="0">
                <a:solidFill>
                  <a:srgbClr val="188FFB"/>
                </a:solidFill>
              </a:rPr>
              <a:t>8 (987)269-09-05</a:t>
            </a:r>
          </a:p>
        </p:txBody>
      </p:sp>
      <p:sp>
        <p:nvSpPr>
          <p:cNvPr id="19" name="Freeform 19"/>
          <p:cNvSpPr/>
          <p:nvPr/>
        </p:nvSpPr>
        <p:spPr>
          <a:xfrm>
            <a:off x="2989809" y="2304406"/>
            <a:ext cx="234089" cy="234089"/>
          </a:xfrm>
          <a:custGeom>
            <a:avLst/>
            <a:gdLst/>
            <a:ahLst/>
            <a:cxnLst/>
            <a:rect l="l" t="t" r="r" b="b"/>
            <a:pathLst>
              <a:path w="468179" h="468179">
                <a:moveTo>
                  <a:pt x="0" y="0"/>
                </a:moveTo>
                <a:lnTo>
                  <a:pt x="468179" y="0"/>
                </a:lnTo>
                <a:lnTo>
                  <a:pt x="468179" y="468179"/>
                </a:lnTo>
                <a:lnTo>
                  <a:pt x="0" y="46817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300073" y="2304406"/>
            <a:ext cx="234089" cy="234089"/>
          </a:xfrm>
          <a:custGeom>
            <a:avLst/>
            <a:gdLst/>
            <a:ahLst/>
            <a:cxnLst/>
            <a:rect l="l" t="t" r="r" b="b"/>
            <a:pathLst>
              <a:path w="468179" h="468179">
                <a:moveTo>
                  <a:pt x="0" y="0"/>
                </a:moveTo>
                <a:lnTo>
                  <a:pt x="468179" y="0"/>
                </a:lnTo>
                <a:lnTo>
                  <a:pt x="468179" y="468179"/>
                </a:lnTo>
                <a:lnTo>
                  <a:pt x="0" y="46817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59648" y="88002"/>
            <a:ext cx="544469" cy="579179"/>
          </a:xfrm>
          <a:custGeom>
            <a:avLst/>
            <a:gdLst/>
            <a:ahLst/>
            <a:cxnLst/>
            <a:rect l="l" t="t" r="r" b="b"/>
            <a:pathLst>
              <a:path w="1088937" h="1158357">
                <a:moveTo>
                  <a:pt x="0" y="0"/>
                </a:moveTo>
                <a:lnTo>
                  <a:pt x="1088937" y="0"/>
                </a:lnTo>
                <a:lnTo>
                  <a:pt x="1088937" y="1158356"/>
                </a:lnTo>
                <a:lnTo>
                  <a:pt x="0" y="1158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67389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393937" y="1020439"/>
            <a:ext cx="3320939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27"/>
              </a:lnSpc>
            </a:pPr>
            <a:r>
              <a:rPr lang="en-US" sz="1200" dirty="0">
                <a:solidFill>
                  <a:srgbClr val="188FFB"/>
                </a:solidFill>
                <a:latin typeface="Open Sans Bold"/>
              </a:rPr>
              <a:t> </a:t>
            </a:r>
          </a:p>
          <a:p>
            <a:pPr>
              <a:lnSpc>
                <a:spcPts val="1832"/>
              </a:lnSpc>
            </a:pPr>
            <a:r>
              <a:rPr lang="en-US" sz="1200" b="1" dirty="0" err="1">
                <a:solidFill>
                  <a:srgbClr val="188FFB"/>
                </a:solidFill>
              </a:rPr>
              <a:t>ул</a:t>
            </a:r>
            <a:r>
              <a:rPr lang="en-US" sz="1200" b="1" dirty="0">
                <a:solidFill>
                  <a:srgbClr val="188FFB"/>
                </a:solidFill>
              </a:rPr>
              <a:t>. </a:t>
            </a:r>
            <a:r>
              <a:rPr lang="en-US" sz="1200" b="1" dirty="0" err="1">
                <a:solidFill>
                  <a:srgbClr val="188FFB"/>
                </a:solidFill>
              </a:rPr>
              <a:t>В.Кулагина</a:t>
            </a:r>
            <a:r>
              <a:rPr lang="en-US" sz="1200" b="1" dirty="0">
                <a:solidFill>
                  <a:srgbClr val="188FFB"/>
                </a:solidFill>
              </a:rPr>
              <a:t>, д.1</a:t>
            </a:r>
          </a:p>
          <a:p>
            <a:pPr>
              <a:lnSpc>
                <a:spcPts val="1427"/>
              </a:lnSpc>
            </a:pPr>
            <a:r>
              <a:rPr lang="en-US" sz="1200" b="1" dirty="0">
                <a:solidFill>
                  <a:srgbClr val="188FFB"/>
                </a:solidFill>
              </a:rPr>
              <a:t>420054, </a:t>
            </a:r>
            <a:r>
              <a:rPr lang="en-US" sz="1200" b="1" dirty="0" err="1">
                <a:solidFill>
                  <a:srgbClr val="188FFB"/>
                </a:solidFill>
              </a:rPr>
              <a:t>Республика</a:t>
            </a:r>
            <a:r>
              <a:rPr lang="en-US" sz="1200" b="1" dirty="0">
                <a:solidFill>
                  <a:srgbClr val="188FFB"/>
                </a:solidFill>
              </a:rPr>
              <a:t> </a:t>
            </a:r>
            <a:r>
              <a:rPr lang="en-US" sz="1200" b="1" dirty="0" err="1">
                <a:solidFill>
                  <a:srgbClr val="188FFB"/>
                </a:solidFill>
              </a:rPr>
              <a:t>Татарстан</a:t>
            </a:r>
            <a:r>
              <a:rPr lang="en-US" sz="1200" b="1" dirty="0">
                <a:solidFill>
                  <a:srgbClr val="188FFB"/>
                </a:solidFill>
              </a:rPr>
              <a:t>,  г. </a:t>
            </a:r>
            <a:r>
              <a:rPr lang="en-US" sz="1200" b="1" dirty="0" err="1">
                <a:solidFill>
                  <a:srgbClr val="188FFB"/>
                </a:solidFill>
              </a:rPr>
              <a:t>Казань</a:t>
            </a:r>
            <a:r>
              <a:rPr lang="en-US" sz="1200" b="1" dirty="0" smtClean="0">
                <a:solidFill>
                  <a:srgbClr val="188FFB"/>
                </a:solidFill>
              </a:rPr>
              <a:t>,</a:t>
            </a:r>
            <a:endParaRPr lang="en-US" sz="1200" b="1" dirty="0">
              <a:solidFill>
                <a:srgbClr val="188FFB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09420" y="166952"/>
            <a:ext cx="454330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3028"/>
              </a:lnSpc>
              <a:spcBef>
                <a:spcPct val="0"/>
              </a:spcBef>
            </a:pPr>
            <a:r>
              <a:rPr lang="en-US" sz="2200" spc="-160" dirty="0">
                <a:solidFill>
                  <a:srgbClr val="188FFB"/>
                </a:solidFill>
                <a:latin typeface="Open Sans Bold"/>
              </a:rPr>
              <a:t>КОНТАКТЫ</a:t>
            </a:r>
          </a:p>
        </p:txBody>
      </p:sp>
      <p:pic>
        <p:nvPicPr>
          <p:cNvPr id="1026" name="Picture 2" descr="C:\Users\User\Downloads\3a7261f093357959072f94221a1d3fd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98020" y="3162300"/>
            <a:ext cx="1280773" cy="1280773"/>
          </a:xfrm>
          <a:prstGeom prst="rect">
            <a:avLst/>
          </a:prstGeom>
          <a:noFill/>
        </p:spPr>
      </p:pic>
      <p:pic>
        <p:nvPicPr>
          <p:cNvPr id="61441" name="Picture 1" descr="C:\Users\User\Downloads\6a95fb6f6ea421347b2906866e15e77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76375" y="3103729"/>
            <a:ext cx="1314450" cy="1314450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161746" y="84108"/>
            <a:ext cx="362309" cy="40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32" name="Graphic 333">
            <a:extLst>
              <a:ext uri="{FF2B5EF4-FFF2-40B4-BE49-F238E27FC236}">
                <a16:creationId xmlns:a16="http://schemas.microsoft.com/office/drawing/2014/main" xmlns="" id="{ED98111B-C1EC-4329-A16F-E2292A241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848455" y="2119395"/>
            <a:ext cx="422404" cy="615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"/>
              </a:prstClr>
            </a:outerShdw>
          </a:effectLst>
        </p:spPr>
      </p:pic>
      <p:pic>
        <p:nvPicPr>
          <p:cNvPr id="42" name="Рисунок 41" descr="icons8-маркер-50 (4)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807" y="1057079"/>
            <a:ext cx="647701" cy="608436"/>
          </a:xfrm>
          <a:prstGeom prst="rect">
            <a:avLst/>
          </a:prstGeom>
        </p:spPr>
      </p:pic>
      <p:sp>
        <p:nvSpPr>
          <p:cNvPr id="34" name="Freeform 22"/>
          <p:cNvSpPr/>
          <p:nvPr/>
        </p:nvSpPr>
        <p:spPr>
          <a:xfrm>
            <a:off x="84107" y="100375"/>
            <a:ext cx="517691" cy="515614"/>
          </a:xfrm>
          <a:custGeom>
            <a:avLst/>
            <a:gdLst/>
            <a:ahLst/>
            <a:cxnLst/>
            <a:rect l="l" t="t" r="r" b="b"/>
            <a:pathLst>
              <a:path w="1035381" h="1031227">
                <a:moveTo>
                  <a:pt x="0" y="0"/>
                </a:moveTo>
                <a:lnTo>
                  <a:pt x="1035381" y="0"/>
                </a:lnTo>
                <a:lnTo>
                  <a:pt x="1035381" y="1031228"/>
                </a:lnTo>
                <a:lnTo>
                  <a:pt x="0" y="10312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745" r="-5127" b="-745"/>
            </a:stretch>
          </a:blipFill>
        </p:spPr>
      </p:sp>
      <p:sp>
        <p:nvSpPr>
          <p:cNvPr id="35" name="TextBox 18"/>
          <p:cNvSpPr txBox="1"/>
          <p:nvPr/>
        </p:nvSpPr>
        <p:spPr>
          <a:xfrm>
            <a:off x="1341224" y="4362450"/>
            <a:ext cx="1620000" cy="357545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50" b="1" dirty="0" smtClean="0">
                <a:solidFill>
                  <a:srgbClr val="188FFB"/>
                </a:solidFill>
              </a:rPr>
              <a:t>Сайт Филиала ППК «</a:t>
            </a:r>
            <a:r>
              <a:rPr lang="ru-RU" sz="1050" b="1" dirty="0" err="1" smtClean="0">
                <a:solidFill>
                  <a:srgbClr val="188FFB"/>
                </a:solidFill>
              </a:rPr>
              <a:t>Роскадастр</a:t>
            </a:r>
            <a:r>
              <a:rPr lang="ru-RU" sz="1050" b="1" dirty="0" smtClean="0">
                <a:solidFill>
                  <a:srgbClr val="188FFB"/>
                </a:solidFill>
              </a:rPr>
              <a:t>»</a:t>
            </a:r>
            <a:endParaRPr lang="en-US" sz="1050" b="1" dirty="0">
              <a:solidFill>
                <a:srgbClr val="188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2000"/>
          </a:blip>
          <a:srcRect l="11387" t="19868" b="30355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645103" y="1"/>
            <a:ext cx="8498897" cy="5143500"/>
          </a:xfrm>
          <a:custGeom>
            <a:avLst/>
            <a:gdLst/>
            <a:ahLst/>
            <a:cxnLst/>
            <a:rect l="l" t="t" r="r" b="b"/>
            <a:pathLst>
              <a:path w="18029075" h="10705357">
                <a:moveTo>
                  <a:pt x="0" y="0"/>
                </a:moveTo>
                <a:lnTo>
                  <a:pt x="18029075" y="0"/>
                </a:lnTo>
                <a:lnTo>
                  <a:pt x="18029075" y="10705357"/>
                </a:lnTo>
                <a:lnTo>
                  <a:pt x="0" y="107053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9648" y="88002"/>
            <a:ext cx="544469" cy="579179"/>
          </a:xfrm>
          <a:custGeom>
            <a:avLst/>
            <a:gdLst/>
            <a:ahLst/>
            <a:cxnLst/>
            <a:rect l="l" t="t" r="r" b="b"/>
            <a:pathLst>
              <a:path w="1088937" h="1158357">
                <a:moveTo>
                  <a:pt x="0" y="0"/>
                </a:moveTo>
                <a:lnTo>
                  <a:pt x="1088937" y="0"/>
                </a:lnTo>
                <a:lnTo>
                  <a:pt x="1088937" y="1158356"/>
                </a:lnTo>
                <a:lnTo>
                  <a:pt x="0" y="11583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6738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2315" y="-307744"/>
            <a:ext cx="5230779" cy="5549810"/>
          </a:xfrm>
          <a:custGeom>
            <a:avLst/>
            <a:gdLst/>
            <a:ahLst/>
            <a:cxnLst/>
            <a:rect l="l" t="t" r="r" b="b"/>
            <a:pathLst>
              <a:path w="10461558" h="11099620">
                <a:moveTo>
                  <a:pt x="0" y="0"/>
                </a:moveTo>
                <a:lnTo>
                  <a:pt x="10461558" y="0"/>
                </a:lnTo>
                <a:lnTo>
                  <a:pt x="10461558" y="11099619"/>
                </a:lnTo>
                <a:lnTo>
                  <a:pt x="0" y="110996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47744" y="894508"/>
            <a:ext cx="3126320" cy="3126320"/>
          </a:xfrm>
          <a:custGeom>
            <a:avLst/>
            <a:gdLst/>
            <a:ahLst/>
            <a:cxnLst/>
            <a:rect l="l" t="t" r="r" b="b"/>
            <a:pathLst>
              <a:path w="6252641" h="6252641">
                <a:moveTo>
                  <a:pt x="0" y="0"/>
                </a:moveTo>
                <a:lnTo>
                  <a:pt x="6252641" y="0"/>
                </a:lnTo>
                <a:lnTo>
                  <a:pt x="6252641" y="6252641"/>
                </a:lnTo>
                <a:lnTo>
                  <a:pt x="0" y="62526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47744" y="1997722"/>
            <a:ext cx="2944417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7"/>
              </a:lnSpc>
              <a:spcBef>
                <a:spcPct val="0"/>
              </a:spcBef>
            </a:pPr>
            <a:r>
              <a:rPr lang="en-US" sz="3400" dirty="0" err="1">
                <a:solidFill>
                  <a:srgbClr val="FFFFFF"/>
                </a:solidFill>
                <a:latin typeface="+mj-lt"/>
              </a:rPr>
              <a:t>Спасибо</a:t>
            </a:r>
            <a:r>
              <a:rPr lang="en-US" sz="34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+mj-lt"/>
              </a:rPr>
              <a:t>за</a:t>
            </a:r>
            <a:r>
              <a:rPr lang="en-US" sz="34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+mj-lt"/>
              </a:rPr>
              <a:t>внимание</a:t>
            </a:r>
            <a:r>
              <a:rPr lang="en-US" sz="3400" dirty="0">
                <a:solidFill>
                  <a:srgbClr val="FFFFFF"/>
                </a:solidFill>
                <a:latin typeface="+mj-lt"/>
              </a:rPr>
              <a:t>!</a:t>
            </a:r>
          </a:p>
        </p:txBody>
      </p:sp>
      <p:sp>
        <p:nvSpPr>
          <p:cNvPr id="9" name="Freeform 22"/>
          <p:cNvSpPr/>
          <p:nvPr/>
        </p:nvSpPr>
        <p:spPr>
          <a:xfrm>
            <a:off x="84107" y="100375"/>
            <a:ext cx="517691" cy="515614"/>
          </a:xfrm>
          <a:custGeom>
            <a:avLst/>
            <a:gdLst/>
            <a:ahLst/>
            <a:cxnLst/>
            <a:rect l="l" t="t" r="r" b="b"/>
            <a:pathLst>
              <a:path w="1035381" h="1031227">
                <a:moveTo>
                  <a:pt x="0" y="0"/>
                </a:moveTo>
                <a:lnTo>
                  <a:pt x="1035381" y="0"/>
                </a:lnTo>
                <a:lnTo>
                  <a:pt x="1035381" y="1031228"/>
                </a:lnTo>
                <a:lnTo>
                  <a:pt x="0" y="10312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745" r="-5127" b="-74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/>
          <p:nvPr/>
        </p:nvSpPr>
        <p:spPr>
          <a:xfrm>
            <a:off x="559648" y="88002"/>
            <a:ext cx="544469" cy="579179"/>
          </a:xfrm>
          <a:custGeom>
            <a:avLst/>
            <a:gdLst/>
            <a:ahLst/>
            <a:cxnLst/>
            <a:rect l="l" t="t" r="r" b="b"/>
            <a:pathLst>
              <a:path w="1088937" h="1158357">
                <a:moveTo>
                  <a:pt x="0" y="0"/>
                </a:moveTo>
                <a:lnTo>
                  <a:pt x="1088937" y="0"/>
                </a:lnTo>
                <a:lnTo>
                  <a:pt x="1088937" y="1158356"/>
                </a:lnTo>
                <a:lnTo>
                  <a:pt x="0" y="1158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67389"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1142999" y="69057"/>
            <a:ext cx="7622722" cy="5924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700" dirty="0" smtClean="0">
                <a:solidFill>
                  <a:srgbClr val="188FFB"/>
                </a:solidFill>
                <a:latin typeface="+mj-lt"/>
              </a:rPr>
              <a:t>ПУБЛИЧНО-ПРАВОВАЯ КОМПАНИЯ «РОСКАДАСТР» БЫЛА СОЗДАНА ПУТЕМ ОБЪЕДИНЕНИЯ ТРЕХ СТРУКТУР:</a:t>
            </a:r>
            <a:endParaRPr lang="ru-RU" sz="1700" dirty="0">
              <a:solidFill>
                <a:srgbClr val="188FFB"/>
              </a:solidFill>
              <a:latin typeface="+mj-lt"/>
            </a:endParaRPr>
          </a:p>
        </p:txBody>
      </p:sp>
      <p:sp>
        <p:nvSpPr>
          <p:cNvPr id="8" name="Полилиния 36">
            <a:extLst>
              <a:ext uri="{FF2B5EF4-FFF2-40B4-BE49-F238E27FC236}">
                <a16:creationId xmlns:a16="http://schemas.microsoft.com/office/drawing/2014/main" xmlns="" id="{BD7803CA-1F44-4DDB-92C7-80BD46D33879}"/>
              </a:ext>
            </a:extLst>
          </p:cNvPr>
          <p:cNvSpPr/>
          <p:nvPr/>
        </p:nvSpPr>
        <p:spPr>
          <a:xfrm>
            <a:off x="1050298" y="1540248"/>
            <a:ext cx="3379767" cy="502388"/>
          </a:xfrm>
          <a:prstGeom prst="homePlate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</a:ln>
          <a:effectLst/>
        </p:spPr>
        <p:txBody>
          <a:bodyPr spcFirstLastPara="0" vert="horz" wrap="square" lIns="48428" tIns="48428" rIns="48428" bIns="48428" numCol="1" spcCol="715" anchor="ctr" anchorCtr="0">
            <a:noAutofit/>
          </a:bodyPr>
          <a:lstStyle/>
          <a:p>
            <a:pPr algn="ctr"/>
            <a:endParaRPr lang="ru-RU" sz="1100" b="1" dirty="0" smtClean="0"/>
          </a:p>
          <a:p>
            <a:pPr algn="ctr"/>
            <a:r>
              <a:rPr lang="ru-RU" sz="1100" b="1" dirty="0" smtClean="0">
                <a:solidFill>
                  <a:srgbClr val="007AFF"/>
                </a:solidFill>
              </a:rPr>
              <a:t>(было создано 1 августа 2001 года)</a:t>
            </a:r>
            <a:endParaRPr lang="ru-RU" sz="1100" b="1" dirty="0">
              <a:solidFill>
                <a:srgbClr val="007AFF"/>
              </a:solidFill>
            </a:endParaRPr>
          </a:p>
        </p:txBody>
      </p:sp>
      <p:sp>
        <p:nvSpPr>
          <p:cNvPr id="11" name="Полилиния 36">
            <a:extLst>
              <a:ext uri="{FF2B5EF4-FFF2-40B4-BE49-F238E27FC236}">
                <a16:creationId xmlns:a16="http://schemas.microsoft.com/office/drawing/2014/main" xmlns="" id="{BD7803CA-1F44-4DDB-92C7-80BD46D33879}"/>
              </a:ext>
            </a:extLst>
          </p:cNvPr>
          <p:cNvSpPr/>
          <p:nvPr/>
        </p:nvSpPr>
        <p:spPr>
          <a:xfrm>
            <a:off x="1026524" y="2894713"/>
            <a:ext cx="3379767" cy="558211"/>
          </a:xfrm>
          <a:prstGeom prst="homePlate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</a:ln>
          <a:effectLst/>
        </p:spPr>
        <p:txBody>
          <a:bodyPr spcFirstLastPara="0" vert="horz" wrap="square" lIns="48428" tIns="48428" rIns="48428" bIns="48428" numCol="1" spcCol="715" anchor="ctr" anchorCtr="0">
            <a:noAutofit/>
          </a:bodyPr>
          <a:lstStyle/>
          <a:p>
            <a:pPr algn="ctr"/>
            <a:endParaRPr lang="ru-RU" sz="1100" b="1" dirty="0" smtClean="0"/>
          </a:p>
          <a:p>
            <a:pPr algn="ctr"/>
            <a:r>
              <a:rPr lang="ru-RU" sz="1100" b="1" dirty="0" smtClean="0">
                <a:solidFill>
                  <a:srgbClr val="007AFF"/>
                </a:solidFill>
              </a:rPr>
              <a:t>(было создано 19 апреля 2013 года)</a:t>
            </a:r>
            <a:endParaRPr lang="ru-RU" sz="1100" b="1" dirty="0">
              <a:solidFill>
                <a:srgbClr val="007AFF"/>
              </a:solidFill>
            </a:endParaRPr>
          </a:p>
        </p:txBody>
      </p:sp>
      <p:sp>
        <p:nvSpPr>
          <p:cNvPr id="13" name="Полилиния 36">
            <a:extLst>
              <a:ext uri="{FF2B5EF4-FFF2-40B4-BE49-F238E27FC236}">
                <a16:creationId xmlns:a16="http://schemas.microsoft.com/office/drawing/2014/main" xmlns="" id="{BD7803CA-1F44-4DDB-92C7-80BD46D33879}"/>
              </a:ext>
            </a:extLst>
          </p:cNvPr>
          <p:cNvSpPr/>
          <p:nvPr/>
        </p:nvSpPr>
        <p:spPr>
          <a:xfrm>
            <a:off x="1029874" y="4202519"/>
            <a:ext cx="3379767" cy="537264"/>
          </a:xfrm>
          <a:prstGeom prst="homePlate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</a:ln>
          <a:effectLst/>
        </p:spPr>
        <p:txBody>
          <a:bodyPr spcFirstLastPara="0" vert="horz" wrap="square" lIns="48428" tIns="48428" rIns="48428" bIns="48428" numCol="1" spcCol="715" anchor="ctr" anchorCtr="0">
            <a:noAutofit/>
          </a:bodyPr>
          <a:lstStyle/>
          <a:p>
            <a:pPr algn="ctr"/>
            <a:endParaRPr lang="ru-RU" sz="1100" b="1" dirty="0" smtClean="0"/>
          </a:p>
          <a:p>
            <a:pPr algn="ctr"/>
            <a:r>
              <a:rPr lang="ru-RU" sz="1100" b="1" dirty="0" smtClean="0">
                <a:solidFill>
                  <a:srgbClr val="007AFF"/>
                </a:solidFill>
              </a:rPr>
              <a:t>(было создано 27 ноября 1967 года)</a:t>
            </a:r>
            <a:endParaRPr lang="ru-RU" sz="1100" b="1" dirty="0">
              <a:solidFill>
                <a:srgbClr val="007AFF"/>
              </a:solidFill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C62CC7CE-93ED-2CA2-4A69-B2023875A0C1}"/>
              </a:ext>
            </a:extLst>
          </p:cNvPr>
          <p:cNvSpPr/>
          <p:nvPr/>
        </p:nvSpPr>
        <p:spPr>
          <a:xfrm>
            <a:off x="1220086" y="3755952"/>
            <a:ext cx="2703329" cy="582133"/>
          </a:xfrm>
          <a:prstGeom prst="roundRect">
            <a:avLst/>
          </a:prstGeom>
          <a:solidFill>
            <a:srgbClr val="189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100" b="1" i="1" dirty="0" smtClean="0">
                <a:solidFill>
                  <a:schemeClr val="bg1"/>
                </a:solidFill>
              </a:rPr>
              <a:t>АО «</a:t>
            </a:r>
            <a:r>
              <a:rPr lang="ru-RU" sz="1200" b="1" i="1" dirty="0" err="1" smtClean="0">
                <a:solidFill>
                  <a:schemeClr val="bg1"/>
                </a:solidFill>
              </a:rPr>
              <a:t>Ростехинвентаризация</a:t>
            </a:r>
            <a:r>
              <a:rPr lang="ru-RU" sz="1200" b="1" i="1" dirty="0" smtClean="0">
                <a:solidFill>
                  <a:schemeClr val="bg1"/>
                </a:solidFill>
              </a:rPr>
              <a:t> – Федеральное БТИ»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C62CC7CE-93ED-2CA2-4A69-B2023875A0C1}"/>
              </a:ext>
            </a:extLst>
          </p:cNvPr>
          <p:cNvSpPr/>
          <p:nvPr/>
        </p:nvSpPr>
        <p:spPr>
          <a:xfrm>
            <a:off x="1228062" y="2288659"/>
            <a:ext cx="2679404" cy="784151"/>
          </a:xfrm>
          <a:prstGeom prst="roundRect">
            <a:avLst/>
          </a:prstGeom>
          <a:solidFill>
            <a:srgbClr val="189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100" b="1" i="1" dirty="0" smtClean="0">
                <a:solidFill>
                  <a:schemeClr val="bg1"/>
                </a:solidFill>
              </a:rPr>
              <a:t>ФГБУ «Центр геодезии, картографии и инфраструктуры пространственных данных»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C62CC7CE-93ED-2CA2-4A69-B2023875A0C1}"/>
              </a:ext>
            </a:extLst>
          </p:cNvPr>
          <p:cNvSpPr/>
          <p:nvPr/>
        </p:nvSpPr>
        <p:spPr>
          <a:xfrm>
            <a:off x="1249615" y="1056466"/>
            <a:ext cx="2639533" cy="645928"/>
          </a:xfrm>
          <a:prstGeom prst="roundRect">
            <a:avLst/>
          </a:prstGeom>
          <a:solidFill>
            <a:srgbClr val="189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</a:rPr>
              <a:t>ФГБУ «Федеральная кадастровая палата </a:t>
            </a:r>
            <a:r>
              <a:rPr lang="ru-RU" sz="1200" b="1" i="1" dirty="0" err="1" smtClean="0">
                <a:solidFill>
                  <a:schemeClr val="bg1"/>
                </a:solidFill>
              </a:rPr>
              <a:t>Росреестра</a:t>
            </a:r>
            <a:r>
              <a:rPr lang="ru-RU" sz="1200" b="1" i="1" dirty="0" smtClean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22" name="Рисунок 21" descr="roskadastr_logo_NEW_v.png"/>
          <p:cNvPicPr>
            <a:picLocks noChangeAspect="1"/>
          </p:cNvPicPr>
          <p:nvPr/>
        </p:nvPicPr>
        <p:blipFill>
          <a:blip r:embed="rId3"/>
          <a:srcRect l="9533" t="75467" r="8376" b="6205"/>
          <a:stretch>
            <a:fillRect/>
          </a:stretch>
        </p:blipFill>
        <p:spPr>
          <a:xfrm>
            <a:off x="5550195" y="3792071"/>
            <a:ext cx="3253043" cy="693932"/>
          </a:xfrm>
          <a:prstGeom prst="rect">
            <a:avLst/>
          </a:prstGeom>
        </p:spPr>
      </p:pic>
      <p:cxnSp>
        <p:nvCxnSpPr>
          <p:cNvPr id="61" name="Соединительная линия уступом 60"/>
          <p:cNvCxnSpPr>
            <a:stCxn id="8" idx="3"/>
            <a:endCxn id="11" idx="3"/>
          </p:cNvCxnSpPr>
          <p:nvPr/>
        </p:nvCxnSpPr>
        <p:spPr>
          <a:xfrm flipH="1">
            <a:off x="4406291" y="1791442"/>
            <a:ext cx="23774" cy="1382377"/>
          </a:xfrm>
          <a:prstGeom prst="bentConnector3">
            <a:avLst>
              <a:gd name="adj1" fmla="val -117816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Соединительная линия уступом 62"/>
          <p:cNvCxnSpPr>
            <a:stCxn id="11" idx="3"/>
            <a:endCxn id="13" idx="3"/>
          </p:cNvCxnSpPr>
          <p:nvPr/>
        </p:nvCxnSpPr>
        <p:spPr>
          <a:xfrm>
            <a:off x="4406291" y="3173819"/>
            <a:ext cx="3350" cy="1297332"/>
          </a:xfrm>
          <a:prstGeom prst="bentConnector3">
            <a:avLst>
              <a:gd name="adj1" fmla="val 90279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4712882" y="3173819"/>
            <a:ext cx="89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Graphic 289">
            <a:extLst>
              <a:ext uri="{FF2B5EF4-FFF2-40B4-BE49-F238E27FC236}">
                <a16:creationId xmlns:a16="http://schemas.microsoft.com/office/drawing/2014/main" xmlns="" id="{F164F9F9-0068-4707-8A2E-5F9DAD2F4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211657" y="4046827"/>
            <a:ext cx="543281" cy="543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"/>
              </a:prstClr>
            </a:outerShdw>
          </a:effectLst>
        </p:spPr>
      </p:pic>
      <p:pic>
        <p:nvPicPr>
          <p:cNvPr id="73" name="Graphic 361">
            <a:extLst>
              <a:ext uri="{FF2B5EF4-FFF2-40B4-BE49-F238E27FC236}">
                <a16:creationId xmlns:a16="http://schemas.microsoft.com/office/drawing/2014/main" xmlns="" id="{846517DD-5A7C-4297-93D9-CD9F401546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184566" y="1252323"/>
            <a:ext cx="610439" cy="594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"/>
              </a:prstClr>
            </a:outerShdw>
          </a:effectLst>
        </p:spPr>
      </p:pic>
      <p:pic>
        <p:nvPicPr>
          <p:cNvPr id="74" name="Graphic 389">
            <a:extLst>
              <a:ext uri="{FF2B5EF4-FFF2-40B4-BE49-F238E27FC236}">
                <a16:creationId xmlns:a16="http://schemas.microsoft.com/office/drawing/2014/main" xmlns="" id="{02AAC8F5-771B-4520-BDAB-E6DF3AED07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169844" y="2639058"/>
            <a:ext cx="572750" cy="694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"/>
              </a:prst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34470" y="4867849"/>
            <a:ext cx="5513294" cy="1923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* Учредитель - Федеральная служба государственной регистрации, кадастра и картографии</a:t>
            </a:r>
            <a:endParaRPr lang="ru-RU" sz="8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 descr="image-lFIu_3ECb-transform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7837" y="981639"/>
            <a:ext cx="4709255" cy="332719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61746" y="84108"/>
            <a:ext cx="362309" cy="40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8" name="Freeform 22"/>
          <p:cNvSpPr/>
          <p:nvPr/>
        </p:nvSpPr>
        <p:spPr>
          <a:xfrm>
            <a:off x="84107" y="100375"/>
            <a:ext cx="517691" cy="515614"/>
          </a:xfrm>
          <a:custGeom>
            <a:avLst/>
            <a:gdLst/>
            <a:ahLst/>
            <a:cxnLst/>
            <a:rect l="l" t="t" r="r" b="b"/>
            <a:pathLst>
              <a:path w="1035381" h="1031227">
                <a:moveTo>
                  <a:pt x="0" y="0"/>
                </a:moveTo>
                <a:lnTo>
                  <a:pt x="1035381" y="0"/>
                </a:lnTo>
                <a:lnTo>
                  <a:pt x="1035381" y="1031228"/>
                </a:lnTo>
                <a:lnTo>
                  <a:pt x="0" y="10312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745" r="-5127" b="-745"/>
            </a:stretch>
          </a:blipFill>
        </p:spPr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161746" y="84108"/>
            <a:ext cx="362309" cy="40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4" name="Freeform 5"/>
          <p:cNvSpPr/>
          <p:nvPr/>
        </p:nvSpPr>
        <p:spPr>
          <a:xfrm>
            <a:off x="559648" y="88002"/>
            <a:ext cx="544469" cy="579179"/>
          </a:xfrm>
          <a:custGeom>
            <a:avLst/>
            <a:gdLst/>
            <a:ahLst/>
            <a:cxnLst/>
            <a:rect l="l" t="t" r="r" b="b"/>
            <a:pathLst>
              <a:path w="1088937" h="1158357">
                <a:moveTo>
                  <a:pt x="0" y="0"/>
                </a:moveTo>
                <a:lnTo>
                  <a:pt x="1088937" y="0"/>
                </a:lnTo>
                <a:lnTo>
                  <a:pt x="1088937" y="1158356"/>
                </a:lnTo>
                <a:lnTo>
                  <a:pt x="0" y="1158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67389"/>
            </a:stretch>
          </a:blipFill>
        </p:spPr>
      </p:sp>
      <p:graphicFrame>
        <p:nvGraphicFramePr>
          <p:cNvPr id="8" name="Диаграмма 7"/>
          <p:cNvGraphicFramePr/>
          <p:nvPr/>
        </p:nvGraphicFramePr>
        <p:xfrm>
          <a:off x="6657975" y="2935678"/>
          <a:ext cx="2523600" cy="180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4200525" y="2916715"/>
          <a:ext cx="2523600" cy="180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66263" y="3046589"/>
          <a:ext cx="2523600" cy="180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8" name="Группа 27"/>
          <p:cNvGrpSpPr/>
          <p:nvPr/>
        </p:nvGrpSpPr>
        <p:grpSpPr>
          <a:xfrm>
            <a:off x="2466111" y="1168571"/>
            <a:ext cx="2286510" cy="1908000"/>
            <a:chOff x="2001533" y="1180451"/>
            <a:chExt cx="3048680" cy="2494800"/>
          </a:xfrm>
        </p:grpSpPr>
        <p:graphicFrame>
          <p:nvGraphicFramePr>
            <p:cNvPr id="7" name="Диаграмма 6"/>
            <p:cNvGraphicFramePr/>
            <p:nvPr/>
          </p:nvGraphicFramePr>
          <p:xfrm>
            <a:off x="2001533" y="1180451"/>
            <a:ext cx="3048680" cy="2494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3202178" y="2352435"/>
              <a:ext cx="819511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rgbClr val="FF8E05"/>
                  </a:solidFill>
                </a:rPr>
                <a:t>100</a:t>
              </a:r>
              <a:r>
                <a:rPr lang="ru-RU" b="1" dirty="0" smtClean="0">
                  <a:solidFill>
                    <a:srgbClr val="FF8E05"/>
                  </a:solidFill>
                </a:rPr>
                <a:t>%</a:t>
              </a:r>
              <a:endParaRPr lang="ru-RU" b="1" dirty="0">
                <a:solidFill>
                  <a:srgbClr val="FF8E05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720371" y="4690862"/>
            <a:ext cx="532682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8E05"/>
                </a:solidFill>
              </a:rPr>
              <a:t>12701</a:t>
            </a:r>
            <a:endParaRPr lang="ru-RU" sz="1100" b="1" dirty="0">
              <a:solidFill>
                <a:srgbClr val="FF8E0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0045" y="4690862"/>
            <a:ext cx="396815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8E05"/>
                </a:solidFill>
              </a:rPr>
              <a:t>196</a:t>
            </a:r>
            <a:endParaRPr lang="ru-RU" sz="1100" b="1" dirty="0">
              <a:solidFill>
                <a:srgbClr val="FF8E05"/>
              </a:solidFill>
            </a:endParaRPr>
          </a:p>
        </p:txBody>
      </p:sp>
      <p:graphicFrame>
        <p:nvGraphicFramePr>
          <p:cNvPr id="27" name="Диаграмма 26"/>
          <p:cNvGraphicFramePr/>
          <p:nvPr/>
        </p:nvGraphicFramePr>
        <p:xfrm>
          <a:off x="2528580" y="2981325"/>
          <a:ext cx="2523600" cy="1871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31" name="Группа 30"/>
          <p:cNvGrpSpPr/>
          <p:nvPr/>
        </p:nvGrpSpPr>
        <p:grpSpPr>
          <a:xfrm>
            <a:off x="6619875" y="1082845"/>
            <a:ext cx="2524125" cy="1908000"/>
            <a:chOff x="8220499" y="1077147"/>
            <a:chExt cx="3159876" cy="2577444"/>
          </a:xfrm>
        </p:grpSpPr>
        <p:graphicFrame>
          <p:nvGraphicFramePr>
            <p:cNvPr id="26" name="Диаграмма 25"/>
            <p:cNvGraphicFramePr/>
            <p:nvPr/>
          </p:nvGraphicFramePr>
          <p:xfrm>
            <a:off x="8220499" y="1077147"/>
            <a:ext cx="3159876" cy="25774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29" name="TextBox 28"/>
            <p:cNvSpPr txBox="1"/>
            <p:nvPr/>
          </p:nvSpPr>
          <p:spPr>
            <a:xfrm>
              <a:off x="9163548" y="2310120"/>
              <a:ext cx="1043797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FF8E05"/>
                  </a:solidFill>
                </a:rPr>
                <a:t>100%</a:t>
              </a:r>
              <a:endParaRPr lang="ru-RU" b="1" dirty="0">
                <a:solidFill>
                  <a:srgbClr val="FF8E05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384063" y="4690862"/>
            <a:ext cx="532682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8E05"/>
                </a:solidFill>
              </a:rPr>
              <a:t>1646</a:t>
            </a:r>
            <a:endParaRPr lang="ru-RU" sz="1100" b="1" dirty="0">
              <a:solidFill>
                <a:srgbClr val="FF8E0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15250" y="3895549"/>
            <a:ext cx="542925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b="1" dirty="0" smtClean="0">
                <a:solidFill>
                  <a:srgbClr val="FF8E05"/>
                </a:solidFill>
              </a:rPr>
              <a:t>69%</a:t>
            </a:r>
            <a:endParaRPr lang="ru-RU" b="1" dirty="0">
              <a:solidFill>
                <a:srgbClr val="FF8E05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84905" y="3857450"/>
            <a:ext cx="49319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b="1" dirty="0" smtClean="0">
                <a:solidFill>
                  <a:srgbClr val="FF8E05"/>
                </a:solidFill>
              </a:rPr>
              <a:t>97%</a:t>
            </a:r>
            <a:endParaRPr lang="ru-RU" b="1" dirty="0">
              <a:solidFill>
                <a:srgbClr val="FF8E05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18208" y="3964242"/>
            <a:ext cx="524054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b="1" dirty="0" smtClean="0">
                <a:solidFill>
                  <a:srgbClr val="FF8E05"/>
                </a:solidFill>
              </a:rPr>
              <a:t>75%</a:t>
            </a:r>
            <a:endParaRPr lang="ru-RU" sz="1600" b="1" dirty="0">
              <a:solidFill>
                <a:srgbClr val="FF8E05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25720" y="3909838"/>
            <a:ext cx="506802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b="1" dirty="0" smtClean="0">
                <a:solidFill>
                  <a:srgbClr val="FF8E05"/>
                </a:solidFill>
              </a:rPr>
              <a:t>66%</a:t>
            </a:r>
            <a:endParaRPr lang="ru-RU" b="1" dirty="0">
              <a:solidFill>
                <a:srgbClr val="FF8E05"/>
              </a:solidFill>
            </a:endParaRPr>
          </a:p>
        </p:txBody>
      </p:sp>
      <p:graphicFrame>
        <p:nvGraphicFramePr>
          <p:cNvPr id="42" name="Диаграмма 41"/>
          <p:cNvGraphicFramePr/>
          <p:nvPr/>
        </p:nvGraphicFramePr>
        <p:xfrm>
          <a:off x="4580306" y="1082846"/>
          <a:ext cx="2211884" cy="19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955644" y="4690862"/>
            <a:ext cx="532682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8E05"/>
                </a:solidFill>
              </a:rPr>
              <a:t>3119</a:t>
            </a:r>
            <a:endParaRPr lang="ru-RU" sz="1100" b="1" dirty="0">
              <a:solidFill>
                <a:srgbClr val="FF8E05"/>
              </a:solidFill>
            </a:endParaRPr>
          </a:p>
        </p:txBody>
      </p:sp>
      <p:sp>
        <p:nvSpPr>
          <p:cNvPr id="32" name="TextBox 6"/>
          <p:cNvSpPr txBox="1"/>
          <p:nvPr/>
        </p:nvSpPr>
        <p:spPr>
          <a:xfrm>
            <a:off x="194442" y="681719"/>
            <a:ext cx="4682357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028"/>
              </a:lnSpc>
              <a:spcBef>
                <a:spcPct val="0"/>
              </a:spcBef>
            </a:pPr>
            <a:r>
              <a:rPr lang="ru-RU" sz="1600" spc="-160" dirty="0" smtClean="0">
                <a:solidFill>
                  <a:srgbClr val="188FFB"/>
                </a:solidFill>
                <a:latin typeface="+mj-lt"/>
              </a:rPr>
              <a:t>Внесенные границы в ЕГРН</a:t>
            </a:r>
            <a:endParaRPr lang="en-US" sz="1600" spc="-160" dirty="0">
              <a:solidFill>
                <a:srgbClr val="188FFB"/>
              </a:solidFill>
              <a:latin typeface="+mj-lt"/>
            </a:endParaRPr>
          </a:p>
        </p:txBody>
      </p:sp>
      <p:sp>
        <p:nvSpPr>
          <p:cNvPr id="36" name="Freeform 22"/>
          <p:cNvSpPr/>
          <p:nvPr/>
        </p:nvSpPr>
        <p:spPr>
          <a:xfrm>
            <a:off x="84107" y="100375"/>
            <a:ext cx="517691" cy="515614"/>
          </a:xfrm>
          <a:custGeom>
            <a:avLst/>
            <a:gdLst/>
            <a:ahLst/>
            <a:cxnLst/>
            <a:rect l="l" t="t" r="r" b="b"/>
            <a:pathLst>
              <a:path w="1035381" h="1031227">
                <a:moveTo>
                  <a:pt x="0" y="0"/>
                </a:moveTo>
                <a:lnTo>
                  <a:pt x="1035381" y="0"/>
                </a:lnTo>
                <a:lnTo>
                  <a:pt x="1035381" y="1031228"/>
                </a:lnTo>
                <a:lnTo>
                  <a:pt x="0" y="10312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745" r="-5127" b="-745"/>
            </a:stretch>
          </a:blipFill>
        </p:spPr>
      </p:sp>
      <p:sp>
        <p:nvSpPr>
          <p:cNvPr id="41" name="TextBox 6"/>
          <p:cNvSpPr txBox="1"/>
          <p:nvPr/>
        </p:nvSpPr>
        <p:spPr>
          <a:xfrm>
            <a:off x="1209675" y="180975"/>
            <a:ext cx="793432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028"/>
              </a:lnSpc>
              <a:spcBef>
                <a:spcPct val="0"/>
              </a:spcBef>
            </a:pPr>
            <a:r>
              <a:rPr lang="ru-RU" sz="1900" dirty="0" smtClean="0">
                <a:solidFill>
                  <a:srgbClr val="188FFB"/>
                </a:solidFill>
                <a:latin typeface="+mj-lt"/>
              </a:rPr>
              <a:t>НАЦИОНАЛЬНАЯ СИСТЕМА ПРОСТРАНСТВЕННЫХ ДАННЫХ</a:t>
            </a:r>
            <a:endParaRPr lang="en-US" sz="1900" spc="-160" dirty="0">
              <a:solidFill>
                <a:srgbClr val="188FFB"/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95925" y="2500112"/>
            <a:ext cx="41910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8E05"/>
                </a:solidFill>
              </a:rPr>
              <a:t>33</a:t>
            </a:r>
            <a:endParaRPr lang="ru-RU" b="1" dirty="0">
              <a:solidFill>
                <a:srgbClr val="FF8E05"/>
              </a:solidFill>
            </a:endParaRPr>
          </a:p>
        </p:txBody>
      </p:sp>
      <p:graphicFrame>
        <p:nvGraphicFramePr>
          <p:cNvPr id="46" name="Диаграмма 45"/>
          <p:cNvGraphicFramePr/>
          <p:nvPr/>
        </p:nvGraphicFramePr>
        <p:xfrm>
          <a:off x="-152400" y="1111421"/>
          <a:ext cx="2790826" cy="1908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61746" y="84108"/>
            <a:ext cx="362309" cy="40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6" name="Freeform 5"/>
          <p:cNvSpPr/>
          <p:nvPr/>
        </p:nvSpPr>
        <p:spPr>
          <a:xfrm>
            <a:off x="559648" y="88002"/>
            <a:ext cx="544469" cy="579179"/>
          </a:xfrm>
          <a:custGeom>
            <a:avLst/>
            <a:gdLst/>
            <a:ahLst/>
            <a:cxnLst/>
            <a:rect l="l" t="t" r="r" b="b"/>
            <a:pathLst>
              <a:path w="1088937" h="1158357">
                <a:moveTo>
                  <a:pt x="0" y="0"/>
                </a:moveTo>
                <a:lnTo>
                  <a:pt x="1088937" y="0"/>
                </a:lnTo>
                <a:lnTo>
                  <a:pt x="1088937" y="1158356"/>
                </a:lnTo>
                <a:lnTo>
                  <a:pt x="0" y="1158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67389"/>
            </a:stretch>
          </a:blipFill>
        </p:spPr>
      </p:sp>
      <p:sp>
        <p:nvSpPr>
          <p:cNvPr id="11" name="Скругленный прямоугольник 10"/>
          <p:cNvSpPr/>
          <p:nvPr/>
        </p:nvSpPr>
        <p:spPr>
          <a:xfrm>
            <a:off x="171451" y="1068833"/>
            <a:ext cx="3269797" cy="17389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9" name="Picture 2" descr="\\10.16.143.10\обмен\Отдел инфраструктуры пространственных данных\СОТРУДНИКИ\Ильмир Шамсутдинов\24.04.2023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637671" y="971932"/>
            <a:ext cx="5395271" cy="382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171451" y="1114425"/>
            <a:ext cx="3526971" cy="33158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lnSpc>
                <a:spcPct val="114000"/>
              </a:lnSpc>
            </a:pPr>
            <a:r>
              <a:rPr lang="ru-RU" dirty="0">
                <a:solidFill>
                  <a:srgbClr val="188FFB"/>
                </a:solidFill>
              </a:rPr>
              <a:t>В 2023 году внесены </a:t>
            </a:r>
            <a:r>
              <a:rPr lang="ru-RU" b="1" dirty="0">
                <a:solidFill>
                  <a:srgbClr val="188FFB"/>
                </a:solidFill>
              </a:rPr>
              <a:t>границы Республики Татарстан </a:t>
            </a:r>
            <a:r>
              <a:rPr lang="ru-RU" dirty="0">
                <a:solidFill>
                  <a:srgbClr val="188FFB"/>
                </a:solidFill>
              </a:rPr>
              <a:t>с </a:t>
            </a:r>
            <a:r>
              <a:rPr lang="ru-RU" dirty="0" smtClean="0">
                <a:solidFill>
                  <a:srgbClr val="188FFB"/>
                </a:solidFill>
              </a:rPr>
              <a:t>тремя смежными </a:t>
            </a:r>
            <a:r>
              <a:rPr lang="ru-RU" dirty="0">
                <a:solidFill>
                  <a:srgbClr val="188FFB"/>
                </a:solidFill>
              </a:rPr>
              <a:t>субъектами </a:t>
            </a:r>
            <a:r>
              <a:rPr lang="ru-RU" dirty="0" smtClean="0">
                <a:solidFill>
                  <a:srgbClr val="188FFB"/>
                </a:solidFill>
              </a:rPr>
              <a:t>РФ:</a:t>
            </a:r>
            <a:endParaRPr lang="ru-RU" dirty="0">
              <a:solidFill>
                <a:srgbClr val="188FFB"/>
              </a:solidFill>
            </a:endParaRPr>
          </a:p>
          <a:p>
            <a:pPr lvl="0">
              <a:lnSpc>
                <a:spcPct val="114000"/>
              </a:lnSpc>
              <a:buFontTx/>
              <a:buChar char="-"/>
            </a:pPr>
            <a:r>
              <a:rPr lang="ru-RU" dirty="0">
                <a:solidFill>
                  <a:srgbClr val="188FFB"/>
                </a:solidFill>
              </a:rPr>
              <a:t> </a:t>
            </a:r>
            <a:r>
              <a:rPr lang="ru-RU" b="1" dirty="0">
                <a:solidFill>
                  <a:srgbClr val="188FFB"/>
                </a:solidFill>
              </a:rPr>
              <a:t>Самарской областью</a:t>
            </a:r>
          </a:p>
          <a:p>
            <a:pPr lvl="0">
              <a:lnSpc>
                <a:spcPct val="114000"/>
              </a:lnSpc>
              <a:buFontTx/>
              <a:buChar char="-"/>
            </a:pPr>
            <a:r>
              <a:rPr lang="ru-RU" b="1" dirty="0">
                <a:solidFill>
                  <a:srgbClr val="188FFB"/>
                </a:solidFill>
              </a:rPr>
              <a:t> Ульяновской </a:t>
            </a:r>
            <a:r>
              <a:rPr lang="ru-RU" b="1" dirty="0" smtClean="0">
                <a:solidFill>
                  <a:srgbClr val="188FFB"/>
                </a:solidFill>
              </a:rPr>
              <a:t>областью</a:t>
            </a:r>
          </a:p>
          <a:p>
            <a:pPr lvl="0">
              <a:lnSpc>
                <a:spcPct val="114000"/>
              </a:lnSpc>
              <a:buFontTx/>
              <a:buChar char="-"/>
            </a:pPr>
            <a:r>
              <a:rPr lang="ru-RU" b="1" dirty="0" smtClean="0">
                <a:solidFill>
                  <a:srgbClr val="188FFB"/>
                </a:solidFill>
              </a:rPr>
              <a:t> Чувашской республикой</a:t>
            </a:r>
            <a:endParaRPr lang="ru-RU" b="1" dirty="0">
              <a:solidFill>
                <a:srgbClr val="188FFB"/>
              </a:solidFill>
            </a:endParaRPr>
          </a:p>
          <a:p>
            <a:pPr lvl="0">
              <a:lnSpc>
                <a:spcPct val="114000"/>
              </a:lnSpc>
            </a:pPr>
            <a:endParaRPr lang="ru-RU" dirty="0">
              <a:solidFill>
                <a:prstClr val="black"/>
              </a:solidFill>
            </a:endParaRPr>
          </a:p>
          <a:p>
            <a:pPr lvl="0">
              <a:lnSpc>
                <a:spcPct val="114000"/>
              </a:lnSpc>
            </a:pPr>
            <a:endParaRPr lang="ru-RU" sz="1800" dirty="0">
              <a:solidFill>
                <a:prstClr val="black"/>
              </a:solidFill>
            </a:endParaRPr>
          </a:p>
          <a:p>
            <a:pPr lvl="0">
              <a:lnSpc>
                <a:spcPct val="114000"/>
              </a:lnSpc>
            </a:pPr>
            <a:endParaRPr lang="ru-RU" dirty="0">
              <a:solidFill>
                <a:prstClr val="black"/>
              </a:solidFill>
            </a:endParaRPr>
          </a:p>
          <a:p>
            <a:pPr lvl="0">
              <a:lnSpc>
                <a:spcPct val="114000"/>
              </a:lnSpc>
            </a:pPr>
            <a:r>
              <a:rPr lang="ru-RU" dirty="0">
                <a:solidFill>
                  <a:srgbClr val="188FFB"/>
                </a:solidFill>
              </a:rPr>
              <a:t>В настоящее время </a:t>
            </a:r>
            <a:r>
              <a:rPr lang="ru-RU" b="1" dirty="0">
                <a:solidFill>
                  <a:srgbClr val="188FFB"/>
                </a:solidFill>
              </a:rPr>
              <a:t>в ЕГРН содержатся </a:t>
            </a:r>
            <a:r>
              <a:rPr lang="ru-RU" b="1" dirty="0" smtClean="0">
                <a:solidFill>
                  <a:srgbClr val="188FFB"/>
                </a:solidFill>
              </a:rPr>
              <a:t>6 </a:t>
            </a:r>
            <a:r>
              <a:rPr lang="ru-RU" b="1" dirty="0">
                <a:solidFill>
                  <a:srgbClr val="188FFB"/>
                </a:solidFill>
              </a:rPr>
              <a:t>административных границ </a:t>
            </a:r>
            <a:r>
              <a:rPr lang="ru-RU" dirty="0">
                <a:solidFill>
                  <a:srgbClr val="188FFB"/>
                </a:solidFill>
              </a:rPr>
              <a:t>со смежными субъектами Российской Федерации</a:t>
            </a: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138564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Freeform 22"/>
          <p:cNvSpPr/>
          <p:nvPr/>
        </p:nvSpPr>
        <p:spPr>
          <a:xfrm>
            <a:off x="84107" y="100375"/>
            <a:ext cx="517691" cy="515614"/>
          </a:xfrm>
          <a:custGeom>
            <a:avLst/>
            <a:gdLst/>
            <a:ahLst/>
            <a:cxnLst/>
            <a:rect l="l" t="t" r="r" b="b"/>
            <a:pathLst>
              <a:path w="1035381" h="1031227">
                <a:moveTo>
                  <a:pt x="0" y="0"/>
                </a:moveTo>
                <a:lnTo>
                  <a:pt x="1035381" y="0"/>
                </a:lnTo>
                <a:lnTo>
                  <a:pt x="1035381" y="1031228"/>
                </a:lnTo>
                <a:lnTo>
                  <a:pt x="0" y="1031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45" r="-5127" b="-745"/>
            </a:stretch>
          </a:blipFill>
        </p:spPr>
      </p:sp>
      <p:sp>
        <p:nvSpPr>
          <p:cNvPr id="17" name="TextBox 6"/>
          <p:cNvSpPr txBox="1"/>
          <p:nvPr/>
        </p:nvSpPr>
        <p:spPr>
          <a:xfrm>
            <a:off x="1209675" y="180975"/>
            <a:ext cx="793432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028"/>
              </a:lnSpc>
              <a:spcBef>
                <a:spcPct val="0"/>
              </a:spcBef>
            </a:pPr>
            <a:r>
              <a:rPr lang="ru-RU" sz="1900" dirty="0" smtClean="0">
                <a:solidFill>
                  <a:srgbClr val="188FFB"/>
                </a:solidFill>
                <a:latin typeface="+mj-lt"/>
              </a:rPr>
              <a:t>НАЦИОНАЛЬНАЯ СИСТЕМА ПРОСТРАНСТВЕННЫХ ДАННЫХ</a:t>
            </a:r>
            <a:endParaRPr lang="en-US" sz="1900" spc="-160" dirty="0">
              <a:solidFill>
                <a:srgbClr val="188FFB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ardrop 7">
            <a:extLst>
              <a:ext uri="{FF2B5EF4-FFF2-40B4-BE49-F238E27FC236}">
                <a16:creationId xmlns="" xmlns:a16="http://schemas.microsoft.com/office/drawing/2014/main" id="{CEA2386F-5F9C-44F7-AB15-6EFB3ED69086}"/>
              </a:ext>
            </a:extLst>
          </p:cNvPr>
          <p:cNvSpPr/>
          <p:nvPr/>
        </p:nvSpPr>
        <p:spPr>
          <a:xfrm rot="10800000">
            <a:off x="5055391" y="928759"/>
            <a:ext cx="3555209" cy="3328916"/>
          </a:xfrm>
          <a:prstGeom prst="teardrop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61746" y="84108"/>
            <a:ext cx="362309" cy="40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3" name="Freeform 5"/>
          <p:cNvSpPr/>
          <p:nvPr/>
        </p:nvSpPr>
        <p:spPr>
          <a:xfrm>
            <a:off x="559648" y="88002"/>
            <a:ext cx="544469" cy="579179"/>
          </a:xfrm>
          <a:custGeom>
            <a:avLst/>
            <a:gdLst/>
            <a:ahLst/>
            <a:cxnLst/>
            <a:rect l="l" t="t" r="r" b="b"/>
            <a:pathLst>
              <a:path w="1088937" h="1158357">
                <a:moveTo>
                  <a:pt x="0" y="0"/>
                </a:moveTo>
                <a:lnTo>
                  <a:pt x="1088937" y="0"/>
                </a:lnTo>
                <a:lnTo>
                  <a:pt x="1088937" y="1158356"/>
                </a:lnTo>
                <a:lnTo>
                  <a:pt x="0" y="1158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67389"/>
            </a:stretch>
          </a:blipFill>
        </p:spPr>
      </p:sp>
      <p:sp>
        <p:nvSpPr>
          <p:cNvPr id="14" name="TextBox 6"/>
          <p:cNvSpPr txBox="1"/>
          <p:nvPr/>
        </p:nvSpPr>
        <p:spPr>
          <a:xfrm>
            <a:off x="528637" y="1070215"/>
            <a:ext cx="511303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028"/>
              </a:lnSpc>
              <a:spcBef>
                <a:spcPct val="0"/>
              </a:spcBef>
            </a:pPr>
            <a:r>
              <a:rPr lang="ru-RU" sz="2100" dirty="0" smtClean="0">
                <a:solidFill>
                  <a:srgbClr val="188FFB"/>
                </a:solidFill>
              </a:rPr>
              <a:t>Исправление реестровых ошибок</a:t>
            </a:r>
            <a:endParaRPr lang="en-US" sz="2100" spc="-160" dirty="0">
              <a:solidFill>
                <a:srgbClr val="188FFB"/>
              </a:solidFill>
              <a:latin typeface="Open Sans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542925" y="1885949"/>
            <a:ext cx="4705350" cy="3429001"/>
          </a:xfrm>
          <a:custGeom>
            <a:avLst/>
            <a:gdLst/>
            <a:ahLst/>
            <a:cxnLst/>
            <a:rect l="l" t="t" r="r" b="b"/>
            <a:pathLst>
              <a:path w="2589630" h="2050626">
                <a:moveTo>
                  <a:pt x="0" y="0"/>
                </a:moveTo>
                <a:lnTo>
                  <a:pt x="2589630" y="0"/>
                </a:lnTo>
                <a:lnTo>
                  <a:pt x="2589630" y="2050626"/>
                </a:lnTo>
                <a:lnTo>
                  <a:pt x="0" y="2050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  <p:sp>
        <p:nvSpPr>
          <p:cNvPr id="12" name="TextBox 6"/>
          <p:cNvSpPr txBox="1"/>
          <p:nvPr/>
        </p:nvSpPr>
        <p:spPr>
          <a:xfrm>
            <a:off x="1209675" y="180975"/>
            <a:ext cx="793432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028"/>
              </a:lnSpc>
              <a:spcBef>
                <a:spcPct val="0"/>
              </a:spcBef>
            </a:pPr>
            <a:r>
              <a:rPr lang="ru-RU" sz="1900" dirty="0" smtClean="0">
                <a:solidFill>
                  <a:srgbClr val="188FFB"/>
                </a:solidFill>
                <a:latin typeface="+mj-lt"/>
              </a:rPr>
              <a:t>НАЦИОНАЛЬНАЯ СИСТЕМА ПРОСТРАНСТВЕННЫХ ДАННЫХ</a:t>
            </a:r>
            <a:endParaRPr lang="en-US" sz="1900" spc="-160" dirty="0">
              <a:solidFill>
                <a:srgbClr val="188FFB"/>
              </a:solidFill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38750" y="1710252"/>
            <a:ext cx="3162300" cy="191590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2023 год - 23 115 объектов недвижимости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sz="2400" dirty="0" smtClean="0">
                <a:solidFill>
                  <a:schemeClr val="accent3"/>
                </a:solidFill>
              </a:rPr>
              <a:t>46</a:t>
            </a:r>
            <a:r>
              <a:rPr lang="en-US" sz="2400" dirty="0" smtClean="0">
                <a:solidFill>
                  <a:schemeClr val="accent3"/>
                </a:solidFill>
              </a:rPr>
              <a:t>%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больше чем за 2022 год 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Freeform 22"/>
          <p:cNvSpPr/>
          <p:nvPr/>
        </p:nvSpPr>
        <p:spPr>
          <a:xfrm>
            <a:off x="84107" y="100375"/>
            <a:ext cx="517691" cy="515614"/>
          </a:xfrm>
          <a:custGeom>
            <a:avLst/>
            <a:gdLst/>
            <a:ahLst/>
            <a:cxnLst/>
            <a:rect l="l" t="t" r="r" b="b"/>
            <a:pathLst>
              <a:path w="1035381" h="1031227">
                <a:moveTo>
                  <a:pt x="0" y="0"/>
                </a:moveTo>
                <a:lnTo>
                  <a:pt x="1035381" y="0"/>
                </a:lnTo>
                <a:lnTo>
                  <a:pt x="1035381" y="1031228"/>
                </a:lnTo>
                <a:lnTo>
                  <a:pt x="0" y="1031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45" r="-5127" b="-74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409">
            <a:extLst>
              <a:ext uri="{FF2B5EF4-FFF2-40B4-BE49-F238E27FC236}">
                <a16:creationId xmlns:a16="http://schemas.microsoft.com/office/drawing/2014/main" xmlns="" id="{2DC85806-89E7-4E30-9FC8-8C820AA7D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113"/>
              </a:ext>
            </a:extLst>
          </a:blip>
          <a:srcRect l="2112" r="41007" b="70417"/>
          <a:stretch>
            <a:fillRect/>
          </a:stretch>
        </p:blipFill>
        <p:spPr>
          <a:xfrm rot="10800000">
            <a:off x="3667125" y="3552826"/>
            <a:ext cx="2335161" cy="742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"/>
              </a:prst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8882109" y="1717830"/>
            <a:ext cx="2390729" cy="699117"/>
          </a:xfrm>
          <a:prstGeom prst="rect">
            <a:avLst/>
          </a:prstGeom>
          <a:solidFill>
            <a:srgbClr val="188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782050" y="957263"/>
            <a:ext cx="2390775" cy="707300"/>
          </a:xfrm>
          <a:prstGeom prst="rect">
            <a:avLst/>
          </a:prstGeom>
          <a:solidFill>
            <a:srgbClr val="188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23" name="Graphic 409">
            <a:extLst>
              <a:ext uri="{FF2B5EF4-FFF2-40B4-BE49-F238E27FC236}">
                <a16:creationId xmlns:a16="http://schemas.microsoft.com/office/drawing/2014/main" xmlns="" id="{2DC85806-89E7-4E30-9FC8-8C820AA7D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113"/>
              </a:ext>
            </a:extLst>
          </a:blip>
          <a:stretch>
            <a:fillRect/>
          </a:stretch>
        </p:blipFill>
        <p:spPr>
          <a:xfrm rot="10800000">
            <a:off x="1809750" y="1076325"/>
            <a:ext cx="3648048" cy="2790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"/>
              </a:prstClr>
            </a:outerShdw>
          </a:effectLst>
        </p:spPr>
      </p:pic>
      <p:sp>
        <p:nvSpPr>
          <p:cNvPr id="15" name="Freeform 5"/>
          <p:cNvSpPr/>
          <p:nvPr/>
        </p:nvSpPr>
        <p:spPr>
          <a:xfrm>
            <a:off x="559648" y="88002"/>
            <a:ext cx="544469" cy="579179"/>
          </a:xfrm>
          <a:custGeom>
            <a:avLst/>
            <a:gdLst/>
            <a:ahLst/>
            <a:cxnLst/>
            <a:rect l="l" t="t" r="r" b="b"/>
            <a:pathLst>
              <a:path w="1088937" h="1158357">
                <a:moveTo>
                  <a:pt x="0" y="0"/>
                </a:moveTo>
                <a:lnTo>
                  <a:pt x="1088937" y="0"/>
                </a:lnTo>
                <a:lnTo>
                  <a:pt x="1088937" y="1158356"/>
                </a:lnTo>
                <a:lnTo>
                  <a:pt x="0" y="1158356"/>
                </a:lnTo>
                <a:lnTo>
                  <a:pt x="0" y="0"/>
                </a:lnTo>
                <a:close/>
              </a:path>
            </a:pathLst>
          </a:custGeom>
          <a:blipFill>
            <a:blip r:embed="rId114"/>
            <a:stretch>
              <a:fillRect r="-267389"/>
            </a:stretch>
          </a:blipFill>
        </p:spPr>
      </p:sp>
      <p:sp>
        <p:nvSpPr>
          <p:cNvPr id="16" name="TextBox 6"/>
          <p:cNvSpPr txBox="1"/>
          <p:nvPr/>
        </p:nvSpPr>
        <p:spPr>
          <a:xfrm>
            <a:off x="1220560" y="202746"/>
            <a:ext cx="681990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028"/>
              </a:lnSpc>
              <a:spcBef>
                <a:spcPct val="0"/>
              </a:spcBef>
            </a:pPr>
            <a:r>
              <a:rPr lang="ru-RU" sz="2200" spc="-160" dirty="0" smtClean="0">
                <a:solidFill>
                  <a:srgbClr val="188FFB"/>
                </a:solidFill>
                <a:latin typeface="+mj-lt"/>
              </a:rPr>
              <a:t>МЕТОДЫ ОПРЕДЕЛЕНИЯ КООРДИНАТ</a:t>
            </a:r>
            <a:endParaRPr lang="en-US" sz="2200" spc="-160" dirty="0">
              <a:solidFill>
                <a:srgbClr val="188FFB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746" y="84108"/>
            <a:ext cx="362309" cy="40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3826" y="1628776"/>
            <a:ext cx="2295524" cy="992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1500" dirty="0" smtClean="0">
                <a:solidFill>
                  <a:srgbClr val="188FFB"/>
                </a:solidFill>
              </a:rPr>
              <a:t>Филиал определяет координаты характерных точек следующими методами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81DCA72-53C6-40B8-97AB-5E4BF4E5B89C}"/>
              </a:ext>
            </a:extLst>
          </p:cNvPr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042528"/>
            <a:ext cx="3124200" cy="2100972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18E217BA-1AD8-5C34-C002-85D0E7DD4D9E}"/>
              </a:ext>
            </a:extLst>
          </p:cNvPr>
          <p:cNvSpPr/>
          <p:nvPr/>
        </p:nvSpPr>
        <p:spPr bwMode="auto">
          <a:xfrm>
            <a:off x="5353050" y="1714499"/>
            <a:ext cx="3724184" cy="847726"/>
          </a:xfrm>
          <a:prstGeom prst="roundRect">
            <a:avLst/>
          </a:prstGeom>
          <a:solidFill>
            <a:srgbClr val="188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Комбинированный метод 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(сочетание геодезического метода и метода спутниковых геодезических измерений (определений)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18E217BA-1AD8-5C34-C002-85D0E7DD4D9E}"/>
              </a:ext>
            </a:extLst>
          </p:cNvPr>
          <p:cNvSpPr/>
          <p:nvPr/>
        </p:nvSpPr>
        <p:spPr bwMode="auto">
          <a:xfrm>
            <a:off x="5317331" y="3390900"/>
            <a:ext cx="4038600" cy="323850"/>
          </a:xfrm>
          <a:prstGeom prst="roundRect">
            <a:avLst/>
          </a:prstGeom>
          <a:solidFill>
            <a:srgbClr val="188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Аналитический метод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="" xmlns:a16="http://schemas.microsoft.com/office/drawing/2014/main" id="{18E217BA-1AD8-5C34-C002-85D0E7DD4D9E}"/>
              </a:ext>
            </a:extLst>
          </p:cNvPr>
          <p:cNvSpPr/>
          <p:nvPr/>
        </p:nvSpPr>
        <p:spPr bwMode="auto">
          <a:xfrm>
            <a:off x="5876925" y="3857625"/>
            <a:ext cx="3895725" cy="342900"/>
          </a:xfrm>
          <a:prstGeom prst="roundRect">
            <a:avLst/>
          </a:prstGeom>
          <a:solidFill>
            <a:srgbClr val="188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Фотограмметрический метод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18E217BA-1AD8-5C34-C002-85D0E7DD4D9E}"/>
              </a:ext>
            </a:extLst>
          </p:cNvPr>
          <p:cNvSpPr/>
          <p:nvPr/>
        </p:nvSpPr>
        <p:spPr bwMode="auto">
          <a:xfrm>
            <a:off x="5317331" y="2686050"/>
            <a:ext cx="4095750" cy="361950"/>
          </a:xfrm>
          <a:prstGeom prst="roundRect">
            <a:avLst/>
          </a:prstGeom>
          <a:solidFill>
            <a:srgbClr val="188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Картометрический метод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18E217BA-1AD8-5C34-C002-85D0E7DD4D9E}"/>
              </a:ext>
            </a:extLst>
          </p:cNvPr>
          <p:cNvSpPr/>
          <p:nvPr/>
        </p:nvSpPr>
        <p:spPr bwMode="auto">
          <a:xfrm>
            <a:off x="5317332" y="790576"/>
            <a:ext cx="3759901" cy="871538"/>
          </a:xfrm>
          <a:prstGeom prst="roundRect">
            <a:avLst/>
          </a:prstGeom>
          <a:solidFill>
            <a:srgbClr val="188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ru-RU" sz="1200" b="1" dirty="0" smtClean="0"/>
              <a:t>Геодезический метод (полигонометрия, прямые, обратные или комбинированные засечки и иные геодезические методы)</a:t>
            </a:r>
          </a:p>
        </p:txBody>
      </p:sp>
      <p:sp>
        <p:nvSpPr>
          <p:cNvPr id="25" name="Freeform 22"/>
          <p:cNvSpPr/>
          <p:nvPr/>
        </p:nvSpPr>
        <p:spPr>
          <a:xfrm>
            <a:off x="84107" y="100375"/>
            <a:ext cx="517691" cy="515614"/>
          </a:xfrm>
          <a:custGeom>
            <a:avLst/>
            <a:gdLst/>
            <a:ahLst/>
            <a:cxnLst/>
            <a:rect l="l" t="t" r="r" b="b"/>
            <a:pathLst>
              <a:path w="1035381" h="1031227">
                <a:moveTo>
                  <a:pt x="0" y="0"/>
                </a:moveTo>
                <a:lnTo>
                  <a:pt x="1035381" y="0"/>
                </a:lnTo>
                <a:lnTo>
                  <a:pt x="1035381" y="1031228"/>
                </a:lnTo>
                <a:lnTo>
                  <a:pt x="0" y="1031228"/>
                </a:lnTo>
                <a:lnTo>
                  <a:pt x="0" y="0"/>
                </a:lnTo>
                <a:close/>
              </a:path>
            </a:pathLst>
          </a:custGeom>
          <a:blipFill>
            <a:blip r:embed="rId116"/>
            <a:stretch>
              <a:fillRect t="-745" r="-5127" b="-74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Схема 28"/>
          <p:cNvGraphicFramePr/>
          <p:nvPr>
            <p:extLst>
              <p:ext uri="{D42A27DB-BD31-4B8C-83A1-F6EECF244321}">
                <p14:modId xmlns="" xmlns:p14="http://schemas.microsoft.com/office/powerpoint/2010/main" val="4281582072"/>
              </p:ext>
            </p:extLst>
          </p:nvPr>
        </p:nvGraphicFramePr>
        <p:xfrm>
          <a:off x="142875" y="676275"/>
          <a:ext cx="4505325" cy="3057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Рисунок 16" descr="02.4.10-scaled-1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3523" y="779938"/>
            <a:ext cx="3949502" cy="2972912"/>
          </a:xfrm>
          <a:prstGeom prst="rect">
            <a:avLst/>
          </a:prstGeom>
        </p:spPr>
      </p:pic>
      <p:sp>
        <p:nvSpPr>
          <p:cNvPr id="14" name="Freeform 5"/>
          <p:cNvSpPr/>
          <p:nvPr/>
        </p:nvSpPr>
        <p:spPr>
          <a:xfrm>
            <a:off x="559648" y="88002"/>
            <a:ext cx="544469" cy="579179"/>
          </a:xfrm>
          <a:custGeom>
            <a:avLst/>
            <a:gdLst/>
            <a:ahLst/>
            <a:cxnLst/>
            <a:rect l="l" t="t" r="r" b="b"/>
            <a:pathLst>
              <a:path w="1088937" h="1158357">
                <a:moveTo>
                  <a:pt x="0" y="0"/>
                </a:moveTo>
                <a:lnTo>
                  <a:pt x="1088937" y="0"/>
                </a:lnTo>
                <a:lnTo>
                  <a:pt x="1088937" y="1158356"/>
                </a:lnTo>
                <a:lnTo>
                  <a:pt x="0" y="1158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67389"/>
            </a:stretch>
          </a:blipFill>
        </p:spPr>
      </p:sp>
      <p:sp>
        <p:nvSpPr>
          <p:cNvPr id="15" name="TextBox 6"/>
          <p:cNvSpPr txBox="1"/>
          <p:nvPr/>
        </p:nvSpPr>
        <p:spPr>
          <a:xfrm>
            <a:off x="1209675" y="180975"/>
            <a:ext cx="681990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028"/>
              </a:lnSpc>
              <a:spcBef>
                <a:spcPct val="0"/>
              </a:spcBef>
            </a:pPr>
            <a:r>
              <a:rPr lang="ru-RU" sz="2200" dirty="0" smtClean="0">
                <a:solidFill>
                  <a:srgbClr val="188FFB"/>
                </a:solidFill>
                <a:latin typeface="+mj-lt"/>
              </a:rPr>
              <a:t>ОБОРУДОВАНИЕ, ИСПОЛЬЗУЕМОЕ ФИЛИАЛОМ</a:t>
            </a:r>
            <a:endParaRPr lang="en-US" sz="2200" spc="-160" dirty="0">
              <a:solidFill>
                <a:srgbClr val="188FFB"/>
              </a:solidFill>
              <a:latin typeface="+mj-lt"/>
            </a:endParaRPr>
          </a:p>
        </p:txBody>
      </p:sp>
      <p:sp>
        <p:nvSpPr>
          <p:cNvPr id="49154" name="AutoShape 2" descr="https://averus-pribor.ru/upload/iblock/3c4/3c42709254b154de9c843dc37adbb72f.pn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56" name="AutoShape 4" descr="https://averus-pribor.ru/upload/iblock/213/2132a8d89a3d398f157b041134bebd45.pn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1746" y="84108"/>
            <a:ext cx="362309" cy="40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18" name="Graphic 371">
            <a:extLst>
              <a:ext uri="{FF2B5EF4-FFF2-40B4-BE49-F238E27FC236}">
                <a16:creationId xmlns:a16="http://schemas.microsoft.com/office/drawing/2014/main" xmlns="" id="{A0C214B9-CF7B-4FE9-9D76-7EB0731214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167"/>
              </a:ext>
            </a:extLst>
          </a:blip>
          <a:stretch>
            <a:fillRect/>
          </a:stretch>
        </p:blipFill>
        <p:spPr>
          <a:xfrm>
            <a:off x="172335" y="958009"/>
            <a:ext cx="723016" cy="723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"/>
              </a:prstClr>
            </a:outerShdw>
          </a:effectLst>
        </p:spPr>
      </p:pic>
      <p:pic>
        <p:nvPicPr>
          <p:cNvPr id="19" name="Graphic 371">
            <a:extLst>
              <a:ext uri="{FF2B5EF4-FFF2-40B4-BE49-F238E27FC236}">
                <a16:creationId xmlns:a16="http://schemas.microsoft.com/office/drawing/2014/main" xmlns="" id="{A0C214B9-CF7B-4FE9-9D76-7EB0731214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167"/>
              </a:ext>
            </a:extLst>
          </a:blip>
          <a:stretch>
            <a:fillRect/>
          </a:stretch>
        </p:blipFill>
        <p:spPr>
          <a:xfrm>
            <a:off x="433525" y="1857375"/>
            <a:ext cx="723461" cy="723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"/>
              </a:prstClr>
            </a:outerShdw>
          </a:effec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542925" y="4084246"/>
            <a:ext cx="8143875" cy="485239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Приемники - это легкие мобильные </a:t>
            </a:r>
            <a:r>
              <a:rPr lang="ru-RU" sz="1200" b="1" dirty="0" err="1" smtClean="0">
                <a:solidFill>
                  <a:schemeClr val="bg1"/>
                </a:solidFill>
              </a:rPr>
              <a:t>роверы</a:t>
            </a:r>
            <a:r>
              <a:rPr lang="ru-RU" sz="1200" b="1" dirty="0" smtClean="0">
                <a:solidFill>
                  <a:schemeClr val="bg1"/>
                </a:solidFill>
              </a:rPr>
              <a:t>, используемые для замеров по определению координат характерных границ земельных участков и внешних контуров зданий.</a:t>
            </a:r>
          </a:p>
        </p:txBody>
      </p:sp>
      <p:sp>
        <p:nvSpPr>
          <p:cNvPr id="13" name="Freeform 22"/>
          <p:cNvSpPr/>
          <p:nvPr/>
        </p:nvSpPr>
        <p:spPr>
          <a:xfrm>
            <a:off x="84107" y="100375"/>
            <a:ext cx="517691" cy="515614"/>
          </a:xfrm>
          <a:custGeom>
            <a:avLst/>
            <a:gdLst/>
            <a:ahLst/>
            <a:cxnLst/>
            <a:rect l="l" t="t" r="r" b="b"/>
            <a:pathLst>
              <a:path w="1035381" h="1031227">
                <a:moveTo>
                  <a:pt x="0" y="0"/>
                </a:moveTo>
                <a:lnTo>
                  <a:pt x="1035381" y="0"/>
                </a:lnTo>
                <a:lnTo>
                  <a:pt x="1035381" y="1031228"/>
                </a:lnTo>
                <a:lnTo>
                  <a:pt x="0" y="1031228"/>
                </a:lnTo>
                <a:lnTo>
                  <a:pt x="0" y="0"/>
                </a:lnTo>
                <a:close/>
              </a:path>
            </a:pathLst>
          </a:custGeom>
          <a:blipFill>
            <a:blip r:embed="rId168"/>
            <a:stretch>
              <a:fillRect t="-745" r="-5127" b="-745"/>
            </a:stretch>
          </a:blipFill>
        </p:spPr>
      </p:sp>
      <p:pic>
        <p:nvPicPr>
          <p:cNvPr id="16" name="Graphic 371">
            <a:extLst>
              <a:ext uri="{FF2B5EF4-FFF2-40B4-BE49-F238E27FC236}">
                <a16:creationId xmlns:a16="http://schemas.microsoft.com/office/drawing/2014/main" xmlns="" id="{A0C214B9-CF7B-4FE9-9D76-7EB0731214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167"/>
              </a:ext>
            </a:extLst>
          </a:blip>
          <a:stretch>
            <a:fillRect/>
          </a:stretch>
        </p:blipFill>
        <p:spPr>
          <a:xfrm>
            <a:off x="210434" y="2801234"/>
            <a:ext cx="675391" cy="675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Текст 2"/>
          <p:cNvSpPr>
            <a:spLocks/>
          </p:cNvSpPr>
          <p:nvPr/>
        </p:nvSpPr>
        <p:spPr bwMode="auto">
          <a:xfrm>
            <a:off x="324254" y="724618"/>
            <a:ext cx="8355403" cy="71229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20000"/>
              </a:lnSpc>
              <a:defRPr/>
            </a:pPr>
            <a:endParaRPr lang="ru-RU" sz="800" b="1" dirty="0">
              <a:solidFill>
                <a:srgbClr val="188FFB"/>
              </a:solidFill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D5B21F47-D7B8-7541-8B1F-CA29DC6D488D}"/>
              </a:ext>
            </a:extLst>
          </p:cNvPr>
          <p:cNvSpPr>
            <a:spLocks/>
          </p:cNvSpPr>
          <p:nvPr/>
        </p:nvSpPr>
        <p:spPr bwMode="auto">
          <a:xfrm>
            <a:off x="152400" y="1552575"/>
            <a:ext cx="8782050" cy="3219449"/>
          </a:xfrm>
          <a:prstGeom prst="roundRect">
            <a:avLst>
              <a:gd name="adj" fmla="val 4006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873578" y="790237"/>
            <a:ext cx="7656060" cy="617082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200" b="1" dirty="0" smtClean="0">
                <a:solidFill>
                  <a:srgbClr val="188FFB"/>
                </a:solidFill>
              </a:rPr>
              <a:t>Федеральный закон от 04.08.2023 </a:t>
            </a:r>
          </a:p>
          <a:p>
            <a:pPr algn="just"/>
            <a:r>
              <a:rPr lang="ru-RU" sz="1200" dirty="0" smtClean="0"/>
              <a:t>№ 438-ФЗ «О внесении изменений в Градостроительный кодекс Российской Федерации и отдельные законодательные акты Российской Федерации»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5279" y="1958653"/>
            <a:ext cx="3850604" cy="2231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000" dirty="0" smtClean="0">
                <a:ea typeface="Times New Roman"/>
                <a:cs typeface="Times New Roman"/>
              </a:rPr>
              <a:t>Расхождение площади не более, чем на </a:t>
            </a:r>
            <a:r>
              <a:rPr lang="ru-RU" sz="1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Times New Roman"/>
                <a:cs typeface="Times New Roman"/>
              </a:rPr>
              <a:t>5 %</a:t>
            </a:r>
            <a:endParaRPr lang="ru-RU" sz="1000" dirty="0">
              <a:solidFill>
                <a:schemeClr val="accent3">
                  <a:lumMod val="60000"/>
                  <a:lumOff val="40000"/>
                </a:schemeClr>
              </a:solidFill>
              <a:ea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31240" y="1948265"/>
            <a:ext cx="1226710" cy="239296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050" b="1" dirty="0" smtClean="0">
                <a:solidFill>
                  <a:srgbClr val="00B050"/>
                </a:solidFill>
                <a:ea typeface="Times New Roman"/>
                <a:cs typeface="Times New Roman"/>
              </a:rPr>
              <a:t>10 %</a:t>
            </a:r>
            <a:endParaRPr lang="ru-RU" sz="1050" dirty="0">
              <a:ea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31240" y="2791627"/>
            <a:ext cx="3541285" cy="440890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050" b="1" dirty="0" err="1" smtClean="0">
                <a:solidFill>
                  <a:srgbClr val="00B050"/>
                </a:solidFill>
                <a:ea typeface="Times New Roman"/>
                <a:cs typeface="Times New Roman"/>
              </a:rPr>
              <a:t>Роскадастр</a:t>
            </a:r>
            <a:r>
              <a:rPr lang="ru-RU" sz="1050" b="1" dirty="0" smtClean="0">
                <a:solidFill>
                  <a:srgbClr val="00B050"/>
                </a:solidFill>
                <a:ea typeface="Times New Roman"/>
                <a:cs typeface="Times New Roman"/>
              </a:rPr>
              <a:t> исправляет </a:t>
            </a:r>
            <a:r>
              <a:rPr lang="ru-RU" sz="1050" dirty="0" smtClean="0">
                <a:ea typeface="Times New Roman"/>
                <a:cs typeface="Times New Roman"/>
              </a:rPr>
              <a:t>реестровые ошибки в объектах реестра границ </a:t>
            </a:r>
            <a:r>
              <a:rPr lang="ru-RU" sz="1050" b="1" dirty="0" smtClean="0">
                <a:solidFill>
                  <a:srgbClr val="00B050"/>
                </a:solidFill>
                <a:ea typeface="Times New Roman"/>
                <a:cs typeface="Times New Roman"/>
              </a:rPr>
              <a:t>самостоятельно</a:t>
            </a:r>
            <a:endParaRPr lang="ru-RU" sz="1050" dirty="0">
              <a:ea typeface="Times New Roman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31240" y="2425815"/>
            <a:ext cx="836184" cy="239296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050" b="1" dirty="0" smtClean="0">
                <a:solidFill>
                  <a:srgbClr val="00B050"/>
                </a:solidFill>
                <a:ea typeface="Times New Roman"/>
                <a:cs typeface="Times New Roman"/>
              </a:rPr>
              <a:t>1 месяц</a:t>
            </a:r>
            <a:endParaRPr lang="ru-RU" sz="1050" dirty="0">
              <a:ea typeface="Times New Roman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31240" y="3526990"/>
            <a:ext cx="3512709" cy="425116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050" dirty="0" smtClean="0">
                <a:solidFill>
                  <a:srgbClr val="002060"/>
                </a:solidFill>
                <a:ea typeface="Times New Roman"/>
                <a:cs typeface="Times New Roman"/>
              </a:rPr>
              <a:t>Реестровая ошибка </a:t>
            </a:r>
            <a:r>
              <a:rPr lang="ru-RU" sz="1050" b="1" dirty="0" smtClean="0">
                <a:solidFill>
                  <a:srgbClr val="00B050"/>
                </a:solidFill>
                <a:ea typeface="Times New Roman"/>
                <a:cs typeface="Times New Roman"/>
              </a:rPr>
              <a:t>может </a:t>
            </a:r>
            <a:r>
              <a:rPr lang="ru-RU" sz="1050" dirty="0" smtClean="0">
                <a:solidFill>
                  <a:srgbClr val="002060"/>
                </a:solidFill>
                <a:ea typeface="Times New Roman"/>
                <a:cs typeface="Times New Roman"/>
              </a:rPr>
              <a:t>быть </a:t>
            </a:r>
            <a:r>
              <a:rPr lang="ru-RU" sz="1050" b="1" dirty="0" smtClean="0">
                <a:solidFill>
                  <a:srgbClr val="00B050"/>
                </a:solidFill>
                <a:ea typeface="Times New Roman"/>
                <a:cs typeface="Times New Roman"/>
              </a:rPr>
              <a:t>исправлена </a:t>
            </a:r>
            <a:r>
              <a:rPr lang="ru-RU" sz="1050" dirty="0" smtClean="0">
                <a:solidFill>
                  <a:srgbClr val="002060"/>
                </a:solidFill>
                <a:ea typeface="Times New Roman"/>
                <a:cs typeface="Times New Roman"/>
              </a:rPr>
              <a:t>раньше срока</a:t>
            </a:r>
            <a:endParaRPr lang="ru-RU" sz="1050" dirty="0">
              <a:ea typeface="Times New Roman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31240" y="4076700"/>
            <a:ext cx="1207659" cy="230832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r>
              <a:rPr lang="ru-RU" sz="1050" b="1" dirty="0" smtClean="0">
                <a:solidFill>
                  <a:srgbClr val="00B050"/>
                </a:solidFill>
                <a:ea typeface="Times New Roman"/>
                <a:cs typeface="Times New Roman"/>
              </a:rPr>
              <a:t>Наделен</a:t>
            </a:r>
            <a:endParaRPr lang="ru-RU" sz="1050" dirty="0">
              <a:ea typeface="Times New Roman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5280" y="2433894"/>
            <a:ext cx="4068302" cy="2231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000" dirty="0" smtClean="0">
                <a:ea typeface="Times New Roman"/>
                <a:cs typeface="Times New Roman"/>
              </a:rPr>
              <a:t>Срок  устранения реестровой ошибки  </a:t>
            </a:r>
            <a:r>
              <a:rPr lang="ru-RU" sz="1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Times New Roman"/>
                <a:cs typeface="Times New Roman"/>
              </a:rPr>
              <a:t>3 месяца</a:t>
            </a:r>
            <a:endParaRPr lang="ru-RU" sz="1000" dirty="0">
              <a:solidFill>
                <a:schemeClr val="accent3">
                  <a:lumMod val="60000"/>
                  <a:lumOff val="40000"/>
                </a:schemeClr>
              </a:solidFill>
              <a:ea typeface="Times New Roman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5280" y="3889659"/>
            <a:ext cx="3721895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000" dirty="0" smtClean="0">
                <a:solidFill>
                  <a:srgbClr val="002060"/>
                </a:solidFill>
                <a:ea typeface="Times New Roman"/>
                <a:cs typeface="Times New Roman"/>
              </a:rPr>
              <a:t>ОРП </a:t>
            </a:r>
            <a:r>
              <a:rPr lang="ru-RU" sz="1000" b="1" dirty="0" smtClean="0">
                <a:solidFill>
                  <a:srgbClr val="FFC000"/>
                </a:solidFill>
                <a:ea typeface="Times New Roman"/>
                <a:cs typeface="Times New Roman"/>
              </a:rPr>
              <a:t>не наделен </a:t>
            </a:r>
            <a:r>
              <a:rPr lang="ru-RU" sz="1000" dirty="0" smtClean="0">
                <a:solidFill>
                  <a:srgbClr val="002060"/>
                </a:solidFill>
                <a:ea typeface="Times New Roman"/>
                <a:cs typeface="Times New Roman"/>
              </a:rPr>
              <a:t>полномочиями по исправлению реестровых ошибок в местоположении </a:t>
            </a:r>
            <a:r>
              <a:rPr lang="ru-RU" sz="1000" b="1" dirty="0" smtClean="0">
                <a:solidFill>
                  <a:srgbClr val="FFC000"/>
                </a:solidFill>
                <a:ea typeface="Times New Roman"/>
                <a:cs typeface="Times New Roman"/>
              </a:rPr>
              <a:t>здания, сооружения, объекта незавершенного строительства</a:t>
            </a:r>
            <a:endParaRPr lang="ru-RU" sz="1000" dirty="0">
              <a:ea typeface="Times New Roman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5280" y="3286950"/>
            <a:ext cx="4019324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000" b="1" dirty="0" smtClean="0">
                <a:solidFill>
                  <a:srgbClr val="FFC000"/>
                </a:solidFill>
                <a:ea typeface="Times New Roman"/>
                <a:cs typeface="Times New Roman"/>
              </a:rPr>
              <a:t>Отсутствует</a:t>
            </a:r>
            <a:r>
              <a:rPr lang="ru-RU" sz="1000" b="1" dirty="0" smtClean="0">
                <a:solidFill>
                  <a:srgbClr val="00B050"/>
                </a:solidFill>
                <a:ea typeface="Times New Roman"/>
                <a:cs typeface="Times New Roman"/>
              </a:rPr>
              <a:t> </a:t>
            </a:r>
            <a:r>
              <a:rPr lang="ru-RU" sz="1000" dirty="0" smtClean="0">
                <a:ea typeface="Times New Roman"/>
                <a:cs typeface="Times New Roman"/>
              </a:rPr>
              <a:t>возможность исправления реестровых ошибок раннее </a:t>
            </a:r>
            <a:r>
              <a:rPr lang="ru-RU" sz="1000" b="1" dirty="0" smtClean="0">
                <a:solidFill>
                  <a:srgbClr val="FFC000"/>
                </a:solidFill>
                <a:ea typeface="Times New Roman"/>
                <a:cs typeface="Times New Roman"/>
              </a:rPr>
              <a:t>3-х месячного срока</a:t>
            </a:r>
            <a:endParaRPr lang="ru-RU" sz="1000" dirty="0">
              <a:solidFill>
                <a:srgbClr val="FFC000"/>
              </a:solidFill>
              <a:ea typeface="Times New Roman"/>
              <a:cs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5279" y="2823559"/>
            <a:ext cx="3369471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000" dirty="0" err="1" smtClean="0">
                <a:ea typeface="Times New Roman"/>
                <a:cs typeface="Times New Roman"/>
              </a:rPr>
              <a:t>Роскадастр</a:t>
            </a:r>
            <a:r>
              <a:rPr lang="ru-RU" sz="1000" dirty="0" smtClean="0">
                <a:ea typeface="Times New Roman"/>
                <a:cs typeface="Times New Roman"/>
              </a:rPr>
              <a:t> не может исправлять реестровые ошибки </a:t>
            </a:r>
            <a:r>
              <a:rPr lang="ru-RU" sz="1000" b="1" dirty="0" smtClean="0">
                <a:solidFill>
                  <a:srgbClr val="FFC000"/>
                </a:solidFill>
                <a:ea typeface="Times New Roman"/>
                <a:cs typeface="Times New Roman"/>
              </a:rPr>
              <a:t>в объектах реестра границ</a:t>
            </a:r>
            <a:r>
              <a:rPr lang="ru-RU" sz="1000" b="1" dirty="0" smtClean="0">
                <a:ea typeface="Times New Roman"/>
                <a:cs typeface="Times New Roman"/>
              </a:rPr>
              <a:t> </a:t>
            </a:r>
            <a:r>
              <a:rPr lang="ru-RU" sz="1000" dirty="0" smtClean="0">
                <a:ea typeface="Times New Roman"/>
                <a:cs typeface="Times New Roman"/>
              </a:rPr>
              <a:t>самостоятельно</a:t>
            </a:r>
            <a:endParaRPr lang="ru-RU" sz="1000" dirty="0">
              <a:ea typeface="Times New Roman"/>
              <a:cs typeface="Times New Roman"/>
            </a:endParaRPr>
          </a:p>
        </p:txBody>
      </p:sp>
      <p:sp>
        <p:nvSpPr>
          <p:cNvPr id="27" name="Freeform 5"/>
          <p:cNvSpPr/>
          <p:nvPr/>
        </p:nvSpPr>
        <p:spPr>
          <a:xfrm>
            <a:off x="559648" y="88002"/>
            <a:ext cx="544469" cy="579179"/>
          </a:xfrm>
          <a:custGeom>
            <a:avLst/>
            <a:gdLst/>
            <a:ahLst/>
            <a:cxnLst/>
            <a:rect l="l" t="t" r="r" b="b"/>
            <a:pathLst>
              <a:path w="1088937" h="1158357">
                <a:moveTo>
                  <a:pt x="0" y="0"/>
                </a:moveTo>
                <a:lnTo>
                  <a:pt x="1088937" y="0"/>
                </a:lnTo>
                <a:lnTo>
                  <a:pt x="1088937" y="1158356"/>
                </a:lnTo>
                <a:lnTo>
                  <a:pt x="0" y="1158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67389"/>
            </a:stretch>
          </a:blipFill>
        </p:spPr>
      </p:sp>
      <p:sp>
        <p:nvSpPr>
          <p:cNvPr id="28" name="TextBox 6"/>
          <p:cNvSpPr txBox="1"/>
          <p:nvPr/>
        </p:nvSpPr>
        <p:spPr>
          <a:xfrm>
            <a:off x="1133475" y="183357"/>
            <a:ext cx="8010525" cy="338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028"/>
              </a:lnSpc>
              <a:spcBef>
                <a:spcPct val="0"/>
              </a:spcBef>
            </a:pPr>
            <a:r>
              <a:rPr lang="ru-RU" sz="1700" dirty="0" smtClean="0">
                <a:solidFill>
                  <a:srgbClr val="188FFB"/>
                </a:solidFill>
                <a:latin typeface="+mj-lt"/>
              </a:rPr>
              <a:t>ИЗМЕНЕНИЯ ЗАКОНОДАТЕЛЬСТВА В ОТНОШЕНИИ </a:t>
            </a:r>
            <a:r>
              <a:rPr lang="ru-RU" sz="1600" dirty="0" smtClean="0">
                <a:solidFill>
                  <a:srgbClr val="188FFB"/>
                </a:solidFill>
                <a:latin typeface="+mj-lt"/>
              </a:rPr>
              <a:t>РЕЕСТРОВЫХ</a:t>
            </a:r>
            <a:r>
              <a:rPr lang="ru-RU" sz="1700" dirty="0" smtClean="0">
                <a:solidFill>
                  <a:srgbClr val="188FFB"/>
                </a:solidFill>
                <a:latin typeface="+mj-lt"/>
              </a:rPr>
              <a:t> ОШИБОК</a:t>
            </a:r>
            <a:endParaRPr lang="en-US" sz="1700" spc="-160" dirty="0">
              <a:solidFill>
                <a:srgbClr val="188FFB"/>
              </a:solidFill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1746" y="84108"/>
            <a:ext cx="362309" cy="40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A008EB3D-0B96-4A87-A3AC-277AB8D80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391" y="772783"/>
            <a:ext cx="426418" cy="517013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84107" y="100375"/>
            <a:ext cx="517691" cy="515614"/>
          </a:xfrm>
          <a:custGeom>
            <a:avLst/>
            <a:gdLst/>
            <a:ahLst/>
            <a:cxnLst/>
            <a:rect l="l" t="t" r="r" b="b"/>
            <a:pathLst>
              <a:path w="1035381" h="1031227">
                <a:moveTo>
                  <a:pt x="0" y="0"/>
                </a:moveTo>
                <a:lnTo>
                  <a:pt x="1035381" y="0"/>
                </a:lnTo>
                <a:lnTo>
                  <a:pt x="1035381" y="1031228"/>
                </a:lnTo>
                <a:lnTo>
                  <a:pt x="0" y="1031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45" r="-5127" b="-745"/>
            </a:stretch>
          </a:blipFill>
        </p:spPr>
      </p:sp>
      <p:sp>
        <p:nvSpPr>
          <p:cNvPr id="30" name="Прямоугольник 29"/>
          <p:cNvSpPr/>
          <p:nvPr/>
        </p:nvSpPr>
        <p:spPr>
          <a:xfrm>
            <a:off x="2431255" y="1625068"/>
            <a:ext cx="483396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200" b="1" u="sng" dirty="0" smtClean="0">
                <a:solidFill>
                  <a:srgbClr val="188FFB"/>
                </a:solidFill>
                <a:ea typeface="Times New Roman"/>
                <a:cs typeface="Times New Roman"/>
              </a:rPr>
              <a:t>До</a:t>
            </a:r>
            <a:endParaRPr lang="ru-RU" sz="1200" b="1" u="sng" dirty="0">
              <a:solidFill>
                <a:srgbClr val="188FFB"/>
              </a:solidFill>
              <a:ea typeface="Times New Roman"/>
              <a:cs typeface="Times New Roman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936454" y="1625068"/>
            <a:ext cx="1331121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188FFB"/>
                </a:solidFill>
                <a:ea typeface="Times New Roman"/>
                <a:cs typeface="Times New Roman"/>
              </a:rPr>
              <a:t>После </a:t>
            </a:r>
            <a:endParaRPr lang="ru-RU" sz="1200" b="1" u="sng" dirty="0">
              <a:solidFill>
                <a:srgbClr val="188FFB"/>
              </a:solidFill>
              <a:ea typeface="Times New Roman"/>
              <a:cs typeface="Times New Roman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047333" y="1625068"/>
            <a:ext cx="1331121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188FFB"/>
                </a:solidFill>
                <a:latin typeface="+mj-lt"/>
                <a:ea typeface="Times New Roman"/>
                <a:cs typeface="Times New Roman"/>
              </a:rPr>
              <a:t>01.02.2024</a:t>
            </a:r>
            <a:endParaRPr lang="ru-RU" sz="1200" b="1" dirty="0">
              <a:solidFill>
                <a:srgbClr val="188FFB"/>
              </a:solidFill>
              <a:latin typeface="+mj-lt"/>
              <a:ea typeface="Times New Roman"/>
              <a:cs typeface="Times New Roman"/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>
            <a:off x="4267393" y="2059394"/>
            <a:ext cx="891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4267393" y="2535733"/>
            <a:ext cx="891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4267393" y="3012072"/>
            <a:ext cx="891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4267393" y="3600062"/>
            <a:ext cx="891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4267393" y="4192994"/>
            <a:ext cx="891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kazan-kontur-ikon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384540" y="785860"/>
            <a:ext cx="6126911" cy="4131377"/>
          </a:xfrm>
          <a:prstGeom prst="rect">
            <a:avLst/>
          </a:prstGeom>
          <a:effectLst>
            <a:glow rad="101600">
              <a:schemeClr val="accent2">
                <a:lumMod val="20000"/>
                <a:lumOff val="80000"/>
                <a:alpha val="60000"/>
              </a:schemeClr>
            </a:glow>
          </a:effectLst>
        </p:spPr>
      </p:pic>
      <p:sp>
        <p:nvSpPr>
          <p:cNvPr id="25" name="Title 2">
            <a:extLst>
              <a:ext uri="{FF2B5EF4-FFF2-40B4-BE49-F238E27FC236}">
                <a16:creationId xmlns:a16="http://schemas.microsoft.com/office/drawing/2014/main" xmlns="" id="{7EDB4133-1912-4852-A316-C6F648A4BBA6}"/>
              </a:ext>
            </a:extLst>
          </p:cNvPr>
          <p:cNvSpPr txBox="1">
            <a:spLocks/>
          </p:cNvSpPr>
          <p:nvPr/>
        </p:nvSpPr>
        <p:spPr>
          <a:xfrm>
            <a:off x="1088883" y="141351"/>
            <a:ext cx="8517309" cy="448626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607219" algn="l"/>
              </a:tabLst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 smtClean="0"/>
              <a:t>КОМПЛЕКСНЫЕ КАДАСТРОВЫЕ РАБОТЫ:</a:t>
            </a:r>
            <a:br>
              <a:rPr lang="ru-RU" b="0" dirty="0" smtClean="0"/>
            </a:br>
            <a:r>
              <a:rPr lang="ru-RU" b="0" dirty="0" smtClean="0"/>
              <a:t>ДАННЫЕ О ВЫПОЛНЕНИИ</a:t>
            </a:r>
            <a:endParaRPr lang="ru-RU" b="0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585999" y="1093352"/>
            <a:ext cx="3248025" cy="13164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900" dirty="0" smtClean="0">
              <a:solidFill>
                <a:schemeClr val="tx2"/>
              </a:solidFill>
            </a:endParaRPr>
          </a:p>
          <a:p>
            <a:pPr algn="ctr"/>
            <a:endParaRPr lang="ru-RU" dirty="0" smtClean="0">
              <a:solidFill>
                <a:schemeClr val="tx2"/>
              </a:solidFill>
            </a:endParaRPr>
          </a:p>
          <a:p>
            <a:pPr algn="ctr"/>
            <a:endParaRPr lang="ru-RU" dirty="0" smtClean="0">
              <a:solidFill>
                <a:schemeClr val="tx2"/>
              </a:solidFill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56 кадастровых кварталов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Более 28 тыс. объектов недвижимости</a:t>
            </a:r>
          </a:p>
          <a:p>
            <a:pPr algn="ctr"/>
            <a:endParaRPr lang="ru-RU" i="1" dirty="0" smtClean="0">
              <a:solidFill>
                <a:srgbClr val="0070C0"/>
              </a:solidFill>
            </a:endParaRPr>
          </a:p>
          <a:p>
            <a:pPr algn="ctr"/>
            <a:endParaRPr lang="ru-RU" i="1" dirty="0" smtClean="0">
              <a:solidFill>
                <a:srgbClr val="0070C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165137" y="838200"/>
            <a:ext cx="2089749" cy="57009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Выполнено филиалом 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ППК «</a:t>
            </a:r>
            <a:r>
              <a:rPr lang="ru-RU" sz="1100" b="1" dirty="0" err="1" smtClean="0">
                <a:solidFill>
                  <a:schemeClr val="bg1"/>
                </a:solidFill>
              </a:rPr>
              <a:t>Роскадастр</a:t>
            </a:r>
            <a:r>
              <a:rPr lang="ru-RU" sz="1100" b="1" dirty="0" smtClean="0">
                <a:solidFill>
                  <a:schemeClr val="bg1"/>
                </a:solidFill>
              </a:rPr>
              <a:t>» 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по Республике Татарстан: 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1" name="Freeform 5"/>
          <p:cNvSpPr/>
          <p:nvPr/>
        </p:nvSpPr>
        <p:spPr>
          <a:xfrm>
            <a:off x="559648" y="88002"/>
            <a:ext cx="544469" cy="579179"/>
          </a:xfrm>
          <a:custGeom>
            <a:avLst/>
            <a:gdLst/>
            <a:ahLst/>
            <a:cxnLst/>
            <a:rect l="l" t="t" r="r" b="b"/>
            <a:pathLst>
              <a:path w="1088937" h="1158357">
                <a:moveTo>
                  <a:pt x="0" y="0"/>
                </a:moveTo>
                <a:lnTo>
                  <a:pt x="1088937" y="0"/>
                </a:lnTo>
                <a:lnTo>
                  <a:pt x="1088937" y="1158356"/>
                </a:lnTo>
                <a:lnTo>
                  <a:pt x="0" y="1158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67389"/>
            </a:stretch>
          </a:blipFill>
        </p:spPr>
      </p:sp>
      <p:sp>
        <p:nvSpPr>
          <p:cNvPr id="13" name="Прямоугольник 12"/>
          <p:cNvSpPr/>
          <p:nvPr/>
        </p:nvSpPr>
        <p:spPr>
          <a:xfrm>
            <a:off x="161746" y="84108"/>
            <a:ext cx="362309" cy="40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" name="Freeform 22"/>
          <p:cNvSpPr/>
          <p:nvPr/>
        </p:nvSpPr>
        <p:spPr>
          <a:xfrm>
            <a:off x="84107" y="100375"/>
            <a:ext cx="517691" cy="515614"/>
          </a:xfrm>
          <a:custGeom>
            <a:avLst/>
            <a:gdLst/>
            <a:ahLst/>
            <a:cxnLst/>
            <a:rect l="l" t="t" r="r" b="b"/>
            <a:pathLst>
              <a:path w="1035381" h="1031227">
                <a:moveTo>
                  <a:pt x="0" y="0"/>
                </a:moveTo>
                <a:lnTo>
                  <a:pt x="1035381" y="0"/>
                </a:lnTo>
                <a:lnTo>
                  <a:pt x="1035381" y="1031228"/>
                </a:lnTo>
                <a:lnTo>
                  <a:pt x="0" y="1031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45" r="-5127" b="-745"/>
            </a:stretch>
          </a:blipFill>
        </p:spPr>
      </p:sp>
      <p:sp>
        <p:nvSpPr>
          <p:cNvPr id="16" name="Скругленный прямоугольник 15"/>
          <p:cNvSpPr/>
          <p:nvPr/>
        </p:nvSpPr>
        <p:spPr>
          <a:xfrm>
            <a:off x="5586411" y="3038476"/>
            <a:ext cx="3247200" cy="1314449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endParaRPr lang="ru-RU" sz="1100" dirty="0" smtClean="0">
              <a:solidFill>
                <a:schemeClr val="tx2"/>
              </a:solidFill>
            </a:endParaRPr>
          </a:p>
          <a:p>
            <a:pPr marL="9525" algn="ctr">
              <a:spcBef>
                <a:spcPts val="75"/>
              </a:spcBef>
            </a:pPr>
            <a:r>
              <a:rPr lang="ru-RU" sz="1100" b="1" spc="-8" dirty="0" smtClean="0">
                <a:solidFill>
                  <a:schemeClr val="bg1"/>
                </a:solidFill>
                <a:cs typeface="Arial"/>
              </a:rPr>
              <a:t>Средняя </a:t>
            </a:r>
            <a:r>
              <a:rPr lang="ru-RU" sz="1100" b="1" spc="-4" dirty="0" smtClean="0">
                <a:solidFill>
                  <a:schemeClr val="bg1"/>
                </a:solidFill>
                <a:cs typeface="Arial"/>
              </a:rPr>
              <a:t>стоимость </a:t>
            </a:r>
            <a:r>
              <a:rPr lang="ru-RU" sz="1100" b="1" spc="-8" dirty="0" smtClean="0">
                <a:solidFill>
                  <a:schemeClr val="bg1"/>
                </a:solidFill>
                <a:cs typeface="Arial"/>
              </a:rPr>
              <a:t>ККР:</a:t>
            </a:r>
          </a:p>
          <a:p>
            <a:pPr marL="9525" algn="ctr">
              <a:spcBef>
                <a:spcPts val="75"/>
              </a:spcBef>
            </a:pPr>
            <a:endParaRPr lang="ru-RU" sz="1100" b="1" spc="-8" dirty="0" smtClean="0">
              <a:solidFill>
                <a:schemeClr val="bg1"/>
              </a:solidFill>
              <a:cs typeface="Arial"/>
            </a:endParaRPr>
          </a:p>
          <a:p>
            <a:pPr marL="9525" algn="ctr">
              <a:spcBef>
                <a:spcPts val="75"/>
              </a:spcBef>
            </a:pPr>
            <a:r>
              <a:rPr lang="ru-RU" sz="1100" b="1" spc="-8" dirty="0" smtClean="0">
                <a:solidFill>
                  <a:schemeClr val="bg1"/>
                </a:solidFill>
                <a:cs typeface="Arial"/>
              </a:rPr>
              <a:t>ККР 1 – 325 </a:t>
            </a:r>
            <a:r>
              <a:rPr lang="ru-RU" sz="1100" b="1" spc="-8" dirty="0" err="1" smtClean="0">
                <a:solidFill>
                  <a:schemeClr val="bg1"/>
                </a:solidFill>
                <a:cs typeface="Arial"/>
              </a:rPr>
              <a:t>руб</a:t>
            </a:r>
            <a:r>
              <a:rPr lang="ru-RU" sz="1100" b="1" spc="-8" dirty="0" smtClean="0">
                <a:solidFill>
                  <a:schemeClr val="bg1"/>
                </a:solidFill>
                <a:cs typeface="Arial"/>
              </a:rPr>
              <a:t>/объект</a:t>
            </a:r>
          </a:p>
          <a:p>
            <a:pPr marL="9525" algn="ctr">
              <a:spcBef>
                <a:spcPts val="75"/>
              </a:spcBef>
            </a:pPr>
            <a:r>
              <a:rPr lang="ru-RU" sz="1100" b="1" spc="-8" dirty="0" smtClean="0">
                <a:solidFill>
                  <a:schemeClr val="bg1"/>
                </a:solidFill>
                <a:cs typeface="Arial"/>
              </a:rPr>
              <a:t>ККР 2 – 523 </a:t>
            </a:r>
            <a:r>
              <a:rPr lang="ru-RU" sz="1100" b="1" spc="-8" dirty="0" err="1" smtClean="0">
                <a:solidFill>
                  <a:schemeClr val="bg1"/>
                </a:solidFill>
                <a:cs typeface="Arial"/>
              </a:rPr>
              <a:t>руб</a:t>
            </a:r>
            <a:r>
              <a:rPr lang="ru-RU" sz="1100" b="1" spc="-8" dirty="0" smtClean="0">
                <a:solidFill>
                  <a:schemeClr val="bg1"/>
                </a:solidFill>
                <a:cs typeface="Arial"/>
              </a:rPr>
              <a:t>/объект</a:t>
            </a:r>
          </a:p>
          <a:p>
            <a:pPr marL="9525" algn="ctr">
              <a:spcBef>
                <a:spcPts val="75"/>
              </a:spcBef>
            </a:pPr>
            <a:r>
              <a:rPr lang="ru-RU" sz="1100" b="1" spc="-8" dirty="0" smtClean="0">
                <a:solidFill>
                  <a:schemeClr val="bg1"/>
                </a:solidFill>
                <a:cs typeface="Arial"/>
              </a:rPr>
              <a:t>ККР 3 – 502 </a:t>
            </a:r>
            <a:r>
              <a:rPr lang="ru-RU" sz="1100" b="1" spc="-8" dirty="0" err="1" smtClean="0">
                <a:solidFill>
                  <a:schemeClr val="bg1"/>
                </a:solidFill>
                <a:cs typeface="Arial"/>
              </a:rPr>
              <a:t>руб</a:t>
            </a:r>
            <a:r>
              <a:rPr lang="ru-RU" sz="1100" b="1" spc="-8" dirty="0" smtClean="0">
                <a:solidFill>
                  <a:schemeClr val="bg1"/>
                </a:solidFill>
                <a:cs typeface="Arial"/>
              </a:rPr>
              <a:t>/объект</a:t>
            </a:r>
            <a:endParaRPr lang="ru-RU" sz="1100" b="1" dirty="0" smtClean="0">
              <a:solidFill>
                <a:schemeClr val="bg1"/>
              </a:solidFill>
              <a:cs typeface="Arial"/>
            </a:endParaRPr>
          </a:p>
          <a:p>
            <a:endParaRPr lang="ru-RU" sz="900" b="1" i="1" dirty="0" smtClean="0">
              <a:solidFill>
                <a:srgbClr val="0070C0"/>
              </a:solidFill>
            </a:endParaRPr>
          </a:p>
          <a:p>
            <a:endParaRPr lang="ru-RU" sz="900" b="1" i="1" dirty="0" smtClean="0">
              <a:solidFill>
                <a:srgbClr val="0070C0"/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E9B239ED-949D-4ADC-9C77-9E40ED4541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32" y="2624043"/>
            <a:ext cx="445159" cy="581287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90525" y="1057275"/>
            <a:ext cx="4572000" cy="34732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/>
                </a:solidFill>
              </a:rPr>
              <a:t>Этапы проведения ККР:</a:t>
            </a:r>
          </a:p>
          <a:p>
            <a:endParaRPr lang="ru-RU" sz="12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tx2"/>
                </a:solidFill>
              </a:rPr>
              <a:t> сбор материалов</a:t>
            </a:r>
          </a:p>
          <a:p>
            <a:pPr>
              <a:buFont typeface="Arial" pitchFamily="34" charset="0"/>
              <a:buChar char="•"/>
            </a:pPr>
            <a:endParaRPr lang="ru-RU" sz="12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tx2"/>
                </a:solidFill>
              </a:rPr>
              <a:t> уведомление правообладателей о начале работ</a:t>
            </a:r>
          </a:p>
          <a:p>
            <a:pPr>
              <a:buFont typeface="Arial" pitchFamily="34" charset="0"/>
              <a:buChar char="•"/>
            </a:pPr>
            <a:endParaRPr lang="ru-RU" sz="12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tx2"/>
                </a:solidFill>
              </a:rPr>
              <a:t> внесение в ЕГРН адресов правообладателей и сведений о ранее учтенных объектах недвижимости</a:t>
            </a:r>
          </a:p>
          <a:p>
            <a:pPr>
              <a:buFont typeface="Arial" pitchFamily="34" charset="0"/>
              <a:buChar char="•"/>
            </a:pPr>
            <a:endParaRPr lang="ru-RU" sz="12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tx2"/>
                </a:solidFill>
              </a:rPr>
              <a:t> разработка проекта карты-плана территории</a:t>
            </a:r>
          </a:p>
          <a:p>
            <a:pPr>
              <a:buFont typeface="Arial" pitchFamily="34" charset="0"/>
              <a:buChar char="•"/>
            </a:pPr>
            <a:endParaRPr lang="ru-RU" sz="12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tx2"/>
                </a:solidFill>
              </a:rPr>
              <a:t> согласование границ </a:t>
            </a:r>
          </a:p>
          <a:p>
            <a:pPr>
              <a:buFont typeface="Arial" pitchFamily="34" charset="0"/>
              <a:buChar char="•"/>
            </a:pPr>
            <a:endParaRPr lang="ru-RU" sz="12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tx2"/>
                </a:solidFill>
              </a:rPr>
              <a:t> утверждение карты-плана заказчиком</a:t>
            </a:r>
          </a:p>
          <a:p>
            <a:pPr>
              <a:buFont typeface="Arial" pitchFamily="34" charset="0"/>
              <a:buChar char="•"/>
            </a:pPr>
            <a:endParaRPr lang="ru-RU" sz="1200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tx2"/>
                </a:solidFill>
              </a:rPr>
              <a:t> представление в орган регистрации прав</a:t>
            </a:r>
            <a:endParaRPr lang="ru-RU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7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8CFF"/>
      </a:dk2>
      <a:lt2>
        <a:srgbClr val="ECF3FA"/>
      </a:lt2>
      <a:accent1>
        <a:srgbClr val="008CFF"/>
      </a:accent1>
      <a:accent2>
        <a:srgbClr val="4FA730"/>
      </a:accent2>
      <a:accent3>
        <a:srgbClr val="E1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rosreestr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32189</TotalTime>
  <Words>787</Words>
  <Application>Microsoft Office PowerPoint</Application>
  <PresentationFormat>Экран (16:9)</PresentationFormat>
  <Paragraphs>202</Paragraphs>
  <Slides>16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Office Theme</vt:lpstr>
      <vt:lpstr>think-cell Slide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Кайнова Анна Николаевна</dc:creator>
  <cp:lastModifiedBy>User</cp:lastModifiedBy>
  <cp:revision>1954</cp:revision>
  <dcterms:created xsi:type="dcterms:W3CDTF">2022-02-04T13:37:44Z</dcterms:created>
  <dcterms:modified xsi:type="dcterms:W3CDTF">2023-08-29T14:16:50Z</dcterms:modified>
</cp:coreProperties>
</file>