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40" r:id="rId2"/>
    <p:sldMasterId id="2147483852" r:id="rId3"/>
    <p:sldMasterId id="2147483870" r:id="rId4"/>
    <p:sldMasterId id="2147483888" r:id="rId5"/>
    <p:sldMasterId id="2147483906" r:id="rId6"/>
    <p:sldMasterId id="2147483924" r:id="rId7"/>
  </p:sldMasterIdLst>
  <p:notesMasterIdLst>
    <p:notesMasterId r:id="rId28"/>
  </p:notesMasterIdLst>
  <p:handoutMasterIdLst>
    <p:handoutMasterId r:id="rId29"/>
  </p:handoutMasterIdLst>
  <p:sldIdLst>
    <p:sldId id="444" r:id="rId8"/>
    <p:sldId id="435" r:id="rId9"/>
    <p:sldId id="464" r:id="rId10"/>
    <p:sldId id="453" r:id="rId11"/>
    <p:sldId id="486" r:id="rId12"/>
    <p:sldId id="468" r:id="rId13"/>
    <p:sldId id="455" r:id="rId14"/>
    <p:sldId id="446" r:id="rId15"/>
    <p:sldId id="488" r:id="rId16"/>
    <p:sldId id="447" r:id="rId17"/>
    <p:sldId id="448" r:id="rId18"/>
    <p:sldId id="490" r:id="rId19"/>
    <p:sldId id="491" r:id="rId20"/>
    <p:sldId id="450" r:id="rId21"/>
    <p:sldId id="492" r:id="rId22"/>
    <p:sldId id="493" r:id="rId23"/>
    <p:sldId id="489" r:id="rId24"/>
    <p:sldId id="469" r:id="rId25"/>
    <p:sldId id="485" r:id="rId26"/>
    <p:sldId id="445" r:id="rId27"/>
  </p:sldIdLst>
  <p:sldSz cx="12192000" cy="6858000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69370FC-3600-4925-B6A6-68C30F666252}">
          <p14:sldIdLst>
            <p14:sldId id="444"/>
            <p14:sldId id="435"/>
          </p14:sldIdLst>
        </p14:section>
        <p14:section name="Большие данные" id="{2F647514-D23E-497B-846E-B7C539EBC26B}">
          <p14:sldIdLst>
            <p14:sldId id="464"/>
            <p14:sldId id="453"/>
            <p14:sldId id="486"/>
            <p14:sldId id="454"/>
            <p14:sldId id="467"/>
            <p14:sldId id="466"/>
          </p14:sldIdLst>
        </p14:section>
        <p14:section name="Геоданные и активные геодезические сети" id="{FEB55AB4-0599-47DC-8804-76D21ED494B0}">
          <p14:sldIdLst>
            <p14:sldId id="468"/>
            <p14:sldId id="455"/>
            <p14:sldId id="461"/>
            <p14:sldId id="446"/>
            <p14:sldId id="488"/>
            <p14:sldId id="447"/>
            <p14:sldId id="448"/>
            <p14:sldId id="449"/>
            <p14:sldId id="450"/>
            <p14:sldId id="452"/>
            <p14:sldId id="451"/>
          </p14:sldIdLst>
        </p14:section>
        <p14:section name="Раздел без заголовка" id="{B7133EC5-B6DB-4EB5-B387-466B5B85CDA9}">
          <p14:sldIdLst>
            <p14:sldId id="469"/>
            <p14:sldId id="490"/>
            <p14:sldId id="489"/>
            <p14:sldId id="487"/>
            <p14:sldId id="460"/>
            <p14:sldId id="473"/>
            <p14:sldId id="462"/>
            <p14:sldId id="465"/>
            <p14:sldId id="456"/>
            <p14:sldId id="459"/>
            <p14:sldId id="458"/>
            <p14:sldId id="463"/>
            <p14:sldId id="457"/>
            <p14:sldId id="470"/>
            <p14:sldId id="471"/>
            <p14:sldId id="475"/>
            <p14:sldId id="491"/>
            <p14:sldId id="496"/>
            <p14:sldId id="495"/>
            <p14:sldId id="493"/>
            <p14:sldId id="492"/>
            <p14:sldId id="482"/>
            <p14:sldId id="483"/>
            <p14:sldId id="485"/>
            <p14:sldId id="4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5B316"/>
    <a:srgbClr val="0000FF"/>
    <a:srgbClr val="0000CC"/>
    <a:srgbClr val="0000C4"/>
    <a:srgbClr val="940283"/>
    <a:srgbClr val="06D41A"/>
    <a:srgbClr val="FFFF66"/>
    <a:srgbClr val="FFFF99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6" autoAdjust="0"/>
    <p:restoredTop sz="97670" autoAdjust="0"/>
  </p:normalViewPr>
  <p:slideViewPr>
    <p:cSldViewPr snapToGrid="0">
      <p:cViewPr>
        <p:scale>
          <a:sx n="75" d="100"/>
          <a:sy n="75" d="100"/>
        </p:scale>
        <p:origin x="-5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35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2472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08083-C74E-4DF2-A012-9C63B8FD307F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214D-144D-479F-B57B-732F41D3AD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58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472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FC22E-BC19-46BB-BF0C-ABCC5E004457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54075"/>
            <a:ext cx="4102100" cy="2306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288954"/>
            <a:ext cx="7983220" cy="230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9F04-A7D0-49D5-94BD-9017E0F6FE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72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0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CB41-160E-4915-BDEA-6F5F2AA3CBC3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417-3426-43A8-B408-DCB0EB8C6F94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AE81-8313-429E-A8B3-EBA161C53162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1C25-22D8-419B-9055-7A7C8A163CA3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136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DB68-29AD-4DC2-B6B1-9AD309F09029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415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92A5-14B8-456B-925B-7D77DE3AA3BB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9380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0182-1296-4419-BC13-DC34A40B9F66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16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EA57-1E5D-4935-B998-91C7DB379EC3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927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799-F018-4176-AC65-E01BF388822E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61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416-8DB6-42D5-8099-4CD7510E5CCF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507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B36-BF02-4942-A669-3700E7E7E225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19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E80B-7E2B-4557-912B-447D0989CE94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2BFA-15BF-4200-8FE7-470915A8B658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53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7D4-90E7-4181-8A71-CBAD7769AA58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3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56D-1D5B-4F07-BA6E-A2E404B8FCAD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1745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F7B-0812-4D9B-A49E-EA41EC9C451C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877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29D5-E810-4B10-A672-8AF0ED218DF1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061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3A4-053B-4475-AC67-2C84CBAE674A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4763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4D30-608A-443B-B822-3781B5239452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649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8244-4184-404F-9E0E-7232130B1B8D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325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481A27-B9A8-4EDF-81C7-A42D6315F755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858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1C25-22D8-419B-9055-7A7C8A163CA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979B-A305-4434-900B-5B40AA596F42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DB68-29AD-4DC2-B6B1-9AD309F0902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54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92A5-14B8-456B-925B-7D77DE3AA3B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80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0182-1296-4419-BC13-DC34A40B9F6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60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EA57-1E5D-4935-B998-91C7DB379EC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74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799-F018-4176-AC65-E01BF388822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18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416-8DB6-42D5-8099-4CD7510E5CC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7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B36-BF02-4942-A669-3700E7E7E22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95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2BFA-15BF-4200-8FE7-470915A8B6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32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7D4-90E7-4181-8A71-CBAD7769AA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31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56D-1D5B-4F07-BA6E-A2E404B8FCA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7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BD0-DE34-481B-BBFF-5F324DA6CEB6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F7B-0812-4D9B-A49E-EA41EC9C451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877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29D5-E810-4B10-A672-8AF0ED218DF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619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3A4-053B-4475-AC67-2C84CBAE674A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763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4D30-608A-443B-B822-3781B523945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499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8244-4184-404F-9E0E-7232130B1B8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25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481A27-B9A8-4EDF-81C7-A42D6315F75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581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1C25-22D8-419B-9055-7A7C8A163CA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65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DB68-29AD-4DC2-B6B1-9AD309F0902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54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92A5-14B8-456B-925B-7D77DE3AA3B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80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0182-1296-4419-BC13-DC34A40B9F6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F5C0-231A-4DEE-9902-D1437A0EA086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EA57-1E5D-4935-B998-91C7DB379EC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74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799-F018-4176-AC65-E01BF388822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18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416-8DB6-42D5-8099-4CD7510E5CC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7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B36-BF02-4942-A669-3700E7E7E22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95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2BFA-15BF-4200-8FE7-470915A8B6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32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7D4-90E7-4181-8A71-CBAD7769AA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31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56D-1D5B-4F07-BA6E-A2E404B8FCA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745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F7B-0812-4D9B-A49E-EA41EC9C451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877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29D5-E810-4B10-A672-8AF0ED218DF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619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3A4-053B-4475-AC67-2C84CBAE674A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7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117D-B44A-4F20-8B27-5382B78071B1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4D30-608A-443B-B822-3781B523945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499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8244-4184-404F-9E0E-7232130B1B8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25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481A27-B9A8-4EDF-81C7-A42D6315F75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581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1C25-22D8-419B-9055-7A7C8A163CA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655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DB68-29AD-4DC2-B6B1-9AD309F0902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54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92A5-14B8-456B-925B-7D77DE3AA3B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805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0182-1296-4419-BC13-DC34A40B9F6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60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EA57-1E5D-4935-B998-91C7DB379EC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74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799-F018-4176-AC65-E01BF388822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18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416-8DB6-42D5-8099-4CD7510E5CC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8225-B516-461A-AD1A-188DF825F142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B36-BF02-4942-A669-3700E7E7E22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95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2BFA-15BF-4200-8FE7-470915A8B6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329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7D4-90E7-4181-8A71-CBAD7769AA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318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56D-1D5B-4F07-BA6E-A2E404B8FCA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745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F7B-0812-4D9B-A49E-EA41EC9C451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8778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29D5-E810-4B10-A672-8AF0ED218DF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619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3A4-053B-4475-AC67-2C84CBAE674A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7633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4D30-608A-443B-B822-3781B523945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4990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8244-4184-404F-9E0E-7232130B1B8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25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481A27-B9A8-4EDF-81C7-A42D6315F75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58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E12D-F30A-420F-9305-C0911A2BAA4E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1C25-22D8-419B-9055-7A7C8A163CA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65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DB68-29AD-4DC2-B6B1-9AD309F0902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54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92A5-14B8-456B-925B-7D77DE3AA3B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805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0182-1296-4419-BC13-DC34A40B9F6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60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EA57-1E5D-4935-B998-91C7DB379EC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74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799-F018-4176-AC65-E01BF388822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18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416-8DB6-42D5-8099-4CD7510E5CC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7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B36-BF02-4942-A669-3700E7E7E22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957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2BFA-15BF-4200-8FE7-470915A8B6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32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7D4-90E7-4181-8A71-CBAD7769AA5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3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878A-53B1-42E7-92FF-390597E82806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56D-1D5B-4F07-BA6E-A2E404B8FCA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745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F7B-0812-4D9B-A49E-EA41EC9C451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8778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29D5-E810-4B10-A672-8AF0ED218DF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6194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3A4-053B-4475-AC67-2C84CBAE674A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763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4D30-608A-443B-B822-3781B523945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4990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8244-4184-404F-9E0E-7232130B1B8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25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6481A27-B9A8-4EDF-81C7-A42D6315F755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58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DE623F-CD4F-43C1-9E63-8BB1E9C2CB5A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97-56C0-46BE-991E-2545EF1F144C}" type="datetime1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85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97-56C0-46BE-991E-2545EF1F144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97-56C0-46BE-991E-2545EF1F144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97-56C0-46BE-991E-2545EF1F144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97-56C0-46BE-991E-2545EF1F144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28.08.2023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white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5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648" y="750627"/>
            <a:ext cx="12192000" cy="1404000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108299" y="1886636"/>
            <a:ext cx="27975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Казань, 31 августа – 1 сентября  2023 г.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3" descr="Нисходящий блочный список"/>
          <p:cNvSpPr>
            <a:spLocks noGrp="1"/>
          </p:cNvSpPr>
          <p:nvPr>
            <p:ph type="title"/>
          </p:nvPr>
        </p:nvSpPr>
        <p:spPr>
          <a:xfrm>
            <a:off x="541785" y="2402956"/>
            <a:ext cx="11124000" cy="2207108"/>
          </a:xfrm>
          <a:noFill/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defTabSz="577850">
              <a:lnSpc>
                <a:spcPct val="100000"/>
              </a:lnSpc>
              <a:defRPr/>
            </a:pP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Результаты сравнения длин линий на базисе пространственном эталонном </a:t>
            </a:r>
            <a:r>
              <a:rPr lang="ru-RU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СГУГиТ</a:t>
            </a:r>
            <a:endParaRPr lang="ru-RU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96351" y="4512844"/>
            <a:ext cx="329565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Косарев Н.С.,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Шоломицкий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А.А., 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Сердаков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Л.Е.,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Крапивин В.С., </a:t>
            </a:r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Ханзадян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М.А., Сучков И.О.</a:t>
            </a:r>
          </a:p>
          <a:p>
            <a:pPr fontAlgn="auto">
              <a:spcBef>
                <a:spcPts val="0"/>
              </a:spcBef>
              <a:defRPr/>
            </a:pP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745" y="955221"/>
            <a:ext cx="546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ХII Международная научно-практическая конференция «Актуальные вопросы геодезии и </a:t>
            </a:r>
            <a:r>
              <a:rPr lang="ru-RU" sz="2000" b="1" dirty="0" err="1" smtClean="0">
                <a:solidFill>
                  <a:schemeClr val="bg2"/>
                </a:solidFill>
              </a:rPr>
              <a:t>геоинформационных</a:t>
            </a:r>
            <a:r>
              <a:rPr lang="ru-RU" sz="2000" b="1" dirty="0" smtClean="0">
                <a:solidFill>
                  <a:schemeClr val="bg2"/>
                </a:solidFill>
              </a:rPr>
              <a:t> систем»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3888" y="933450"/>
            <a:ext cx="394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Татарстанский </a:t>
            </a:r>
            <a:r>
              <a:rPr lang="ru-RU" sz="2000" b="1" dirty="0" err="1" smtClean="0">
                <a:solidFill>
                  <a:schemeClr val="bg2"/>
                </a:solidFill>
              </a:rPr>
              <a:t>нефтегазохимический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форум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655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43153" y="3754715"/>
            <a:ext cx="3705101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687" y="1077622"/>
            <a:ext cx="1037903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Результаты математической обработки измерений, выполненных на базисе пространственном эталонном </a:t>
            </a:r>
            <a:r>
              <a:rPr lang="ru-RU" sz="6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51427" y="812804"/>
          <a:ext cx="9710057" cy="5318330"/>
        </p:xfrm>
        <a:graphic>
          <a:graphicData uri="http://schemas.openxmlformats.org/drawingml/2006/table">
            <a:tbl>
              <a:tblPr/>
              <a:tblGrid>
                <a:gridCol w="1716738"/>
                <a:gridCol w="1893461"/>
                <a:gridCol w="2345950"/>
                <a:gridCol w="2345950"/>
                <a:gridCol w="1407958"/>
              </a:tblGrid>
              <a:tr h="29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Секция базиса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Длина секции базиса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 TM3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(27.04.2021)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 TM3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(15.06.2023)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AT40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(22.05.2023)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 AT40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(03.08.2023)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12.083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12.0839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12.0854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12.0854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23.976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47.996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47.9957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47.9973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47.9969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72.016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72.0147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72.0185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72.0155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96.084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96.0825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96.083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96.0822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120.033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120.0349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120.0367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120.0343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144.007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144.0095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144.0101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144.0095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168.033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168.0351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168.0371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168.0347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192.074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192.076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192.0773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192.0738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925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 Эталонное значение длины линии B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 –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определенное с использованием высокоточного фазового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светодальномера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TM50 из состава Государственного первичного специального эталона единицы длины ГЭТ 199-2018 составляет 192.0723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93372" y="957945"/>
          <a:ext cx="9579428" cy="4354286"/>
        </p:xfrm>
        <a:graphic>
          <a:graphicData uri="http://schemas.openxmlformats.org/drawingml/2006/table">
            <a:tbl>
              <a:tblPr/>
              <a:tblGrid>
                <a:gridCol w="1694491"/>
                <a:gridCol w="1540355"/>
                <a:gridCol w="1867643"/>
                <a:gridCol w="2314036"/>
                <a:gridCol w="2162903"/>
              </a:tblGrid>
              <a:tr h="130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Секция базиса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TM3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(27.04.2021)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TM3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(15.06.2023)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AT40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(22.05.2023)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 AT40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(03.08.2023)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0.07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2496456" y="5607604"/>
            <a:ext cx="7649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Среднеквадратические погрешности измеренных длин секций базиса (в мм)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04759" y="929856"/>
          <a:ext cx="6153240" cy="5047488"/>
        </p:xfrm>
        <a:graphic>
          <a:graphicData uri="http://schemas.openxmlformats.org/drawingml/2006/table">
            <a:tbl>
              <a:tblPr/>
              <a:tblGrid>
                <a:gridCol w="2890298"/>
                <a:gridCol w="1679533"/>
                <a:gridCol w="1583409"/>
              </a:tblGrid>
              <a:tr h="0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погрешности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Leica TM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 мм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Leica AT403, мм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квадратическое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отклонение результатов измерений,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Неисключенная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систематическая погрешность,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Стандартная неопределенность, оцененная по типу А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Стандартная неопределенность, оцененная по типу В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Суммарная стандартная неопределенность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Расширенная неопределенность при коэффициенте охвата 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 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3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242629" y="1200780"/>
            <a:ext cx="432525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Погрешность измерений длин линий базиса в интервале от 12 м до 192 м на БПЭ лазерным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трекером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403 и электронным тахеометром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TM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с учетом всех погрешностей, оказывающих влияние на конечный результат измерений, составляет не более 1,4 мм. Причем максимальный вклад в погрешность определения длин линий вносит стандартная неопределенность, оцененная по типу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913" y="1088571"/>
          <a:ext cx="10435772" cy="5109035"/>
        </p:xfrm>
        <a:graphic>
          <a:graphicData uri="http://schemas.openxmlformats.org/drawingml/2006/table">
            <a:tbl>
              <a:tblPr/>
              <a:tblGrid>
                <a:gridCol w="5370247"/>
                <a:gridCol w="1686421"/>
                <a:gridCol w="1692683"/>
                <a:gridCol w="1686421"/>
              </a:tblGrid>
              <a:tr h="5289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Секция базиса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Разности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5-4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1-3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-2.90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-1.30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1-4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-0.40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1-5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-0.50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-3.00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1-6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-1.80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-0.30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-0.80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1-7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-0.60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-2.40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1-8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-0.60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1-9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-0.40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-2.40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1-10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-0.20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-2.20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-3.50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Минимальное значение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-3.50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Максимальное значение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значение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-0.39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96571" y="1218648"/>
          <a:ext cx="9855201" cy="4717694"/>
        </p:xfrm>
        <a:graphic>
          <a:graphicData uri="http://schemas.openxmlformats.org/drawingml/2006/table">
            <a:tbl>
              <a:tblPr/>
              <a:tblGrid>
                <a:gridCol w="1831096"/>
                <a:gridCol w="1572890"/>
                <a:gridCol w="1695095"/>
                <a:gridCol w="1695095"/>
                <a:gridCol w="1574861"/>
                <a:gridCol w="1486164"/>
              </a:tblGrid>
              <a:tr h="5286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Секция базиса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Инварная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проволока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 TM3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(15.06.2023)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Leica AT40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(03.08.2023)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2004 (июль)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 (июль)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 (август)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24.01890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24.01949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24.01957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24.0190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24.0186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24.06818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24.06753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24.06762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24.0678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24.0667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23.95059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23.95002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23.95050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23.9524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23.9521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23.97402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23.97411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23.9752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24.02569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24.02610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24.02610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24.0256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24.0252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24.04014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24.03899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24.03894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24.0409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24.0391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9257" y="1407878"/>
          <a:ext cx="10755087" cy="4484921"/>
        </p:xfrm>
        <a:graphic>
          <a:graphicData uri="http://schemas.openxmlformats.org/drawingml/2006/table">
            <a:tbl>
              <a:tblPr/>
              <a:tblGrid>
                <a:gridCol w="4734388"/>
                <a:gridCol w="2002598"/>
                <a:gridCol w="2015503"/>
                <a:gridCol w="2002598"/>
              </a:tblGrid>
              <a:tr h="5854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Секция базиса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Разности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4-5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-0.30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-0.89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-0.40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5-6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-1.48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-0.83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-1.10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6-7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2.08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-0.30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7-8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1.18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8-9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-0.49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-0.90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-0.40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9-10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-1.04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-1.80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Минимальное значение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-1.80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Максимальное значение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значение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-0.17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43153" y="3754715"/>
            <a:ext cx="3705101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3845" y="2458294"/>
            <a:ext cx="10379033" cy="173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Анализ результатов и выводы 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520700" y="708096"/>
            <a:ext cx="111633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Измеренные значения длин секций в таблице 3 довольно хорошо согласуются между собой, что говорит о качественно выполненных измерениях, а среднеквадратические погрешности измеренных длин секций базиса для лазерного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трекера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AT403 не превышают 0.07 мм, для  электронного тахеометра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TM30 – 0.18 мм. Расширенная неопределенность измерений длин линий базиса в интервале от 12 м до 192 м на БПЭ лазерным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трекером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403 и электронным тахеометром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TM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с учетом всех погрешностей, оказывающих влияние на конечный результат измерений, составляет не более 1,4 мм. Причем максимальный вклад в погрешность определения длин линий вносит стандартная неопределенность, оцененная по типу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5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другой стороны при сравнении длин линий секции, измеренных лазерным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трекером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AT403 и электронным тахеометром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TM30 наблюдаются довольно большие отклонения в диапазоне от -3.5 до 1.7 мм, при среднем значении -0.39 мм, что говорит о возможных сезонных изменения положения пунктов базиса. Для подтверждения этого вывода необходимо провести дополнительную серию измерений, особенно в периоды весна-лето и лето-осень, с целью установления стабильности пунктов базиса. </a:t>
            </a:r>
          </a:p>
          <a:p>
            <a:pPr algn="just">
              <a:lnSpc>
                <a:spcPct val="125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сравнении отдельных длин секций базиса, измеренных как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инварными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проволоками, так и  лазерным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трекером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AT403 и электронным тахеометром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TM30, то здесь наблюдается максимальное отклонение равное 2.08 мм на линии 6-7, что подтверждается результатами измерений, приведенными в таблице 6, где на секции базиса 1-7 наблюдается отклонение в -2.40 мм.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5" y="910822"/>
            <a:ext cx="12191875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ЗАКЛЮЧЕНИЕ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566058" y="1625045"/>
            <a:ext cx="11036300" cy="41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353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исследований, выполненных на базисе пространственном эталонном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СГУГиТ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установлено, что:</a:t>
            </a:r>
          </a:p>
          <a:p>
            <a:pPr lvl="0" indent="36353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расширенная неопределенность измерений длин линий базиса в интервале от 12 м до 192 м на БПЭ лазерным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трекером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AT403 и электронным тахеометром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TM30 с учетом всех погрешностей, оказывающих влияние на конечный результат измерений, составляет не более 1,4 мм. Причем максимальный вклад в погрешность определения длин линий вносит стандартная неопределенность, оцененная по типу B;</a:t>
            </a:r>
          </a:p>
          <a:p>
            <a:pPr lvl="0" indent="36353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существуют сезонных колебания положения отдельных пунктов базиса. Для установления величины изменения отдельных пунктов базиса необходимо провести дополнительную серию измерений по программе во всех комбинациях, особенно в периоды весна-лето и лето-осень, с использованием лазерного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трекера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Leica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AT403.</a:t>
            </a:r>
          </a:p>
        </p:txBody>
      </p:sp>
    </p:spTree>
    <p:extLst>
      <p:ext uri="{BB962C8B-B14F-4D97-AF65-F5344CB8AC3E}">
        <p14:creationId xmlns:p14="http://schemas.microsoft.com/office/powerpoint/2010/main" xmlns="" val="3613047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32064" y="711495"/>
            <a:ext cx="10731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СОДЕРЖАНИЕ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Общие сведения о базисе пространственном эталонном </a:t>
            </a:r>
            <a:r>
              <a:rPr lang="ru-RU" sz="24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Описание измерений, выполненных на базисе пространственном эталонном </a:t>
            </a:r>
            <a:r>
              <a:rPr lang="ru-RU" sz="24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Методика математической обработки результатов измерений, выполненных на базисе пространственном эталонном </a:t>
            </a:r>
            <a:r>
              <a:rPr lang="ru-RU" sz="24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;</a:t>
            </a:r>
            <a:endParaRPr lang="ru-RU" sz="2400" b="1" dirty="0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Результаты математической обработки измерений, выполненных на базисе пространственном эталонном </a:t>
            </a:r>
            <a:r>
              <a:rPr lang="ru-RU" sz="24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Анализ результатов и выводы. </a:t>
            </a:r>
            <a:endParaRPr lang="ru-RU" sz="2400" b="1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648" y="750627"/>
            <a:ext cx="12192000" cy="1404000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Заголовок 3" descr="Нисходящий блочный список"/>
          <p:cNvSpPr>
            <a:spLocks noGrp="1"/>
          </p:cNvSpPr>
          <p:nvPr>
            <p:ph type="title"/>
          </p:nvPr>
        </p:nvSpPr>
        <p:spPr>
          <a:xfrm>
            <a:off x="103188" y="2951163"/>
            <a:ext cx="11991975" cy="10785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40024" y="1899336"/>
            <a:ext cx="2759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Казань, 31 августа – 1 сентября 2023 г.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3888" y="933450"/>
            <a:ext cx="394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Татарстанский </a:t>
            </a:r>
            <a:r>
              <a:rPr lang="ru-RU" sz="2000" b="1" dirty="0" err="1" smtClean="0">
                <a:solidFill>
                  <a:schemeClr val="bg2"/>
                </a:solidFill>
              </a:rPr>
              <a:t>нефтегазохимический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форум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745" y="955221"/>
            <a:ext cx="546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ХII Международная научно-практическая конференция «Актуальные вопросы геодезии и </a:t>
            </a:r>
            <a:r>
              <a:rPr lang="ru-RU" sz="2000" b="1" dirty="0" err="1" smtClean="0">
                <a:solidFill>
                  <a:schemeClr val="bg2"/>
                </a:solidFill>
              </a:rPr>
              <a:t>геоинформационных</a:t>
            </a:r>
            <a:r>
              <a:rPr lang="ru-RU" sz="2000" b="1" dirty="0" smtClean="0">
                <a:solidFill>
                  <a:schemeClr val="bg2"/>
                </a:solidFill>
              </a:rPr>
              <a:t> систем»</a:t>
            </a:r>
          </a:p>
        </p:txBody>
      </p:sp>
    </p:spTree>
    <p:extLst>
      <p:ext uri="{BB962C8B-B14F-4D97-AF65-F5344CB8AC3E}">
        <p14:creationId xmlns:p14="http://schemas.microsoft.com/office/powerpoint/2010/main" xmlns="" val="1400356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16096" y="2044781"/>
            <a:ext cx="1037903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ОБЩИЕ СВЕДЕНИЯ </a:t>
            </a:r>
          </a:p>
          <a:p>
            <a:pPr algn="ctr">
              <a:lnSpc>
                <a:spcPct val="80000"/>
              </a:lnSpc>
            </a:pPr>
            <a:r>
              <a:rPr lang="ru-RU" sz="6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О БАЗИСЕ ПРОСТРАНСТВЕННОМ ЭТАЛОННОМ </a:t>
            </a:r>
            <a:r>
              <a:rPr lang="ru-RU" sz="6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endParaRPr lang="ru-RU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708274" y="5417916"/>
            <a:ext cx="719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Схема геодезической сети Полигона геодезического эталонного (ПГЭ)  и Базиса пространственного эталонного (БПЭ) </a:t>
            </a:r>
            <a:r>
              <a:rPr lang="ru-RU" dirty="0" err="1" smtClean="0">
                <a:solidFill>
                  <a:srgbClr val="FF0000"/>
                </a:solidFill>
              </a:rPr>
              <a:t>СГУГиТ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Схема ЭПП 2004-KRAS-ре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3029" y="1045029"/>
            <a:ext cx="8882741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:\DCIM\100CANON\IMG_5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0997" y="1424369"/>
            <a:ext cx="3140062" cy="20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DCIM\100CANON\IMG_52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497119" y="1473859"/>
            <a:ext cx="3078679" cy="20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DCIM\100CANON\IMG_52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308371" y="1485360"/>
            <a:ext cx="3087717" cy="20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DCIM\100CANON\IMG_52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9174379" y="1455958"/>
            <a:ext cx="3045300" cy="20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16001" y="4590601"/>
            <a:ext cx="10711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Пункты базиса пространственного эталонного </a:t>
            </a:r>
            <a:r>
              <a:rPr lang="ru-RU" sz="2000" dirty="0" err="1" smtClean="0">
                <a:solidFill>
                  <a:srgbClr val="FF0000"/>
                </a:solidFill>
              </a:rPr>
              <a:t>СГУГиТ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пункт BI01; пункт BI10; пункт BI14; пункт BI18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00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28158" y="2113806"/>
            <a:ext cx="10379033" cy="336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Описание измерений, выполненных на базисе пространственном эталонном </a:t>
            </a:r>
            <a:r>
              <a:rPr lang="ru-RU" sz="6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пользователь\Downloads\b13cb12c-8bd1-458c-b7d1-a9021806b8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16000"/>
            <a:ext cx="2888343" cy="46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AutoShape 2" descr="blob:https://web.whatsapp.com/b8c87c79-4921-4250-867b-d6ce03f9f4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861" y="950685"/>
            <a:ext cx="3461658" cy="46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 descr="https://ank-ndt.ru/storage/products/RIPXUZJr0agVTFR8zXQOlO2Gp.jpg"/>
          <p:cNvPicPr>
            <a:picLocks noChangeAspect="1" noChangeArrowheads="1"/>
          </p:cNvPicPr>
          <p:nvPr/>
        </p:nvPicPr>
        <p:blipFill>
          <a:blip r:embed="rId6" cstate="print"/>
          <a:srcRect l="13626" r="23245" b="5028"/>
          <a:stretch>
            <a:fillRect/>
          </a:stretch>
        </p:blipFill>
        <p:spPr bwMode="auto">
          <a:xfrm>
            <a:off x="4180115" y="827315"/>
            <a:ext cx="3280229" cy="493485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766128" y="5651959"/>
            <a:ext cx="268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Электронный тахеометр </a:t>
            </a:r>
            <a:r>
              <a:rPr lang="en-US" dirty="0" err="1" smtClean="0">
                <a:solidFill>
                  <a:srgbClr val="FF0000"/>
                </a:solidFill>
              </a:rPr>
              <a:t>Leica</a:t>
            </a:r>
            <a:r>
              <a:rPr lang="en-US" dirty="0" smtClean="0">
                <a:solidFill>
                  <a:srgbClr val="FF0000"/>
                </a:solidFill>
              </a:rPr>
              <a:t> TM30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02007" y="5698223"/>
            <a:ext cx="268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Лазерный </a:t>
            </a:r>
            <a:r>
              <a:rPr lang="ru-RU" dirty="0" err="1" smtClean="0">
                <a:solidFill>
                  <a:srgbClr val="FF0000"/>
                </a:solidFill>
              </a:rPr>
              <a:t>трекер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Leica</a:t>
            </a:r>
            <a:r>
              <a:rPr lang="en-US" dirty="0" smtClean="0">
                <a:solidFill>
                  <a:srgbClr val="FF0000"/>
                </a:solidFill>
              </a:rPr>
              <a:t> AT403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42659" y="1135680"/>
            <a:ext cx="1037903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Методика математической обработки результатов измерений, выполненных на базисе пространственном эталонном </a:t>
            </a:r>
            <a:r>
              <a:rPr lang="ru-RU" sz="6600" b="1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СГУГиТ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5086" y="860430"/>
            <a:ext cx="10711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Математическая обработка результатов измерений осуществлялась на основе следующих НТД: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rgbClr val="FF0000"/>
                </a:solidFill>
              </a:rPr>
              <a:t>ГОСТ 8.381-2009. Эталоны. Способы выражения точности. – М.: </a:t>
            </a:r>
            <a:r>
              <a:rPr lang="ru-RU" sz="2000" dirty="0" err="1" smtClean="0">
                <a:solidFill>
                  <a:srgbClr val="FF0000"/>
                </a:solidFill>
              </a:rPr>
              <a:t>Стандартинформ</a:t>
            </a:r>
            <a:r>
              <a:rPr lang="ru-RU" sz="2000" dirty="0" smtClean="0">
                <a:solidFill>
                  <a:srgbClr val="FF0000"/>
                </a:solidFill>
              </a:rPr>
              <a:t>, 2012. – 24 с. </a:t>
            </a:r>
          </a:p>
          <a:p>
            <a:pPr marL="457200" indent="-457200" algn="just">
              <a:buFontTx/>
              <a:buAutoNum type="arabicParenR"/>
            </a:pPr>
            <a:r>
              <a:rPr lang="ru-RU" sz="2000" dirty="0" smtClean="0">
                <a:solidFill>
                  <a:srgbClr val="FF0000"/>
                </a:solidFill>
              </a:rPr>
              <a:t>ГОСТ Р 8.736-2011 Государственная система обеспечения единства измерений (ГСИ). Измерения прямые многократные. Методы обработки результатов измерений. Основные положения. – М.: </a:t>
            </a:r>
            <a:r>
              <a:rPr lang="ru-RU" sz="2000" dirty="0" err="1" smtClean="0">
                <a:solidFill>
                  <a:srgbClr val="FF0000"/>
                </a:solidFill>
              </a:rPr>
              <a:t>Стандартинформ</a:t>
            </a:r>
            <a:r>
              <a:rPr lang="ru-RU" sz="2000" dirty="0" smtClean="0">
                <a:solidFill>
                  <a:srgbClr val="FF0000"/>
                </a:solidFill>
              </a:rPr>
              <a:t>, 2013. – 24 с.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3828" y="4383315"/>
            <a:ext cx="2293258" cy="120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Расчёт </a:t>
            </a:r>
            <a:r>
              <a:rPr lang="ru-RU" dirty="0" err="1" smtClean="0">
                <a:solidFill>
                  <a:srgbClr val="FF0000"/>
                </a:solidFill>
              </a:rPr>
              <a:t>неисключенной</a:t>
            </a:r>
            <a:r>
              <a:rPr lang="ru-RU" dirty="0" smtClean="0">
                <a:solidFill>
                  <a:srgbClr val="FF0000"/>
                </a:solidFill>
              </a:rPr>
              <a:t> систематической погрешности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53660" y="4376059"/>
            <a:ext cx="2953658" cy="120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Расчёт среднего </a:t>
            </a:r>
            <a:r>
              <a:rPr lang="ru-RU" dirty="0" err="1" smtClean="0">
                <a:solidFill>
                  <a:srgbClr val="FF0000"/>
                </a:solidFill>
              </a:rPr>
              <a:t>квадратического</a:t>
            </a:r>
            <a:r>
              <a:rPr lang="ru-RU" dirty="0" smtClean="0">
                <a:solidFill>
                  <a:srgbClr val="FF0000"/>
                </a:solidFill>
              </a:rPr>
              <a:t> отклонения (стандартная </a:t>
            </a:r>
            <a:r>
              <a:rPr lang="ru-RU" dirty="0" err="1" smtClean="0">
                <a:solidFill>
                  <a:srgbClr val="FF0000"/>
                </a:solidFill>
              </a:rPr>
              <a:t>неопределеность</a:t>
            </a:r>
            <a:r>
              <a:rPr lang="ru-RU" dirty="0" smtClean="0">
                <a:solidFill>
                  <a:srgbClr val="FF0000"/>
                </a:solidFill>
              </a:rPr>
              <a:t> типа 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83085" y="4383316"/>
            <a:ext cx="2452915" cy="120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Оценка стандартной </a:t>
            </a:r>
            <a:r>
              <a:rPr lang="ru-RU" dirty="0" err="1" smtClean="0">
                <a:solidFill>
                  <a:srgbClr val="FF0000"/>
                </a:solidFill>
              </a:rPr>
              <a:t>неопределености</a:t>
            </a:r>
            <a:r>
              <a:rPr lang="ru-RU" dirty="0" smtClean="0">
                <a:solidFill>
                  <a:srgbClr val="FF0000"/>
                </a:solidFill>
              </a:rPr>
              <a:t> типа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1599" y="4361544"/>
            <a:ext cx="2452915" cy="120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Расчёт суммарной и расширенной неопределенности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4057" y="580571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200" y="578394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88628" y="575491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89886" y="5740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 и 5 этапы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5257" y="355599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МАТЕМАТИЧЕСКОЙ ОБРАБОТКИ РЕЗУЛЬТАТОВ ИЗМЕРЕНИЙ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357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07 16x9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cess07_16x9_TP102888891" id="{C2C4E288-C826-4F4A-B12A-90AB4EEB5DFA}" vid="{330C257D-3C7B-4178-BB33-C5382355AC13}"/>
    </a:ext>
  </a:extLst>
</a:theme>
</file>

<file path=ppt/theme/theme2.xml><?xml version="1.0" encoding="utf-8"?>
<a:theme xmlns:a="http://schemas.openxmlformats.org/drawingml/2006/main" name="Берлин">
  <a:themeElements>
    <a:clrScheme name="Другая 1">
      <a:dk1>
        <a:srgbClr val="000000"/>
      </a:dk1>
      <a:lt1>
        <a:sysClr val="window" lastClr="FFFFFF"/>
      </a:lt1>
      <a:dk2>
        <a:srgbClr val="0070C0"/>
      </a:dk2>
      <a:lt2>
        <a:srgbClr val="00B0F0"/>
      </a:lt2>
      <a:accent1>
        <a:srgbClr val="DEEDF2"/>
      </a:accent1>
      <a:accent2>
        <a:srgbClr val="BDDBE5"/>
      </a:accent2>
      <a:accent3>
        <a:srgbClr val="9CC9D9"/>
      </a:accent3>
      <a:accent4>
        <a:srgbClr val="5AA6C0"/>
      </a:accent4>
      <a:accent5>
        <a:srgbClr val="3A8099"/>
      </a:accent5>
      <a:accent6>
        <a:srgbClr val="265566"/>
      </a:accent6>
      <a:hlink>
        <a:srgbClr val="00B0F0"/>
      </a:hlink>
      <a:folHlink>
        <a:srgbClr val="7B08B2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1_Берлин">
  <a:themeElements>
    <a:clrScheme name="Другая 1">
      <a:dk1>
        <a:srgbClr val="000000"/>
      </a:dk1>
      <a:lt1>
        <a:sysClr val="window" lastClr="FFFFFF"/>
      </a:lt1>
      <a:dk2>
        <a:srgbClr val="0070C0"/>
      </a:dk2>
      <a:lt2>
        <a:srgbClr val="00B0F0"/>
      </a:lt2>
      <a:accent1>
        <a:srgbClr val="DEEDF2"/>
      </a:accent1>
      <a:accent2>
        <a:srgbClr val="BDDBE5"/>
      </a:accent2>
      <a:accent3>
        <a:srgbClr val="9CC9D9"/>
      </a:accent3>
      <a:accent4>
        <a:srgbClr val="5AA6C0"/>
      </a:accent4>
      <a:accent5>
        <a:srgbClr val="3A8099"/>
      </a:accent5>
      <a:accent6>
        <a:srgbClr val="265566"/>
      </a:accent6>
      <a:hlink>
        <a:srgbClr val="00B0F0"/>
      </a:hlink>
      <a:folHlink>
        <a:srgbClr val="7B08B2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2_Берлин">
  <a:themeElements>
    <a:clrScheme name="Другая 1">
      <a:dk1>
        <a:srgbClr val="000000"/>
      </a:dk1>
      <a:lt1>
        <a:sysClr val="window" lastClr="FFFFFF"/>
      </a:lt1>
      <a:dk2>
        <a:srgbClr val="0070C0"/>
      </a:dk2>
      <a:lt2>
        <a:srgbClr val="00B0F0"/>
      </a:lt2>
      <a:accent1>
        <a:srgbClr val="DEEDF2"/>
      </a:accent1>
      <a:accent2>
        <a:srgbClr val="BDDBE5"/>
      </a:accent2>
      <a:accent3>
        <a:srgbClr val="9CC9D9"/>
      </a:accent3>
      <a:accent4>
        <a:srgbClr val="5AA6C0"/>
      </a:accent4>
      <a:accent5>
        <a:srgbClr val="3A8099"/>
      </a:accent5>
      <a:accent6>
        <a:srgbClr val="265566"/>
      </a:accent6>
      <a:hlink>
        <a:srgbClr val="00B0F0"/>
      </a:hlink>
      <a:folHlink>
        <a:srgbClr val="7B08B2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3_Берлин">
  <a:themeElements>
    <a:clrScheme name="Другая 1">
      <a:dk1>
        <a:srgbClr val="000000"/>
      </a:dk1>
      <a:lt1>
        <a:sysClr val="window" lastClr="FFFFFF"/>
      </a:lt1>
      <a:dk2>
        <a:srgbClr val="0070C0"/>
      </a:dk2>
      <a:lt2>
        <a:srgbClr val="00B0F0"/>
      </a:lt2>
      <a:accent1>
        <a:srgbClr val="DEEDF2"/>
      </a:accent1>
      <a:accent2>
        <a:srgbClr val="BDDBE5"/>
      </a:accent2>
      <a:accent3>
        <a:srgbClr val="9CC9D9"/>
      </a:accent3>
      <a:accent4>
        <a:srgbClr val="5AA6C0"/>
      </a:accent4>
      <a:accent5>
        <a:srgbClr val="3A8099"/>
      </a:accent5>
      <a:accent6>
        <a:srgbClr val="265566"/>
      </a:accent6>
      <a:hlink>
        <a:srgbClr val="00B0F0"/>
      </a:hlink>
      <a:folHlink>
        <a:srgbClr val="7B08B2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4_Берлин">
  <a:themeElements>
    <a:clrScheme name="Другая 1">
      <a:dk1>
        <a:srgbClr val="000000"/>
      </a:dk1>
      <a:lt1>
        <a:sysClr val="window" lastClr="FFFFFF"/>
      </a:lt1>
      <a:dk2>
        <a:srgbClr val="0070C0"/>
      </a:dk2>
      <a:lt2>
        <a:srgbClr val="00B0F0"/>
      </a:lt2>
      <a:accent1>
        <a:srgbClr val="DEEDF2"/>
      </a:accent1>
      <a:accent2>
        <a:srgbClr val="BDDBE5"/>
      </a:accent2>
      <a:accent3>
        <a:srgbClr val="9CC9D9"/>
      </a:accent3>
      <a:accent4>
        <a:srgbClr val="5AA6C0"/>
      </a:accent4>
      <a:accent5>
        <a:srgbClr val="3A8099"/>
      </a:accent5>
      <a:accent6>
        <a:srgbClr val="265566"/>
      </a:accent6>
      <a:hlink>
        <a:srgbClr val="00B0F0"/>
      </a:hlink>
      <a:folHlink>
        <a:srgbClr val="7B08B2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7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73F44B-0B30-4936-994E-4B79789AB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 SmartArt нисходящий блочный список (разные цвета на сером фоне), широкоэкранный</Template>
  <TotalTime>0</TotalTime>
  <Words>1225</Words>
  <Application>Microsoft Office PowerPoint</Application>
  <PresentationFormat>Произвольный</PresentationFormat>
  <Paragraphs>348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Process 07 16x9</vt:lpstr>
      <vt:lpstr>Берлин</vt:lpstr>
      <vt:lpstr>1_Берлин</vt:lpstr>
      <vt:lpstr>2_Берлин</vt:lpstr>
      <vt:lpstr>3_Берлин</vt:lpstr>
      <vt:lpstr>4_Берлин</vt:lpstr>
      <vt:lpstr>Результаты сравнения длин линий на базисе пространственном эталонном СГУГиТ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СГУГиТ</dc:title>
  <dc:creator/>
  <cp:lastModifiedBy/>
  <cp:revision>1</cp:revision>
  <dcterms:created xsi:type="dcterms:W3CDTF">2013-08-30T04:20:34Z</dcterms:created>
  <dcterms:modified xsi:type="dcterms:W3CDTF">2023-08-28T09:34:06Z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TC028888929991</vt:lpwstr>
  </property>
</Properties>
</file>